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78" r:id="rId2"/>
    <p:sldMasterId id="2147483680" r:id="rId3"/>
    <p:sldMasterId id="2147483682" r:id="rId4"/>
    <p:sldMasterId id="2147483684" r:id="rId5"/>
    <p:sldMasterId id="2147483686" r:id="rId6"/>
    <p:sldMasterId id="2147483688" r:id="rId7"/>
    <p:sldMasterId id="2147483690" r:id="rId8"/>
  </p:sldMasterIdLst>
  <p:notesMasterIdLst>
    <p:notesMasterId r:id="rId11"/>
  </p:notesMasterIdLst>
  <p:sldIdLst>
    <p:sldId id="256" r:id="rId9"/>
    <p:sldId id="265" r:id="rId10"/>
  </p:sldIdLst>
  <p:sldSz cx="9144000" cy="6858000" type="screen4x3"/>
  <p:notesSz cx="6858000" cy="9144000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 pos="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14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1661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63">
          <p15:clr>
            <a:srgbClr val="A4A3A4"/>
          </p15:clr>
        </p15:guide>
        <p15:guide id="12" pos="17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747"/>
    <a:srgbClr val="C7341C"/>
    <a:srgbClr val="572381"/>
    <a:srgbClr val="0081C7"/>
    <a:srgbClr val="9D0D15"/>
    <a:srgbClr val="E7E9EF"/>
    <a:srgbClr val="CCDBEB"/>
    <a:srgbClr val="FFFFFF"/>
    <a:srgbClr val="004A99"/>
    <a:srgbClr val="E2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03" autoAdjust="0"/>
    <p:restoredTop sz="96711" autoAdjust="0"/>
  </p:normalViewPr>
  <p:slideViewPr>
    <p:cSldViewPr>
      <p:cViewPr varScale="1">
        <p:scale>
          <a:sx n="123" d="100"/>
          <a:sy n="123" d="100"/>
        </p:scale>
        <p:origin x="1890" y="108"/>
      </p:cViewPr>
      <p:guideLst>
        <p:guide orient="horz" pos="295"/>
        <p:guide orient="horz" pos="5"/>
        <p:guide orient="horz" pos="799"/>
        <p:guide orient="horz" pos="1142"/>
        <p:guide orient="horz" pos="2160"/>
        <p:guide orient="horz" pos="1661"/>
        <p:guide pos="295"/>
        <p:guide/>
        <p:guide pos="589"/>
        <p:guide pos="5534"/>
        <p:guide pos="5363"/>
        <p:guide pos="17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vi\dfs\Daten\Datenaustausch\Statistiken\2!_Controlling\A%20Analysen%20und%20Berichte\Berichte%20der%20Uni\Portr&#228;t%20UR_Pr&#228;sentationen\2018\UR%20Pr&#228;sentation_Arbeitsdat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6439790575916"/>
          <c:y val="8.8794926004228336E-2"/>
          <c:w val="0.51047120418848169"/>
          <c:h val="0.82452431289640593"/>
        </c:manualLayout>
      </c:layout>
      <c:doughnutChart>
        <c:varyColors val="1"/>
        <c:ser>
          <c:idx val="0"/>
          <c:order val="0"/>
          <c:tx>
            <c:strRef>
              <c:f>'K:\Datenaustausch\Statistiken\2!_Controlling\A Analysen und Berichte\Berichte der Uni\UR in Zahlen\2018\[Uni in Zahlen_Vorlage 2018.xlsm]Stud_Fak_Torte'!$M$3</c:f>
              <c:strCache>
                <c:ptCount val="1"/>
                <c:pt idx="0">
                  <c:v>WS 2017/18</c:v>
                </c:pt>
              </c:strCache>
            </c:strRef>
          </c:tx>
          <c:spPr>
            <a:solidFill>
              <a:srgbClr val="A3ADB2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5C24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E0A-4C90-8A15-BF32C26D4189}"/>
              </c:ext>
            </c:extLst>
          </c:dPt>
          <c:dPt>
            <c:idx val="1"/>
            <c:bubble3D val="0"/>
            <c:spPr>
              <a:solidFill>
                <a:srgbClr val="00A3BE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E0A-4C90-8A15-BF32C26D4189}"/>
              </c:ext>
            </c:extLst>
          </c:dPt>
          <c:dPt>
            <c:idx val="2"/>
            <c:bubble3D val="0"/>
            <c:spPr>
              <a:solidFill>
                <a:srgbClr val="E2003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E0A-4C90-8A15-BF32C26D4189}"/>
              </c:ext>
            </c:extLst>
          </c:dPt>
          <c:dPt>
            <c:idx val="3"/>
            <c:bubble3D val="0"/>
            <c:spPr>
              <a:solidFill>
                <a:srgbClr val="9D0D1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E0A-4C90-8A15-BF32C26D4189}"/>
              </c:ext>
            </c:extLst>
          </c:dPt>
          <c:dPt>
            <c:idx val="4"/>
            <c:bubble3D val="0"/>
            <c:spPr>
              <a:solidFill>
                <a:srgbClr val="0081C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E0A-4C90-8A15-BF32C26D4189}"/>
              </c:ext>
            </c:extLst>
          </c:dPt>
          <c:dPt>
            <c:idx val="5"/>
            <c:bubble3D val="0"/>
            <c:spPr>
              <a:solidFill>
                <a:srgbClr val="57238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E0A-4C90-8A15-BF32C26D4189}"/>
              </c:ext>
            </c:extLst>
          </c:dPt>
          <c:dPt>
            <c:idx val="6"/>
            <c:bubble3D val="0"/>
            <c:spPr>
              <a:solidFill>
                <a:srgbClr val="C7341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E0A-4C90-8A15-BF32C26D4189}"/>
              </c:ext>
            </c:extLst>
          </c:dPt>
          <c:dPt>
            <c:idx val="7"/>
            <c:bubble3D val="0"/>
            <c:spPr>
              <a:solidFill>
                <a:srgbClr val="851747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FE0A-4C90-8A15-BF32C26D4189}"/>
              </c:ext>
            </c:extLst>
          </c:dPt>
          <c:dPt>
            <c:idx val="8"/>
            <c:bubble3D val="0"/>
            <c:spPr>
              <a:solidFill>
                <a:srgbClr val="A3AD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FE0A-4C90-8A15-BF32C26D4189}"/>
              </c:ext>
            </c:extLst>
          </c:dPt>
          <c:cat>
            <c:multiLvlStrRef>
              <c:f>'K:\Datenaustausch\Statistiken\2!_Controlling\A Analysen und Berichte\Berichte der Uni\UR in Zahlen\2018\[Uni in Zahlen_Vorlage 2018.xlsm]Stud_Fak_Torte'!$A$4:$C$12</c:f>
              <c:multiLvlStrCache>
                <c:ptCount val="9"/>
                <c:lvl>
                  <c:pt idx="0">
                    <c:v>Agrar- und Umweltwiss. Fak.</c:v>
                  </c:pt>
                  <c:pt idx="1">
                    <c:v>Fak. für Informatik und Elektrotechnik</c:v>
                  </c:pt>
                  <c:pt idx="2">
                    <c:v>Juristische Fak.</c:v>
                  </c:pt>
                  <c:pt idx="3">
                    <c:v>Mathematisch-/Naturwiss. Fak.</c:v>
                  </c:pt>
                  <c:pt idx="4">
                    <c:v>Fak. für Maschinenbau/Schiffstechnik</c:v>
                  </c:pt>
                  <c:pt idx="5">
                    <c:v>Philosophische Fak.</c:v>
                  </c:pt>
                  <c:pt idx="6">
                    <c:v>Theologische Fak.</c:v>
                  </c:pt>
                  <c:pt idx="7">
                    <c:v>Universitätsmedizin Rostock</c:v>
                  </c:pt>
                  <c:pt idx="8">
                    <c:v>Wirtschafts- und Sozialwiss. Fak.</c:v>
                  </c:pt>
                </c:lvl>
                <c:lvl>
                  <c:pt idx="0">
                    <c:v>AUF</c:v>
                  </c:pt>
                  <c:pt idx="1">
                    <c:v>IEF</c:v>
                  </c:pt>
                  <c:pt idx="2">
                    <c:v>JUF</c:v>
                  </c:pt>
                  <c:pt idx="3">
                    <c:v>MNF</c:v>
                  </c:pt>
                  <c:pt idx="4">
                    <c:v>MSF</c:v>
                  </c:pt>
                  <c:pt idx="5">
                    <c:v>PHF</c:v>
                  </c:pt>
                  <c:pt idx="6">
                    <c:v>THF</c:v>
                  </c:pt>
                  <c:pt idx="7">
                    <c:v>UMR</c:v>
                  </c:pt>
                  <c:pt idx="8">
                    <c:v>WSF</c:v>
                  </c:pt>
                </c:lvl>
                <c:lvl>
                  <c:pt idx="0">
                    <c:v>AUF</c:v>
                  </c:pt>
                  <c:pt idx="1">
                    <c:v>IEF</c:v>
                  </c:pt>
                  <c:pt idx="2">
                    <c:v>JUF</c:v>
                  </c:pt>
                  <c:pt idx="3">
                    <c:v>MNF</c:v>
                  </c:pt>
                  <c:pt idx="4">
                    <c:v>MSF</c:v>
                  </c:pt>
                  <c:pt idx="5">
                    <c:v>PHF</c:v>
                  </c:pt>
                  <c:pt idx="6">
                    <c:v>THF</c:v>
                  </c:pt>
                  <c:pt idx="7">
                    <c:v>MEF</c:v>
                  </c:pt>
                  <c:pt idx="8">
                    <c:v>WSF</c:v>
                  </c:pt>
                </c:lvl>
              </c:multiLvlStrCache>
            </c:multiLvlStrRef>
          </c:cat>
          <c:val>
            <c:numRef>
              <c:f>'K:\Datenaustausch\Statistiken\2!_Controlling\A Analysen und Berichte\Berichte der Uni\UR in Zahlen\2018\[Uni in Zahlen_Vorlage 2018.xlsm]Stud_Fak_Torte'!$M$4:$M$12</c:f>
              <c:numCache>
                <c:formatCode>General</c:formatCode>
                <c:ptCount val="9"/>
                <c:pt idx="0">
                  <c:v>614</c:v>
                </c:pt>
                <c:pt idx="1">
                  <c:v>1388</c:v>
                </c:pt>
                <c:pt idx="2">
                  <c:v>268</c:v>
                </c:pt>
                <c:pt idx="3">
                  <c:v>1944</c:v>
                </c:pt>
                <c:pt idx="4">
                  <c:v>1250</c:v>
                </c:pt>
                <c:pt idx="5">
                  <c:v>3679</c:v>
                </c:pt>
                <c:pt idx="6">
                  <c:v>349</c:v>
                </c:pt>
                <c:pt idx="7">
                  <c:v>2361</c:v>
                </c:pt>
                <c:pt idx="8">
                  <c:v>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E0A-4C90-8A15-BF32C26D4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6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EDC15D-FC69-46D4-A9D1-6B9074ED17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1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5019-8E25-4CCA-873C-55061096B66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2011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404760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40A8-BC57-42FC-B0BE-D0EFE6534C4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3C29-EB72-49DC-9580-3A335FF006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6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4AE9-5C73-493B-B896-BACF6FFB206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4C91-F69B-443A-BDAF-94C1A7B09C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68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lehre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4FF3-5ABC-4D7B-801E-79359070A41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318990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B2B8-959A-4750-8E82-DCD42BB4373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09D1-AE05-4425-B688-D00A6F23F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76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E1CC-5237-4A63-BABD-40B315B742D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421A-FA90-4538-9335-8D6F102FDF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63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0389-5525-4825-93F1-87B318FBFB1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D496-5DB6-4C4A-AA79-C14CCBA4D4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22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17AB-309B-46B7-9A48-AA262BB3B4B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7BAC-30C0-4A9B-85E3-1AF74FFE04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53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CA5C-3040-44B1-A2F2-7F934C879C9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8244-B680-4EAA-86B8-2D0E7EEEE5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7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54FE-4D21-42EC-AA3C-0F424E523AD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DDBB-D937-4593-8054-065810082FF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25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ADF9-0459-4039-AAF9-A2AA92B75C8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FD54-CB3B-4967-B70B-A799BC2C21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1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0104-BA92-49AE-B46A-305C49D4861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D8C6-15CC-4796-99D0-30A10A5A60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25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166B-4C58-41B8-94C9-E8371A1B688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CFD7-29CB-404B-9B22-FB2B30793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457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E9C4-E9BA-49AE-8144-631001729FA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D220-6B74-4C76-9484-519B16F96D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111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26F7-D80A-416F-88C8-7BC92F70EED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E10E-C777-4370-B4DF-D068300751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6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35038" y="1557338"/>
            <a:ext cx="7578725" cy="679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35038" y="3429000"/>
            <a:ext cx="3713162" cy="1271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00600" y="3429000"/>
            <a:ext cx="3713163" cy="1271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35038" y="4852988"/>
            <a:ext cx="3713162" cy="1273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0600" y="4852988"/>
            <a:ext cx="3713163" cy="1273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83B3-FD4C-4B9C-A673-FB03DCB7481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E1A0-3BE8-4B16-A756-8B7E557949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95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orschung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F7E6-F5B4-4F4E-A793-ED6E72BC028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92367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691A-A64A-4C01-A5C2-DE4260291B6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A2B60-5352-4D13-80D4-56D1AF37EB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64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6FC4-70CC-4FF2-B10D-BDF543FDE61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9CD2-9ADC-4D33-BD4E-A6883EB2DF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37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18E1-1A4E-4495-A275-E0BB1513FA2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5639-E469-4D5F-9F41-5A3EACC0BB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54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3AD6-7B75-4CC7-84B7-7710905E590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BC68-805D-4AB8-8632-8F35706D8C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38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303C-0E83-45DB-9691-E4084074890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B4A5-10DA-43CC-AB9C-FE51457A28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0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FC17-EC59-4682-8165-429AD7BD36E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D855-AFF9-46CA-AB9E-4CA82BA680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505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4E72-B219-480A-B239-CCFCE88E5D2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E533-AD21-4EE1-824E-C6180B31AA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87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0E8A-9D53-4FD8-9D9D-D00556A2EDD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5C31-D616-4FB3-9031-696CC299EF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665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765B-246C-40B0-94EA-405A6053CED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61F8-ECCF-441E-896B-C279CC7691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955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D90D-93DC-4FE7-80AD-8521FA7B863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847B-5406-4E91-B490-45DC9DD135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163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13FA-A3EB-4F7C-9967-F7BAB39084A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B48A-F964-45A9-AEF1-89C2A44B9C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854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läch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231B-E0DD-4272-B7D2-3A8C889DF53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018357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C1A3-EC73-4E50-9CBB-4CFF1E956C9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57B3-784E-4B4E-BA70-5B550D62EDF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950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DE30-A887-4AF8-84A9-35798E278D2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961F-1A20-405A-A106-929F8EA7E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487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B148-8981-4B85-BFBA-DF465485554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4281-46CE-4F1C-99F5-A804C4138E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722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A313-D381-40E5-A918-C24EE9152E0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E5CB-87C7-41E3-80C0-2AD4674C9C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32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F306-6215-45B8-98B9-AAC565AEC8E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32B0-30E2-4A3D-B633-A44BE57319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724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34CD-2E7B-4407-8C4A-45767BA5504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D15F-53EC-4709-AB5F-FB3EF11542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194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B99E-DBCE-4980-B271-589E9ECE0AA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0344-711F-45B9-892C-49028B9A28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464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FEE6-6C8E-4D4A-BC72-2D0F1B452B8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BA74-4497-4DF7-A1D6-6D5797B38B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069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24EC-F88A-4FD9-B9CE-D6A8A64E05E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CC69-99D0-48F5-8FB9-021A4955A0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917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625C-3673-49FC-8F1D-B4AF114DAFB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C072-1D2D-45B1-B105-6E8D96C11A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147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5D3A-C93C-4BE1-983A-25C803555CD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9A0A-0B32-4366-AB72-FAB6617F2F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29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finanz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203A-8D03-4ED7-899A-37F55528846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1318394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7E79-5D9C-4B87-88BB-CA5EEB476B9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5BBE-208D-48F9-97BC-8EEF29309E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999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8421-C296-4627-A967-3CB4A92B924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9021-2F8B-40E7-ABED-4437D97C3B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222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E4E8-67B5-4647-83E3-F062CF4228C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0628-FB85-4A67-A12E-2EB933E93F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59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6CB4-E6FA-4A71-874A-D0E3EB7D1DC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DAF3-0E9A-45E8-B836-74F4EE0BF2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593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90A1-F025-4EBB-A29E-3B107864261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FEDA-0C67-476C-AE1F-AD98AA99F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951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2EF1-0431-4C26-A67A-A40F34697CD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64ED-45DE-4CF7-A89B-274F8F2F19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211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5720-0071-4831-966E-D6E17538C40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2A45-FC4B-4D99-BFF0-5DF6B7D03B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87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8960-18BF-4862-9173-2CC7E3B2632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569F-DF62-4C71-9A42-9A8D6E3A2B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83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42BF-52DC-4F90-B922-A82FFB39273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B303-0B54-4BC5-997F-5C6FC35041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47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511E-6277-481F-BA0B-92C46D9994C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E9AF-D5EA-4724-8264-132F1D4EE6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759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D02A-D964-4371-822C-564BD963292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E4CE-190B-46DA-82CF-DAA7C60328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269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personaldaten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09B4-0A7E-419D-920F-0EACEFAABC5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89234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8DB9-2CBD-4F4A-A397-9635E7FE452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7818-CF31-4908-80FA-497CC06E5A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407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4252-355B-46DC-AB89-26782805CF6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75D1-8004-4F87-B2EF-59B8895B0D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9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3497-2FA8-45E6-B9CB-7AA57421B6C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4302-80D0-4F9F-9F76-B87832834F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335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F511-1026-495E-BDDE-28A6969A348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0B11-004E-45CD-95D0-3AA2B4AEC3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159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38AD-8173-4A6F-AC88-CD59866D1DFA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CACE-E3D0-425A-87FE-86ACD2E96A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538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1D03-9136-4428-AC4D-DA9B03B6DAC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6647-A6E4-43D4-B874-40E6A380E4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389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50E1-0347-4C55-9F22-F6EF244708A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4618-CC6A-4653-BD22-479CFFBC06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47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9C21-27BD-4CAC-94E9-14E7984BF37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BD71-4C33-4591-8B4E-9E3E42C36D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8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F193-7BEB-4DFB-95B0-5F3FE27A4CB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0E8E-0771-4F0D-814D-07ACD9FD68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860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63AE-6F14-485E-A4FD-24DDC6909580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A044-0879-4650-A71F-FCB120496B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598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8360-F973-44AE-BDAF-86B0A047973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7BBF-7734-4865-B0EC-72571FE7E3E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005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internat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178F-0000-4B95-AC01-8EC52A44616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2733847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3D8B-07FC-46AD-81C6-ECFBB3647A0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861-8956-4011-BAB3-09D391E180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03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7038-4D88-4B6D-963B-301EBF2CD9E4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FE3A-77CC-48AB-AA29-6E15A2388D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275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4CC3-A82C-4E54-B828-91CB821D40C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A055-8F92-4E86-83C6-BF7D752902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268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9CC9-383E-4CE7-AB3F-E81122C801D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13EB-7FA9-4109-806C-8E36C02457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217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AE03-57D3-4B1C-B308-80E0D724771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9387-924E-493D-8C7A-C6072FA8D91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78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EB9A-9A40-4980-AA95-B6CA5519556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F21C-D6F9-45DF-9E23-1A3FD53E19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817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A894-719B-43A5-BB59-FCE1A54D3BE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B611-F2E1-4DBF-8E5D-B6C61454F9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731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1E6C-56C5-4D95-965C-C1F158E0C163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1082-F3E7-41D2-B74A-FDE3BBEEE3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629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D5EC-9308-4B50-A5D9-AF43771E26A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2A37-FF49-4DB0-9855-0A049E157C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527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9DE6-2433-4ED8-A424-4696A8050A6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B972-AF32-4AF9-96CB-148DEF650E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6607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4D75-F41F-401E-AB3D-F3C3F21577FE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3BF1-DD78-4835-A2D3-94FCA37E7F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604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wissNachw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8" descr="he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Hier steht eine Musterüberschrift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>
                <a:latin typeface="Arial Narrow" pitchFamily="34" charset="0"/>
              </a:defRPr>
            </a:lvl1pPr>
          </a:lstStyle>
          <a:p>
            <a:pPr lvl="0"/>
            <a:r>
              <a:rPr lang="de-DE" noProof="0" smtClean="0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14B0-4616-4B5A-A633-1ADE61338F2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2009  UNIVERSITÄT ROSTOCK</a:t>
            </a:r>
          </a:p>
        </p:txBody>
      </p:sp>
    </p:spTree>
    <p:extLst>
      <p:ext uri="{BB962C8B-B14F-4D97-AF65-F5344CB8AC3E}">
        <p14:creationId xmlns:p14="http://schemas.microsoft.com/office/powerpoint/2010/main" val="347622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22F9-8BCA-4DC5-A933-EF20BE9DF78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C7D5-2FEE-46FC-9043-363704261B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968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D821-E3CE-48DE-9F7E-277964F7992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7B98-744C-4621-A72C-4E8AF44930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197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53A9-5300-4939-9D93-1B8D6B74561B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941D-5DD4-4EC8-B970-EBF1B41AC2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5201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838E-115B-4489-A5AA-D9107B66A69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936-7437-4C1A-96FD-8127E5194A7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4459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8D05-FFF2-46E4-B8CF-F4D139D112D2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80A5-E6EE-43F4-AC1C-37543FC71D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024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FB8F-F963-473F-8BC1-ACD6AC99F0E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13D0-1576-4030-871D-0D11FF25B6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535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E90B-650C-4C8D-8A61-AA781798E951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46FF-791C-4AB0-A89B-03FA4BA49A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3960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62B1-3360-40DD-B447-D2DA6F1CE18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36FF-D7C1-4374-8D37-7634954E4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757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584A-0B01-4167-AF70-4A486EF7F14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9B14-5AD5-403E-9FC6-BAEE3DE49F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22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B2F0-07A7-4A4D-95C2-47A21509ABD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513C-6C9E-4BF7-8444-FBD3E59D9F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53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BF6-C95B-41A6-B034-85B9FE3B6CD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0947-7F77-4FB6-B14A-99554CD675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3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3B36-E2B3-4559-A71C-20596880E1A6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EF3C-622C-48DE-92F7-935F61E891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6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1028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1416217-7AD5-45F7-BB50-1F8F7C6E844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29E9B9-CFA9-4B65-B591-D5A1D2921A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Freeform 24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1" r:id="rId1"/>
    <p:sldLayoutId id="2147485430" r:id="rId2"/>
    <p:sldLayoutId id="2147485431" r:id="rId3"/>
    <p:sldLayoutId id="2147485432" r:id="rId4"/>
    <p:sldLayoutId id="2147485433" r:id="rId5"/>
    <p:sldLayoutId id="2147485434" r:id="rId6"/>
    <p:sldLayoutId id="2147485435" r:id="rId7"/>
    <p:sldLayoutId id="2147485436" r:id="rId8"/>
    <p:sldLayoutId id="2147485437" r:id="rId9"/>
    <p:sldLayoutId id="2147485438" r:id="rId10"/>
    <p:sldLayoutId id="214748543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2052" name="Picture 8" descr="hep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C11A02E-B65F-45F8-91CF-85E24FAB8CFD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©  2011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DB63511-E12D-435D-8418-9B16D166E6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57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  <p:sldLayoutId id="214748545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3076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38CA4EE-F19E-4368-AFC0-F4D8338392EC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0F2B007-B8F5-4AC9-A42E-59BC9D1A89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081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4100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40A9346-3E6B-4761-B4D7-4FB5901C5CA5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083C002-6D34-4626-B5D7-2FE7838065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105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5124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20ED235-DB32-495C-ADFB-EED6AC9FE6C9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B56C290-C6AE-4BFD-A926-58D79B3C67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129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6148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163BDB9-A1D4-4E98-B690-FA56FBA6CCF7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CE7282C-A0A0-4B59-9B14-A4E0232AEB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153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7172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8C19335-0C36-4984-9971-262E5F6329F8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E8256DE-50A6-477A-B663-5C1986FF1E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177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7" r:id="rId1"/>
    <p:sldLayoutId id="2147485491" r:id="rId2"/>
    <p:sldLayoutId id="2147485492" r:id="rId3"/>
    <p:sldLayoutId id="2147485493" r:id="rId4"/>
    <p:sldLayoutId id="2147485494" r:id="rId5"/>
    <p:sldLayoutId id="2147485495" r:id="rId6"/>
    <p:sldLayoutId id="2147485496" r:id="rId7"/>
    <p:sldLayoutId id="2147485497" r:id="rId8"/>
    <p:sldLayoutId id="2147485498" r:id="rId9"/>
    <p:sldLayoutId id="2147485499" r:id="rId10"/>
    <p:sldLayoutId id="214748550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eine Musterüberschrift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8196" name="Picture 8" descr="hep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3850"/>
            <a:ext cx="3203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7A46D10-BECD-4926-AE6B-CA50A6A73E7F}" type="datetime1">
              <a:rPr lang="de-DE"/>
              <a:pPr>
                <a:defRPr/>
              </a:pPr>
              <a:t>10.09.2018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26200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   UNIVERSITÄT ROSTOCK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B0A77B4-EE69-44BA-BA58-2CDE759872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201" name="Freeform 9"/>
          <p:cNvSpPr>
            <a:spLocks/>
          </p:cNvSpPr>
          <p:nvPr userDrawn="1"/>
        </p:nvSpPr>
        <p:spPr bwMode="auto">
          <a:xfrm>
            <a:off x="-3175" y="1268413"/>
            <a:ext cx="8785225" cy="5313362"/>
          </a:xfrm>
          <a:custGeom>
            <a:avLst/>
            <a:gdLst>
              <a:gd name="T0" fmla="*/ 0 w 5536"/>
              <a:gd name="T1" fmla="*/ 0 h 3347"/>
              <a:gd name="T2" fmla="*/ 2147483647 w 5536"/>
              <a:gd name="T3" fmla="*/ 0 h 3347"/>
              <a:gd name="T4" fmla="*/ 2147483647 w 5536"/>
              <a:gd name="T5" fmla="*/ 2147483647 h 3347"/>
              <a:gd name="T6" fmla="*/ 2147483647 w 5536"/>
              <a:gd name="T7" fmla="*/ 2147483647 h 3347"/>
              <a:gd name="T8" fmla="*/ 2147483647 w 5536"/>
              <a:gd name="T9" fmla="*/ 2147483647 h 3347"/>
              <a:gd name="T10" fmla="*/ 2147483647 w 5536"/>
              <a:gd name="T11" fmla="*/ 2147483647 h 3347"/>
              <a:gd name="T12" fmla="*/ 2147483647 w 5536"/>
              <a:gd name="T13" fmla="*/ 2147483647 h 3347"/>
              <a:gd name="T14" fmla="*/ 2147483647 w 5536"/>
              <a:gd name="T15" fmla="*/ 2147483647 h 3347"/>
              <a:gd name="T16" fmla="*/ 2147483647 w 5536"/>
              <a:gd name="T17" fmla="*/ 2147483647 h 3347"/>
              <a:gd name="T18" fmla="*/ 2147483647 w 5536"/>
              <a:gd name="T19" fmla="*/ 2147483647 h 3347"/>
              <a:gd name="T20" fmla="*/ 2147483647 w 5536"/>
              <a:gd name="T21" fmla="*/ 2147483647 h 3347"/>
              <a:gd name="T22" fmla="*/ 2147483647 w 5536"/>
              <a:gd name="T23" fmla="*/ 2147483647 h 3347"/>
              <a:gd name="T24" fmla="*/ 2147483647 w 5536"/>
              <a:gd name="T25" fmla="*/ 2147483647 h 3347"/>
              <a:gd name="T26" fmla="*/ 2147483647 w 5536"/>
              <a:gd name="T27" fmla="*/ 2147483647 h 3347"/>
              <a:gd name="T28" fmla="*/ 2147483647 w 5536"/>
              <a:gd name="T29" fmla="*/ 2147483647 h 3347"/>
              <a:gd name="T30" fmla="*/ 2147483647 w 5536"/>
              <a:gd name="T31" fmla="*/ 2147483647 h 3347"/>
              <a:gd name="T32" fmla="*/ 2147483647 w 5536"/>
              <a:gd name="T33" fmla="*/ 2147483647 h 3347"/>
              <a:gd name="T34" fmla="*/ 2147483647 w 5536"/>
              <a:gd name="T35" fmla="*/ 2147483647 h 3347"/>
              <a:gd name="T36" fmla="*/ 2147483647 w 5536"/>
              <a:gd name="T37" fmla="*/ 2147483647 h 3347"/>
              <a:gd name="T38" fmla="*/ 0 w 5536"/>
              <a:gd name="T39" fmla="*/ 2147483647 h 3347"/>
              <a:gd name="T40" fmla="*/ 0 w 5536"/>
              <a:gd name="T41" fmla="*/ 0 h 334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4A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EDEDD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 | Dezernat 2, Referat 2.5 Finanzcontrolling</a:t>
            </a:r>
            <a:endParaRPr lang="de-DE" dirty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5038" y="1557338"/>
            <a:ext cx="7308850" cy="612775"/>
          </a:xfrm>
          <a:noFill/>
        </p:spPr>
        <p:txBody>
          <a:bodyPr/>
          <a:lstStyle/>
          <a:p>
            <a:pPr algn="ctr" eaLnBrk="1" hangingPunct="1"/>
            <a:r>
              <a:rPr lang="de-DE" altLang="de-DE" smtClean="0"/>
              <a:t>Kurzporträt der Universität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m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402715"/>
              </p:ext>
            </p:extLst>
          </p:nvPr>
        </p:nvGraphicFramePr>
        <p:xfrm>
          <a:off x="7310439" y="2022363"/>
          <a:ext cx="1833562" cy="18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5" name="Line 120"/>
          <p:cNvSpPr>
            <a:spLocks noChangeShapeType="1"/>
          </p:cNvSpPr>
          <p:nvPr/>
        </p:nvSpPr>
        <p:spPr bwMode="auto">
          <a:xfrm>
            <a:off x="4392613" y="1271588"/>
            <a:ext cx="0" cy="5329237"/>
          </a:xfrm>
          <a:prstGeom prst="line">
            <a:avLst/>
          </a:prstGeom>
          <a:noFill/>
          <a:ln w="7620">
            <a:solidFill>
              <a:srgbClr val="004A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6" name="Line 121"/>
          <p:cNvSpPr>
            <a:spLocks noChangeShapeType="1"/>
          </p:cNvSpPr>
          <p:nvPr/>
        </p:nvSpPr>
        <p:spPr bwMode="auto">
          <a:xfrm>
            <a:off x="-6350" y="3716338"/>
            <a:ext cx="8785225" cy="0"/>
          </a:xfrm>
          <a:prstGeom prst="line">
            <a:avLst/>
          </a:prstGeom>
          <a:noFill/>
          <a:ln w="7620">
            <a:solidFill>
              <a:srgbClr val="004A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7" name="Text Box 122"/>
          <p:cNvSpPr txBox="1">
            <a:spLocks noChangeArrowheads="1"/>
          </p:cNvSpPr>
          <p:nvPr/>
        </p:nvSpPr>
        <p:spPr bwMode="auto">
          <a:xfrm>
            <a:off x="4427538" y="1304925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4A99"/>
                </a:solidFill>
                <a:latin typeface="Verdana" pitchFamily="34" charset="0"/>
              </a:rPr>
              <a:t>Lehre</a:t>
            </a:r>
          </a:p>
        </p:txBody>
      </p:sp>
      <p:sp>
        <p:nvSpPr>
          <p:cNvPr id="18438" name="Text Box 123"/>
          <p:cNvSpPr txBox="1">
            <a:spLocks noChangeArrowheads="1"/>
          </p:cNvSpPr>
          <p:nvPr/>
        </p:nvSpPr>
        <p:spPr bwMode="auto">
          <a:xfrm>
            <a:off x="0" y="1304925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eaLnBrk="1" hangingPunct="1">
              <a:spcBef>
                <a:spcPct val="50000"/>
              </a:spcBef>
              <a:buClrTx/>
              <a:buFontTx/>
              <a:buNone/>
              <a:defRPr sz="1600">
                <a:solidFill>
                  <a:srgbClr val="004A99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9pPr>
          </a:lstStyle>
          <a:p>
            <a:r>
              <a:rPr lang="de-DE" altLang="de-DE" dirty="0"/>
              <a:t>Forschung</a:t>
            </a:r>
          </a:p>
        </p:txBody>
      </p:sp>
      <p:sp>
        <p:nvSpPr>
          <p:cNvPr id="18439" name="Text Box 124"/>
          <p:cNvSpPr txBox="1">
            <a:spLocks noChangeArrowheads="1"/>
          </p:cNvSpPr>
          <p:nvPr/>
        </p:nvSpPr>
        <p:spPr bwMode="auto">
          <a:xfrm>
            <a:off x="0" y="3752850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4A99"/>
                </a:solidFill>
                <a:latin typeface="Verdana" pitchFamily="34" charset="0"/>
              </a:rPr>
              <a:t>Personal</a:t>
            </a:r>
          </a:p>
        </p:txBody>
      </p:sp>
      <p:sp>
        <p:nvSpPr>
          <p:cNvPr id="18440" name="Text Box 125"/>
          <p:cNvSpPr txBox="1">
            <a:spLocks noChangeArrowheads="1"/>
          </p:cNvSpPr>
          <p:nvPr/>
        </p:nvSpPr>
        <p:spPr bwMode="auto">
          <a:xfrm>
            <a:off x="4427538" y="3752850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eaLnBrk="1" hangingPunct="1">
              <a:spcBef>
                <a:spcPct val="50000"/>
              </a:spcBef>
              <a:buClrTx/>
              <a:buFontTx/>
              <a:buNone/>
              <a:defRPr sz="1600">
                <a:solidFill>
                  <a:srgbClr val="004A99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latin typeface="Arial" charset="0"/>
              </a:defRPr>
            </a:lvl9pPr>
          </a:lstStyle>
          <a:p>
            <a:r>
              <a:rPr lang="de-DE" altLang="de-DE" dirty="0"/>
              <a:t>Haushalt</a:t>
            </a:r>
          </a:p>
        </p:txBody>
      </p:sp>
      <p:sp>
        <p:nvSpPr>
          <p:cNvPr id="18502" name="Text Box 128"/>
          <p:cNvSpPr txBox="1">
            <a:spLocks noChangeArrowheads="1"/>
          </p:cNvSpPr>
          <p:nvPr/>
        </p:nvSpPr>
        <p:spPr bwMode="auto">
          <a:xfrm>
            <a:off x="0" y="1604963"/>
            <a:ext cx="2909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b="1">
                <a:latin typeface="Arial Narrow" pitchFamily="34" charset="0"/>
              </a:rPr>
              <a:t>Ausgaben aus Dritt-/ Sondermitteln (in Mio. €)</a:t>
            </a:r>
          </a:p>
        </p:txBody>
      </p:sp>
      <p:sp>
        <p:nvSpPr>
          <p:cNvPr id="18503" name="Text Box 129"/>
          <p:cNvSpPr txBox="1">
            <a:spLocks noChangeArrowheads="1"/>
          </p:cNvSpPr>
          <p:nvPr/>
        </p:nvSpPr>
        <p:spPr bwMode="auto">
          <a:xfrm>
            <a:off x="2879725" y="1597025"/>
            <a:ext cx="132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b="1" dirty="0" smtClean="0">
                <a:latin typeface="Arial Narrow" pitchFamily="34" charset="0"/>
              </a:rPr>
              <a:t>DFG-Forschungs-programme 2017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04" name="Text Box 131"/>
          <p:cNvSpPr txBox="1">
            <a:spLocks noChangeArrowheads="1"/>
          </p:cNvSpPr>
          <p:nvPr/>
        </p:nvSpPr>
        <p:spPr bwMode="auto">
          <a:xfrm>
            <a:off x="2897188" y="1989138"/>
            <a:ext cx="1517650" cy="15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de-DE" altLang="de-DE" sz="500" dirty="0">
              <a:solidFill>
                <a:srgbClr val="004A99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Char char="•"/>
            </a:pPr>
            <a:r>
              <a:rPr lang="de-DE" altLang="de-DE" sz="10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SFB </a:t>
            </a:r>
            <a:r>
              <a:rPr lang="de-DE" altLang="de-DE" sz="1000" dirty="0" smtClean="0">
                <a:latin typeface="Arial Narrow" pitchFamily="34" charset="0"/>
              </a:rPr>
              <a:t>652, SFB 1270</a:t>
            </a:r>
            <a:endParaRPr lang="de-DE" altLang="de-DE" sz="1000" dirty="0"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Char char="•"/>
            </a:pPr>
            <a:r>
              <a:rPr lang="de-DE" altLang="de-DE" sz="10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FOR </a:t>
            </a:r>
            <a:r>
              <a:rPr lang="de-DE" altLang="de-DE" sz="1000" dirty="0" smtClean="0">
                <a:latin typeface="Arial Narrow" pitchFamily="34" charset="0"/>
              </a:rPr>
              <a:t>2440</a:t>
            </a:r>
            <a:endParaRPr lang="de-DE" altLang="de-DE" sz="1000" dirty="0"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Char char="•"/>
            </a:pPr>
            <a:r>
              <a:rPr lang="de-DE" altLang="de-DE" sz="10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Beteiligung an auswärtiger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    </a:t>
            </a:r>
            <a:r>
              <a:rPr lang="de-DE" altLang="de-DE" sz="1000" dirty="0" smtClean="0">
                <a:latin typeface="Arial Narrow" pitchFamily="34" charset="0"/>
              </a:rPr>
              <a:t>FOR 1557</a:t>
            </a:r>
            <a:endParaRPr lang="de-DE" altLang="de-DE" sz="1000" dirty="0"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Char char="•"/>
            </a:pPr>
            <a:r>
              <a:rPr lang="de-DE" altLang="de-DE" sz="10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6</a:t>
            </a:r>
            <a:r>
              <a:rPr lang="de-DE" altLang="de-DE" sz="1000" dirty="0" smtClean="0">
                <a:latin typeface="Arial Narrow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Graduiertenkollegs</a:t>
            </a:r>
            <a:endParaRPr lang="de-DE" altLang="de-DE" sz="1000" dirty="0">
              <a:solidFill>
                <a:srgbClr val="004A99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Char char="•"/>
            </a:pPr>
            <a:r>
              <a:rPr lang="de-DE" altLang="de-DE" sz="1000" dirty="0">
                <a:solidFill>
                  <a:srgbClr val="004A99"/>
                </a:solidFill>
                <a:latin typeface="Verdana" pitchFamily="34" charset="0"/>
              </a:rPr>
              <a:t> </a:t>
            </a:r>
            <a:r>
              <a:rPr lang="de-DE" altLang="de-DE" sz="1000" dirty="0">
                <a:latin typeface="Arial Narrow" pitchFamily="34" charset="0"/>
              </a:rPr>
              <a:t>SPP 1158</a:t>
            </a:r>
          </a:p>
        </p:txBody>
      </p:sp>
      <p:sp>
        <p:nvSpPr>
          <p:cNvPr id="18505" name="Text Box 291"/>
          <p:cNvSpPr txBox="1">
            <a:spLocks noChangeArrowheads="1"/>
          </p:cNvSpPr>
          <p:nvPr/>
        </p:nvSpPr>
        <p:spPr bwMode="auto">
          <a:xfrm>
            <a:off x="7127875" y="1484784"/>
            <a:ext cx="169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200" b="1" dirty="0">
                <a:latin typeface="Arial Narrow" pitchFamily="34" charset="0"/>
              </a:rPr>
              <a:t>Studierende WS </a:t>
            </a:r>
            <a:r>
              <a:rPr lang="de-DE" altLang="de-DE" sz="1200" b="1" dirty="0" smtClean="0">
                <a:latin typeface="Arial Narrow" pitchFamily="34" charset="0"/>
              </a:rPr>
              <a:t>2017/18 </a:t>
            </a:r>
            <a:endParaRPr lang="de-DE" altLang="de-DE" sz="1200" b="1" dirty="0"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de-DE" altLang="de-DE" sz="1200" b="1" dirty="0">
                <a:latin typeface="Arial Narrow" pitchFamily="34" charset="0"/>
              </a:rPr>
              <a:t>nach Fakultäten</a:t>
            </a:r>
          </a:p>
        </p:txBody>
      </p:sp>
      <p:sp>
        <p:nvSpPr>
          <p:cNvPr id="18506" name="Text Box 418"/>
          <p:cNvSpPr txBox="1">
            <a:spLocks noChangeArrowheads="1"/>
          </p:cNvSpPr>
          <p:nvPr/>
        </p:nvSpPr>
        <p:spPr bwMode="auto">
          <a:xfrm>
            <a:off x="3095625" y="6308725"/>
            <a:ext cx="1223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Stichtag: </a:t>
            </a:r>
            <a:r>
              <a:rPr lang="de-DE" altLang="de-DE" sz="1000" dirty="0" smtClean="0">
                <a:latin typeface="Arial Narrow" pitchFamily="34" charset="0"/>
              </a:rPr>
              <a:t>01.12.2017</a:t>
            </a:r>
            <a:endParaRPr lang="de-DE" altLang="de-DE" sz="1000" dirty="0">
              <a:latin typeface="Arial Narrow" pitchFamily="34" charset="0"/>
            </a:endParaRPr>
          </a:p>
        </p:txBody>
      </p:sp>
      <p:sp>
        <p:nvSpPr>
          <p:cNvPr id="18507" name="Text Box 419"/>
          <p:cNvSpPr txBox="1">
            <a:spLocks noChangeArrowheads="1"/>
          </p:cNvSpPr>
          <p:nvPr/>
        </p:nvSpPr>
        <p:spPr bwMode="auto">
          <a:xfrm>
            <a:off x="34925" y="6308725"/>
            <a:ext cx="16192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>
                <a:latin typeface="Arial Narrow" pitchFamily="34" charset="0"/>
              </a:rPr>
              <a:t>(ohne An-Institute)</a:t>
            </a:r>
          </a:p>
        </p:txBody>
      </p:sp>
      <p:sp>
        <p:nvSpPr>
          <p:cNvPr id="18528" name="Text Box 466"/>
          <p:cNvSpPr txBox="1">
            <a:spLocks noChangeArrowheads="1"/>
          </p:cNvSpPr>
          <p:nvPr/>
        </p:nvSpPr>
        <p:spPr bwMode="auto">
          <a:xfrm>
            <a:off x="4535488" y="5373216"/>
            <a:ext cx="3816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800" dirty="0">
                <a:latin typeface="Arial Narrow" pitchFamily="34" charset="0"/>
              </a:rPr>
              <a:t>Quelle: </a:t>
            </a:r>
            <a:r>
              <a:rPr lang="de-DE" altLang="de-DE" sz="800" dirty="0" smtClean="0">
                <a:latin typeface="Arial Narrow" pitchFamily="34" charset="0"/>
              </a:rPr>
              <a:t>Haushaltsplan M-V 2018/2019</a:t>
            </a:r>
            <a:endParaRPr lang="de-DE" altLang="de-DE" sz="800" dirty="0">
              <a:latin typeface="Arial Narrow" pitchFamily="34" charset="0"/>
            </a:endParaRPr>
          </a:p>
        </p:txBody>
      </p:sp>
      <p:sp>
        <p:nvSpPr>
          <p:cNvPr id="18529" name="Line 675"/>
          <p:cNvSpPr>
            <a:spLocks noChangeShapeType="1"/>
          </p:cNvSpPr>
          <p:nvPr/>
        </p:nvSpPr>
        <p:spPr bwMode="auto">
          <a:xfrm flipH="1">
            <a:off x="7632700" y="2574925"/>
            <a:ext cx="341312" cy="0"/>
          </a:xfrm>
          <a:prstGeom prst="line">
            <a:avLst/>
          </a:prstGeom>
          <a:noFill/>
          <a:ln w="6350">
            <a:solidFill>
              <a:srgbClr val="A3AD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0" name="Text Box 676"/>
          <p:cNvSpPr txBox="1">
            <a:spLocks noChangeArrowheads="1"/>
          </p:cNvSpPr>
          <p:nvPr/>
        </p:nvSpPr>
        <p:spPr bwMode="auto">
          <a:xfrm>
            <a:off x="7235825" y="2405063"/>
            <a:ext cx="4699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>
                <a:latin typeface="Arial Narrow" pitchFamily="34" charset="0"/>
              </a:rPr>
              <a:t>WSF</a:t>
            </a:r>
          </a:p>
        </p:txBody>
      </p:sp>
      <p:sp>
        <p:nvSpPr>
          <p:cNvPr id="18531" name="Line 677"/>
          <p:cNvSpPr>
            <a:spLocks noChangeShapeType="1"/>
          </p:cNvSpPr>
          <p:nvPr/>
        </p:nvSpPr>
        <p:spPr bwMode="auto">
          <a:xfrm flipH="1">
            <a:off x="7632700" y="2924944"/>
            <a:ext cx="125834" cy="0"/>
          </a:xfrm>
          <a:prstGeom prst="line">
            <a:avLst/>
          </a:prstGeom>
          <a:noFill/>
          <a:ln w="6350">
            <a:solidFill>
              <a:srgbClr val="85174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2" name="Text Box 678"/>
          <p:cNvSpPr txBox="1">
            <a:spLocks noChangeArrowheads="1"/>
          </p:cNvSpPr>
          <p:nvPr/>
        </p:nvSpPr>
        <p:spPr bwMode="auto">
          <a:xfrm>
            <a:off x="7235826" y="2750731"/>
            <a:ext cx="46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 smtClean="0">
                <a:latin typeface="Arial Narrow" pitchFamily="34" charset="0"/>
              </a:rPr>
              <a:t>UMR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33" name="Text Box 679"/>
          <p:cNvSpPr txBox="1">
            <a:spLocks noChangeArrowheads="1"/>
          </p:cNvSpPr>
          <p:nvPr/>
        </p:nvSpPr>
        <p:spPr bwMode="auto">
          <a:xfrm>
            <a:off x="7308850" y="3002917"/>
            <a:ext cx="3968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 smtClean="0">
                <a:latin typeface="Arial Narrow" pitchFamily="34" charset="0"/>
              </a:rPr>
              <a:t>THF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34" name="Line 680"/>
          <p:cNvSpPr>
            <a:spLocks noChangeShapeType="1"/>
          </p:cNvSpPr>
          <p:nvPr/>
        </p:nvSpPr>
        <p:spPr bwMode="auto">
          <a:xfrm flipH="1">
            <a:off x="7632700" y="3176972"/>
            <a:ext cx="161925" cy="0"/>
          </a:xfrm>
          <a:prstGeom prst="line">
            <a:avLst/>
          </a:prstGeom>
          <a:noFill/>
          <a:ln w="6350">
            <a:solidFill>
              <a:srgbClr val="C734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6" name="Line 682"/>
          <p:cNvSpPr>
            <a:spLocks noChangeShapeType="1"/>
          </p:cNvSpPr>
          <p:nvPr/>
        </p:nvSpPr>
        <p:spPr bwMode="auto">
          <a:xfrm flipH="1">
            <a:off x="7632700" y="3356992"/>
            <a:ext cx="323062" cy="0"/>
          </a:xfrm>
          <a:prstGeom prst="line">
            <a:avLst/>
          </a:prstGeom>
          <a:noFill/>
          <a:ln w="6350">
            <a:solidFill>
              <a:srgbClr val="5723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8" name="Text Box 684"/>
          <p:cNvSpPr txBox="1">
            <a:spLocks noChangeArrowheads="1"/>
          </p:cNvSpPr>
          <p:nvPr/>
        </p:nvSpPr>
        <p:spPr bwMode="auto">
          <a:xfrm>
            <a:off x="7200900" y="3182937"/>
            <a:ext cx="5048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 smtClean="0">
                <a:latin typeface="Arial Narrow" pitchFamily="34" charset="0"/>
              </a:rPr>
              <a:t>PHF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39" name="Line 685"/>
          <p:cNvSpPr>
            <a:spLocks noChangeShapeType="1"/>
          </p:cNvSpPr>
          <p:nvPr/>
        </p:nvSpPr>
        <p:spPr bwMode="auto">
          <a:xfrm flipH="1">
            <a:off x="7632699" y="3506788"/>
            <a:ext cx="935744" cy="0"/>
          </a:xfrm>
          <a:prstGeom prst="line">
            <a:avLst/>
          </a:prstGeom>
          <a:noFill/>
          <a:ln w="635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0" name="Line 686"/>
          <p:cNvSpPr>
            <a:spLocks noChangeShapeType="1"/>
          </p:cNvSpPr>
          <p:nvPr/>
        </p:nvSpPr>
        <p:spPr bwMode="auto">
          <a:xfrm>
            <a:off x="8568444" y="3305968"/>
            <a:ext cx="0" cy="200820"/>
          </a:xfrm>
          <a:prstGeom prst="line">
            <a:avLst/>
          </a:prstGeom>
          <a:noFill/>
          <a:ln w="6350">
            <a:solidFill>
              <a:srgbClr val="0081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1" name="Text Box 687"/>
          <p:cNvSpPr txBox="1">
            <a:spLocks noChangeArrowheads="1"/>
          </p:cNvSpPr>
          <p:nvPr/>
        </p:nvSpPr>
        <p:spPr bwMode="auto">
          <a:xfrm>
            <a:off x="7200900" y="3336925"/>
            <a:ext cx="5048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 smtClean="0">
                <a:latin typeface="Arial Narrow" pitchFamily="34" charset="0"/>
              </a:rPr>
              <a:t>MSF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42" name="Line 688"/>
          <p:cNvSpPr>
            <a:spLocks noChangeShapeType="1"/>
          </p:cNvSpPr>
          <p:nvPr/>
        </p:nvSpPr>
        <p:spPr bwMode="auto">
          <a:xfrm flipH="1">
            <a:off x="7632700" y="3652838"/>
            <a:ext cx="1046163" cy="0"/>
          </a:xfrm>
          <a:prstGeom prst="line">
            <a:avLst/>
          </a:prstGeom>
          <a:noFill/>
          <a:ln w="635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3" name="Line 689"/>
          <p:cNvSpPr>
            <a:spLocks noChangeShapeType="1"/>
          </p:cNvSpPr>
          <p:nvPr/>
        </p:nvSpPr>
        <p:spPr bwMode="auto">
          <a:xfrm>
            <a:off x="8676456" y="3104963"/>
            <a:ext cx="0" cy="547875"/>
          </a:xfrm>
          <a:prstGeom prst="line">
            <a:avLst/>
          </a:prstGeom>
          <a:noFill/>
          <a:ln w="6350">
            <a:solidFill>
              <a:srgbClr val="9D0D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4" name="Text Box 690"/>
          <p:cNvSpPr txBox="1">
            <a:spLocks noChangeArrowheads="1"/>
          </p:cNvSpPr>
          <p:nvPr/>
        </p:nvSpPr>
        <p:spPr bwMode="auto">
          <a:xfrm>
            <a:off x="7199313" y="3482975"/>
            <a:ext cx="5048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 smtClean="0">
                <a:latin typeface="Arial Narrow" pitchFamily="34" charset="0"/>
              </a:rPr>
              <a:t>MNF</a:t>
            </a:r>
            <a:endParaRPr lang="de-DE" altLang="de-DE" sz="1000" b="1" dirty="0">
              <a:latin typeface="Arial Narrow" pitchFamily="34" charset="0"/>
            </a:endParaRPr>
          </a:p>
        </p:txBody>
      </p:sp>
      <p:sp>
        <p:nvSpPr>
          <p:cNvPr id="18545" name="Text Box 691"/>
          <p:cNvSpPr txBox="1">
            <a:spLocks noChangeArrowheads="1"/>
          </p:cNvSpPr>
          <p:nvPr/>
        </p:nvSpPr>
        <p:spPr bwMode="auto">
          <a:xfrm>
            <a:off x="7310438" y="2263775"/>
            <a:ext cx="3968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 dirty="0">
                <a:latin typeface="Arial Narrow" pitchFamily="34" charset="0"/>
              </a:rPr>
              <a:t>AUF</a:t>
            </a:r>
          </a:p>
        </p:txBody>
      </p:sp>
      <p:sp>
        <p:nvSpPr>
          <p:cNvPr id="18546" name="Text Box 692"/>
          <p:cNvSpPr txBox="1">
            <a:spLocks noChangeArrowheads="1"/>
          </p:cNvSpPr>
          <p:nvPr/>
        </p:nvSpPr>
        <p:spPr bwMode="auto">
          <a:xfrm>
            <a:off x="7308850" y="2125663"/>
            <a:ext cx="3968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>
                <a:latin typeface="Arial Narrow" pitchFamily="34" charset="0"/>
              </a:rPr>
              <a:t>IEF</a:t>
            </a:r>
          </a:p>
        </p:txBody>
      </p:sp>
      <p:sp>
        <p:nvSpPr>
          <p:cNvPr id="18547" name="Text Box 693"/>
          <p:cNvSpPr txBox="1">
            <a:spLocks noChangeArrowheads="1"/>
          </p:cNvSpPr>
          <p:nvPr/>
        </p:nvSpPr>
        <p:spPr bwMode="auto">
          <a:xfrm>
            <a:off x="7308850" y="1985963"/>
            <a:ext cx="3968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b="1">
                <a:latin typeface="Arial Narrow" pitchFamily="34" charset="0"/>
              </a:rPr>
              <a:t>JUF</a:t>
            </a:r>
          </a:p>
        </p:txBody>
      </p:sp>
      <p:sp>
        <p:nvSpPr>
          <p:cNvPr id="18548" name="Line 694"/>
          <p:cNvSpPr>
            <a:spLocks noChangeShapeType="1"/>
          </p:cNvSpPr>
          <p:nvPr/>
        </p:nvSpPr>
        <p:spPr bwMode="auto">
          <a:xfrm flipH="1">
            <a:off x="7631113" y="2433638"/>
            <a:ext cx="649299" cy="0"/>
          </a:xfrm>
          <a:prstGeom prst="line">
            <a:avLst/>
          </a:prstGeom>
          <a:noFill/>
          <a:ln w="635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9" name="Line 695"/>
          <p:cNvSpPr>
            <a:spLocks noChangeShapeType="1"/>
          </p:cNvSpPr>
          <p:nvPr/>
        </p:nvSpPr>
        <p:spPr bwMode="auto">
          <a:xfrm flipH="1">
            <a:off x="7632700" y="2295525"/>
            <a:ext cx="863600" cy="0"/>
          </a:xfrm>
          <a:prstGeom prst="line">
            <a:avLst/>
          </a:prstGeom>
          <a:noFill/>
          <a:ln w="635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0" name="Line 696"/>
          <p:cNvSpPr>
            <a:spLocks noChangeShapeType="1"/>
          </p:cNvSpPr>
          <p:nvPr/>
        </p:nvSpPr>
        <p:spPr bwMode="auto">
          <a:xfrm flipH="1">
            <a:off x="8496300" y="2292350"/>
            <a:ext cx="0" cy="282575"/>
          </a:xfrm>
          <a:prstGeom prst="line">
            <a:avLst/>
          </a:prstGeom>
          <a:noFill/>
          <a:ln w="6350">
            <a:solidFill>
              <a:srgbClr val="00A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1" name="Line 697"/>
          <p:cNvSpPr>
            <a:spLocks noChangeShapeType="1"/>
          </p:cNvSpPr>
          <p:nvPr/>
        </p:nvSpPr>
        <p:spPr bwMode="auto">
          <a:xfrm flipH="1">
            <a:off x="8604250" y="2152650"/>
            <a:ext cx="0" cy="520266"/>
          </a:xfrm>
          <a:prstGeom prst="line">
            <a:avLst/>
          </a:prstGeom>
          <a:noFill/>
          <a:ln w="635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2" name="Line 698"/>
          <p:cNvSpPr>
            <a:spLocks noChangeShapeType="1"/>
          </p:cNvSpPr>
          <p:nvPr/>
        </p:nvSpPr>
        <p:spPr bwMode="auto">
          <a:xfrm flipH="1">
            <a:off x="7632700" y="2155825"/>
            <a:ext cx="971550" cy="0"/>
          </a:xfrm>
          <a:prstGeom prst="line">
            <a:avLst/>
          </a:prstGeom>
          <a:noFill/>
          <a:ln w="6350">
            <a:solidFill>
              <a:srgbClr val="E200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2875" y="6569075"/>
            <a:ext cx="775176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 </a:t>
            </a:r>
            <a:r>
              <a:rPr lang="de-DE" dirty="0" smtClean="0"/>
              <a:t>2018  </a:t>
            </a:r>
            <a:r>
              <a:rPr lang="de-DE" dirty="0"/>
              <a:t>UNIVERSITÄT </a:t>
            </a:r>
            <a:r>
              <a:rPr lang="de-DE" dirty="0" smtClean="0"/>
              <a:t>ROSTOCK | </a:t>
            </a:r>
            <a:r>
              <a:rPr lang="de-DE" dirty="0"/>
              <a:t>Dezernat 2, Referat 2.5 </a:t>
            </a:r>
            <a:r>
              <a:rPr lang="de-DE" dirty="0" smtClean="0"/>
              <a:t>Finanzcontrolling | Anika Prillwitz</a:t>
            </a:r>
            <a:endParaRPr lang="de-DE" dirty="0"/>
          </a:p>
        </p:txBody>
      </p:sp>
      <p:sp>
        <p:nvSpPr>
          <p:cNvPr id="18554" name="Line 694"/>
          <p:cNvSpPr>
            <a:spLocks noChangeShapeType="1"/>
          </p:cNvSpPr>
          <p:nvPr/>
        </p:nvSpPr>
        <p:spPr bwMode="auto">
          <a:xfrm flipV="1">
            <a:off x="8280412" y="2430463"/>
            <a:ext cx="0" cy="71437"/>
          </a:xfrm>
          <a:prstGeom prst="line">
            <a:avLst/>
          </a:prstGeom>
          <a:noFill/>
          <a:ln w="6350">
            <a:solidFill>
              <a:srgbClr val="005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78124"/>
              </p:ext>
            </p:extLst>
          </p:nvPr>
        </p:nvGraphicFramePr>
        <p:xfrm>
          <a:off x="4461124" y="1806425"/>
          <a:ext cx="2794918" cy="1776562"/>
        </p:xfrm>
        <a:graphic>
          <a:graphicData uri="http://schemas.openxmlformats.org/drawingml/2006/table">
            <a:tbl>
              <a:tblPr/>
              <a:tblGrid>
                <a:gridCol w="1497278">
                  <a:extLst>
                    <a:ext uri="{9D8B030D-6E8A-4147-A177-3AD203B41FA5}">
                      <a16:colId xmlns:a16="http://schemas.microsoft.com/office/drawing/2014/main" val="1261073337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1730427780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3641782228"/>
                    </a:ext>
                  </a:extLst>
                </a:gridCol>
              </a:tblGrid>
              <a:tr h="17893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Anzahl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Anteil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27873"/>
                  </a:ext>
                </a:extLst>
              </a:tr>
              <a:tr h="16613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(in Personen)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(in 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66289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Fachanfänger/innen 2017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4.452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58361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davon weiblich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2.039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45,8%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20774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davon ausländisch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811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18,2%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76944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Studierende WS 2017/2018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13.812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1888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davon weiblich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6.752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35,9%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938305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davon ausländisch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1.470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7,8%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52968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Absolvent/innen 2017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2.258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32472"/>
                  </a:ext>
                </a:extLst>
              </a:tr>
              <a:tr h="178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davon weiblich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1.180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52,3%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221731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1178"/>
              </p:ext>
            </p:extLst>
          </p:nvPr>
        </p:nvGraphicFramePr>
        <p:xfrm>
          <a:off x="111124" y="4094991"/>
          <a:ext cx="4097338" cy="2171700"/>
        </p:xfrm>
        <a:graphic>
          <a:graphicData uri="http://schemas.openxmlformats.org/drawingml/2006/table">
            <a:tbl>
              <a:tblPr/>
              <a:tblGrid>
                <a:gridCol w="1804700">
                  <a:extLst>
                    <a:ext uri="{9D8B030D-6E8A-4147-A177-3AD203B41FA5}">
                      <a16:colId xmlns:a16="http://schemas.microsoft.com/office/drawing/2014/main" val="520448094"/>
                    </a:ext>
                  </a:extLst>
                </a:gridCol>
                <a:gridCol w="631645">
                  <a:extLst>
                    <a:ext uri="{9D8B030D-6E8A-4147-A177-3AD203B41FA5}">
                      <a16:colId xmlns:a16="http://schemas.microsoft.com/office/drawing/2014/main" val="338986167"/>
                    </a:ext>
                  </a:extLst>
                </a:gridCol>
                <a:gridCol w="631645">
                  <a:extLst>
                    <a:ext uri="{9D8B030D-6E8A-4147-A177-3AD203B41FA5}">
                      <a16:colId xmlns:a16="http://schemas.microsoft.com/office/drawing/2014/main" val="2503447648"/>
                    </a:ext>
                  </a:extLst>
                </a:gridCol>
                <a:gridCol w="1029348">
                  <a:extLst>
                    <a:ext uri="{9D8B030D-6E8A-4147-A177-3AD203B41FA5}">
                      <a16:colId xmlns:a16="http://schemas.microsoft.com/office/drawing/2014/main" val="353247538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Haushaltsmittel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Dritt-/ </a:t>
                      </a:r>
                      <a:b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Sondermittel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9533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Stellen/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Personen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Personen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3043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874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 Rostock</a:t>
                      </a:r>
                      <a:b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(ohne Universitätsmedizin)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88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Wiss. Mitarbeiter/innen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48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Nichtwiss. Mitarbeiter/innen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24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Universitätsmedizin (Forschung/Lehre)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05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Wiss. Mitarbeiter/innen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1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Nichtwiss. Mitarbeiter/innen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108258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17450"/>
              </p:ext>
            </p:extLst>
          </p:nvPr>
        </p:nvGraphicFramePr>
        <p:xfrm>
          <a:off x="4472756" y="4129934"/>
          <a:ext cx="4203700" cy="120015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4038827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51313856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21513868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6432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 T€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0262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 Rostock</a:t>
                      </a:r>
                      <a:b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(ohne Universitätsmedizin Rostock)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107.916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108.769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111.461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2719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Universitätsmedizin Rostock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57.971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58.289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59.147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24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Gesamt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165.888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167.058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170.608</a:t>
                      </a:r>
                    </a:p>
                  </a:txBody>
                  <a:tcPr marL="9525" marR="171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340892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" y="1850284"/>
            <a:ext cx="2967575" cy="185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1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2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3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3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nutzerdefiniertes Design">
  <a:themeElements>
    <a:clrScheme name="4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4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nutzerdefiniertes Design">
  <a:themeElements>
    <a:clrScheme name="5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5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enutzerdefiniertes Design">
  <a:themeElements>
    <a:clrScheme name="6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6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enutzerdefiniertes Design">
  <a:themeElements>
    <a:clrScheme name="7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7_Benutzerdefiniertes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196</Words>
  <Application>Microsoft Office PowerPoint</Application>
  <PresentationFormat>Bildschirmpräsentation (4:3)</PresentationFormat>
  <Paragraphs>108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</vt:i4>
      </vt:variant>
    </vt:vector>
  </HeadingPairs>
  <TitlesOfParts>
    <vt:vector size="15" baseType="lpstr">
      <vt:lpstr>Arial</vt:lpstr>
      <vt:lpstr>Arial Narrow</vt:lpstr>
      <vt:lpstr>Times New Roman</vt:lpstr>
      <vt:lpstr>Verdana</vt:lpstr>
      <vt:lpstr>Wingdings</vt:lpstr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6_Benutzerdefiniertes Design</vt:lpstr>
      <vt:lpstr>7_Benutzerdefiniertes Design</vt:lpstr>
      <vt:lpstr>Kurzporträt der Universität</vt:lpstr>
      <vt:lpstr>PowerPoint-Präsentation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Doreen Schwarz</cp:lastModifiedBy>
  <cp:revision>656</cp:revision>
  <dcterms:created xsi:type="dcterms:W3CDTF">2009-05-15T06:28:25Z</dcterms:created>
  <dcterms:modified xsi:type="dcterms:W3CDTF">2018-09-10T09:02:37Z</dcterms:modified>
</cp:coreProperties>
</file>