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  <p:sldMasterId id="2147483678" r:id="rId2"/>
    <p:sldMasterId id="2147483680" r:id="rId3"/>
    <p:sldMasterId id="2147483682" r:id="rId4"/>
    <p:sldMasterId id="2147483684" r:id="rId5"/>
    <p:sldMasterId id="2147483686" r:id="rId6"/>
    <p:sldMasterId id="2147483688" r:id="rId7"/>
    <p:sldMasterId id="2147483690" r:id="rId8"/>
  </p:sldMasterIdLst>
  <p:notesMasterIdLst>
    <p:notesMasterId r:id="rId41"/>
  </p:notesMasterIdLst>
  <p:handoutMasterIdLst>
    <p:handoutMasterId r:id="rId42"/>
  </p:handoutMasterIdLst>
  <p:sldIdLst>
    <p:sldId id="256" r:id="rId9"/>
    <p:sldId id="288" r:id="rId10"/>
    <p:sldId id="258" r:id="rId11"/>
    <p:sldId id="297" r:id="rId12"/>
    <p:sldId id="313" r:id="rId13"/>
    <p:sldId id="299" r:id="rId14"/>
    <p:sldId id="314" r:id="rId15"/>
    <p:sldId id="300" r:id="rId16"/>
    <p:sldId id="267" r:id="rId17"/>
    <p:sldId id="309" r:id="rId18"/>
    <p:sldId id="310" r:id="rId19"/>
    <p:sldId id="311" r:id="rId20"/>
    <p:sldId id="259" r:id="rId21"/>
    <p:sldId id="271" r:id="rId22"/>
    <p:sldId id="272" r:id="rId23"/>
    <p:sldId id="316" r:id="rId24"/>
    <p:sldId id="321" r:id="rId25"/>
    <p:sldId id="319" r:id="rId26"/>
    <p:sldId id="307" r:id="rId27"/>
    <p:sldId id="264" r:id="rId28"/>
    <p:sldId id="312" r:id="rId29"/>
    <p:sldId id="292" r:id="rId30"/>
    <p:sldId id="278" r:id="rId31"/>
    <p:sldId id="315" r:id="rId32"/>
    <p:sldId id="291" r:id="rId33"/>
    <p:sldId id="261" r:id="rId34"/>
    <p:sldId id="280" r:id="rId35"/>
    <p:sldId id="262" r:id="rId36"/>
    <p:sldId id="289" r:id="rId37"/>
    <p:sldId id="263" r:id="rId38"/>
    <p:sldId id="286" r:id="rId39"/>
    <p:sldId id="287" r:id="rId40"/>
  </p:sldIdLst>
  <p:sldSz cx="9144000" cy="6858000" type="screen4x3"/>
  <p:notesSz cx="9928225" cy="6797675"/>
  <p:defaultTextStyle>
    <a:defPPr>
      <a:defRPr lang="de-DE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">
          <p15:clr>
            <a:srgbClr val="A4A3A4"/>
          </p15:clr>
        </p15:guide>
        <p15:guide id="2" orient="horz" pos="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1142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1661">
          <p15:clr>
            <a:srgbClr val="A4A3A4"/>
          </p15:clr>
        </p15:guide>
        <p15:guide id="7" pos="295">
          <p15:clr>
            <a:srgbClr val="A4A3A4"/>
          </p15:clr>
        </p15:guide>
        <p15:guide id="8">
          <p15:clr>
            <a:srgbClr val="A4A3A4"/>
          </p15:clr>
        </p15:guide>
        <p15:guide id="9" pos="589">
          <p15:clr>
            <a:srgbClr val="A4A3A4"/>
          </p15:clr>
        </p15:guide>
        <p15:guide id="10" pos="5534">
          <p15:clr>
            <a:srgbClr val="A4A3A4"/>
          </p15:clr>
        </p15:guide>
        <p15:guide id="11" pos="5363">
          <p15:clr>
            <a:srgbClr val="A4A3A4"/>
          </p15:clr>
        </p15:guide>
        <p15:guide id="12" pos="17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31"/>
    <a:srgbClr val="004A99"/>
    <a:srgbClr val="851747"/>
    <a:srgbClr val="572381"/>
    <a:srgbClr val="0081C7"/>
    <a:srgbClr val="9D0D15"/>
    <a:srgbClr val="C7341C"/>
    <a:srgbClr val="00A3BE"/>
    <a:srgbClr val="7588BF"/>
    <a:srgbClr val="669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3" autoAdjust="0"/>
    <p:restoredTop sz="94616" autoAdjust="0"/>
  </p:normalViewPr>
  <p:slideViewPr>
    <p:cSldViewPr>
      <p:cViewPr varScale="1">
        <p:scale>
          <a:sx n="128" d="100"/>
          <a:sy n="128" d="100"/>
        </p:scale>
        <p:origin x="1362" y="114"/>
      </p:cViewPr>
      <p:guideLst>
        <p:guide orient="horz" pos="295"/>
        <p:guide orient="horz" pos="5"/>
        <p:guide orient="horz" pos="799"/>
        <p:guide orient="horz" pos="1142"/>
        <p:guide orient="horz" pos="2160"/>
        <p:guide orient="horz" pos="1661"/>
        <p:guide pos="295"/>
        <p:guide/>
        <p:guide pos="589"/>
        <p:guide pos="5534"/>
        <p:guide pos="5363"/>
        <p:guide pos="17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54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98541111349335E-2"/>
          <c:y val="3.7223017803544506E-2"/>
          <c:w val="0.90454681606318754"/>
          <c:h val="0.74604000535743886"/>
        </c:manualLayout>
      </c:layout>
      <c:lineChart>
        <c:grouping val="standard"/>
        <c:varyColors val="0"/>
        <c:ser>
          <c:idx val="0"/>
          <c:order val="0"/>
          <c:tx>
            <c:strRef>
              <c:f>'lang 4-FachanfängerInnen'!$A$5</c:f>
              <c:strCache>
                <c:ptCount val="1"/>
                <c:pt idx="0">
                  <c:v>Fachanfänger/innen</c:v>
                </c:pt>
              </c:strCache>
            </c:strRef>
          </c:tx>
          <c:spPr>
            <a:ln>
              <a:solidFill>
                <a:srgbClr val="004A99"/>
              </a:solidFill>
            </a:ln>
          </c:spPr>
          <c:marker>
            <c:symbol val="square"/>
            <c:size val="7"/>
            <c:spPr>
              <a:solidFill>
                <a:srgbClr val="004A99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4-FachanfängerInnen'!$N$4:$X$4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'lang 4-FachanfängerInnen'!$N$5:$X$5</c:f>
              <c:numCache>
                <c:formatCode>#,##0</c:formatCode>
                <c:ptCount val="11"/>
                <c:pt idx="0">
                  <c:v>3829</c:v>
                </c:pt>
                <c:pt idx="1">
                  <c:v>4047</c:v>
                </c:pt>
                <c:pt idx="2">
                  <c:v>4547</c:v>
                </c:pt>
                <c:pt idx="3">
                  <c:v>4417</c:v>
                </c:pt>
                <c:pt idx="4">
                  <c:v>4697</c:v>
                </c:pt>
                <c:pt idx="5">
                  <c:v>4407</c:v>
                </c:pt>
                <c:pt idx="6">
                  <c:v>4470</c:v>
                </c:pt>
                <c:pt idx="7">
                  <c:v>4260</c:v>
                </c:pt>
                <c:pt idx="8">
                  <c:v>4309</c:v>
                </c:pt>
                <c:pt idx="9">
                  <c:v>4612</c:v>
                </c:pt>
                <c:pt idx="10">
                  <c:v>4452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92-4BF9-B971-B292AD7B18A2}"/>
            </c:ext>
          </c:extLst>
        </c:ser>
        <c:ser>
          <c:idx val="1"/>
          <c:order val="1"/>
          <c:tx>
            <c:strRef>
              <c:f>'lang 4-FachanfängerInnen'!$A$6</c:f>
              <c:strCache>
                <c:ptCount val="1"/>
                <c:pt idx="0">
                  <c:v>darunter weiblich</c:v>
                </c:pt>
              </c:strCache>
            </c:strRef>
          </c:tx>
          <c:spPr>
            <a:ln w="25400">
              <a:solidFill>
                <a:srgbClr val="7588BF"/>
              </a:solidFill>
            </a:ln>
          </c:spPr>
          <c:marker>
            <c:symbol val="triangle"/>
            <c:size val="7"/>
            <c:spPr>
              <a:solidFill>
                <a:srgbClr val="7588BF"/>
              </a:solidFill>
              <a:ln>
                <a:solidFill>
                  <a:srgbClr val="7588B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4-FachanfängerInnen'!$N$4:$X$4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'lang 4-FachanfängerInnen'!$N$6:$X$6</c:f>
              <c:numCache>
                <c:formatCode>#,##0</c:formatCode>
                <c:ptCount val="11"/>
                <c:pt idx="0">
                  <c:v>1908</c:v>
                </c:pt>
                <c:pt idx="1">
                  <c:v>2000</c:v>
                </c:pt>
                <c:pt idx="2">
                  <c:v>2208</c:v>
                </c:pt>
                <c:pt idx="3">
                  <c:v>2155</c:v>
                </c:pt>
                <c:pt idx="4">
                  <c:v>2247</c:v>
                </c:pt>
                <c:pt idx="5">
                  <c:v>2248</c:v>
                </c:pt>
                <c:pt idx="6">
                  <c:v>2164</c:v>
                </c:pt>
                <c:pt idx="7">
                  <c:v>2066</c:v>
                </c:pt>
                <c:pt idx="8">
                  <c:v>2024</c:v>
                </c:pt>
                <c:pt idx="9">
                  <c:v>2168</c:v>
                </c:pt>
                <c:pt idx="10">
                  <c:v>2039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92-4BF9-B971-B292AD7B18A2}"/>
            </c:ext>
          </c:extLst>
        </c:ser>
        <c:ser>
          <c:idx val="2"/>
          <c:order val="2"/>
          <c:tx>
            <c:strRef>
              <c:f>'lang 4-FachanfängerInnen'!$A$7</c:f>
              <c:strCache>
                <c:ptCount val="1"/>
                <c:pt idx="0">
                  <c:v>darunter ausländisch</c:v>
                </c:pt>
              </c:strCache>
            </c:strRef>
          </c:tx>
          <c:spPr>
            <a:ln w="25400">
              <a:solidFill>
                <a:srgbClr val="99B7D6"/>
              </a:solidFill>
            </a:ln>
          </c:spPr>
          <c:marker>
            <c:symbol val="diamond"/>
            <c:size val="6"/>
            <c:spPr>
              <a:solidFill>
                <a:srgbClr val="99B7D6"/>
              </a:solidFill>
              <a:ln>
                <a:solidFill>
                  <a:srgbClr val="99B7D6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de-DE"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4-FachanfängerInnen'!$N$4:$X$4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'lang 4-FachanfängerInnen'!$N$7:$X$7</c:f>
              <c:numCache>
                <c:formatCode>General</c:formatCode>
                <c:ptCount val="11"/>
                <c:pt idx="0">
                  <c:v>380</c:v>
                </c:pt>
                <c:pt idx="1">
                  <c:v>383</c:v>
                </c:pt>
                <c:pt idx="2" formatCode="#,##0">
                  <c:v>468</c:v>
                </c:pt>
                <c:pt idx="3" formatCode="#,##0">
                  <c:v>456</c:v>
                </c:pt>
                <c:pt idx="4" formatCode="#,##0">
                  <c:v>486</c:v>
                </c:pt>
                <c:pt idx="5" formatCode="#,##0">
                  <c:v>394</c:v>
                </c:pt>
                <c:pt idx="6" formatCode="#,##0">
                  <c:v>402</c:v>
                </c:pt>
                <c:pt idx="7" formatCode="#,##0">
                  <c:v>410</c:v>
                </c:pt>
                <c:pt idx="8" formatCode="#,##0">
                  <c:v>487</c:v>
                </c:pt>
                <c:pt idx="9">
                  <c:v>675</c:v>
                </c:pt>
                <c:pt idx="10">
                  <c:v>811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92-4BF9-B971-B292AD7B1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68640"/>
        <c:axId val="51570176"/>
      </c:lineChart>
      <c:catAx>
        <c:axId val="5156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de-DE"/>
          </a:p>
        </c:txPr>
        <c:crossAx val="51570176"/>
        <c:crosses val="autoZero"/>
        <c:auto val="1"/>
        <c:lblAlgn val="ctr"/>
        <c:lblOffset val="100"/>
        <c:noMultiLvlLbl val="0"/>
      </c:catAx>
      <c:valAx>
        <c:axId val="5157017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de-DE"/>
          </a:p>
        </c:txPr>
        <c:crossAx val="51568640"/>
        <c:crosses val="autoZero"/>
        <c:crossBetween val="between"/>
        <c:majorUnit val="1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918025841619557"/>
          <c:y val="0.92575594201519484"/>
          <c:w val="0.67761910400654091"/>
          <c:h val="5.5746945913182029E-2"/>
        </c:manualLayout>
      </c:layout>
      <c:overlay val="0"/>
      <c:txPr>
        <a:bodyPr/>
        <a:lstStyle/>
        <a:p>
          <a:pPr>
            <a:defRPr>
              <a:latin typeface="Arial Narrow" panose="020B0606020202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19748894943865"/>
          <c:y val="0.10387343783861881"/>
          <c:w val="0.86396894773354349"/>
          <c:h val="0.7735356016277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'lang 15-Dritt-Sondermittel Fak'!$A$30</c:f>
              <c:strCache>
                <c:ptCount val="1"/>
                <c:pt idx="0">
                  <c:v>AUF</c:v>
                </c:pt>
              </c:strCache>
            </c:strRef>
          </c:tx>
          <c:spPr>
            <a:solidFill>
              <a:srgbClr val="005C24"/>
            </a:solidFill>
          </c:spPr>
          <c:invertIfNegative val="0"/>
          <c:dLbls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B46-439B-9F02-6823764F784B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B46-439B-9F02-6823764F784B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B46-439B-9F02-6823764F7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15-Dritt-Sondermittel Fak'!$C$29:$G$29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'lang 15-Dritt-Sondermittel Fak'!$C$30:$G$30</c:f>
              <c:numCache>
                <c:formatCode>#,##0</c:formatCode>
                <c:ptCount val="5"/>
                <c:pt idx="0">
                  <c:v>3786</c:v>
                </c:pt>
                <c:pt idx="1">
                  <c:v>5030</c:v>
                </c:pt>
                <c:pt idx="2">
                  <c:v>4909</c:v>
                </c:pt>
                <c:pt idx="3">
                  <c:v>4163</c:v>
                </c:pt>
                <c:pt idx="4">
                  <c:v>5056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46-439B-9F02-6823764F784B}"/>
            </c:ext>
          </c:extLst>
        </c:ser>
        <c:ser>
          <c:idx val="2"/>
          <c:order val="1"/>
          <c:tx>
            <c:strRef>
              <c:f>'lang 15-Dritt-Sondermittel Fak'!$A$31</c:f>
              <c:strCache>
                <c:ptCount val="1"/>
                <c:pt idx="0">
                  <c:v>IEF</c:v>
                </c:pt>
              </c:strCache>
            </c:strRef>
          </c:tx>
          <c:spPr>
            <a:solidFill>
              <a:srgbClr val="00A3B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15-Dritt-Sondermittel Fak'!$C$29:$G$29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'lang 15-Dritt-Sondermittel Fak'!$C$31:$G$31</c:f>
              <c:numCache>
                <c:formatCode>#,##0</c:formatCode>
                <c:ptCount val="5"/>
                <c:pt idx="0">
                  <c:v>9998</c:v>
                </c:pt>
                <c:pt idx="1">
                  <c:v>9409</c:v>
                </c:pt>
                <c:pt idx="2">
                  <c:v>10417</c:v>
                </c:pt>
                <c:pt idx="3">
                  <c:v>8487</c:v>
                </c:pt>
                <c:pt idx="4">
                  <c:v>8850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46-439B-9F02-6823764F784B}"/>
            </c:ext>
          </c:extLst>
        </c:ser>
        <c:ser>
          <c:idx val="3"/>
          <c:order val="2"/>
          <c:tx>
            <c:strRef>
              <c:f>'lang 15-Dritt-Sondermittel Fak'!$A$32</c:f>
              <c:strCache>
                <c:ptCount val="1"/>
                <c:pt idx="0">
                  <c:v>JUF</c:v>
                </c:pt>
              </c:strCache>
            </c:strRef>
          </c:tx>
          <c:spPr>
            <a:solidFill>
              <a:srgbClr val="E20031"/>
            </a:solidFill>
          </c:spPr>
          <c:invertIfNegative val="0"/>
          <c:dLbls>
            <c:dLbl>
              <c:idx val="0"/>
              <c:layout>
                <c:manualLayout>
                  <c:x val="6.64491863730052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46-439B-9F02-6823764F784B}"/>
                </c:ext>
              </c:extLst>
            </c:dLbl>
            <c:dLbl>
              <c:idx val="1"/>
              <c:layout>
                <c:manualLayout>
                  <c:x val="6.64491863730052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46-439B-9F02-6823764F784B}"/>
                </c:ext>
              </c:extLst>
            </c:dLbl>
            <c:dLbl>
              <c:idx val="2"/>
              <c:layout>
                <c:manualLayout>
                  <c:x val="6.8592708514070025E-2"/>
                  <c:y val="0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46-439B-9F02-6823764F784B}"/>
                </c:ext>
              </c:extLst>
            </c:dLbl>
            <c:dLbl>
              <c:idx val="3"/>
              <c:layout>
                <c:manualLayout>
                  <c:x val="6.8592708514069942E-2"/>
                  <c:y val="0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46-439B-9F02-6823764F784B}"/>
                </c:ext>
              </c:extLst>
            </c:dLbl>
            <c:dLbl>
              <c:idx val="4"/>
              <c:layout>
                <c:manualLayout>
                  <c:x val="6.6449186373005259E-2"/>
                  <c:y val="0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46-439B-9F02-6823764F7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15-Dritt-Sondermittel Fak'!$C$29:$G$29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'lang 15-Dritt-Sondermittel Fak'!$C$32:$G$32</c:f>
              <c:numCache>
                <c:formatCode>#,##0</c:formatCode>
                <c:ptCount val="5"/>
                <c:pt idx="0">
                  <c:v>484</c:v>
                </c:pt>
                <c:pt idx="1">
                  <c:v>475</c:v>
                </c:pt>
                <c:pt idx="2">
                  <c:v>345</c:v>
                </c:pt>
                <c:pt idx="3">
                  <c:v>119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46-439B-9F02-6823764F784B}"/>
            </c:ext>
          </c:extLst>
        </c:ser>
        <c:ser>
          <c:idx val="4"/>
          <c:order val="3"/>
          <c:tx>
            <c:strRef>
              <c:f>'lang 15-Dritt-Sondermittel Fak'!$A$33</c:f>
              <c:strCache>
                <c:ptCount val="1"/>
                <c:pt idx="0">
                  <c:v>MNF</c:v>
                </c:pt>
              </c:strCache>
            </c:strRef>
          </c:tx>
          <c:spPr>
            <a:solidFill>
              <a:srgbClr val="9D0D15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46-439B-9F02-6823764F784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46-439B-9F02-6823764F784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46-439B-9F02-6823764F784B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46-439B-9F02-6823764F784B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46-439B-9F02-6823764F7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15-Dritt-Sondermittel Fak'!$C$29:$G$29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'lang 15-Dritt-Sondermittel Fak'!$C$33:$G$33</c:f>
              <c:numCache>
                <c:formatCode>#,##0</c:formatCode>
                <c:ptCount val="5"/>
                <c:pt idx="0">
                  <c:v>13078</c:v>
                </c:pt>
                <c:pt idx="1">
                  <c:v>13512</c:v>
                </c:pt>
                <c:pt idx="2">
                  <c:v>12469</c:v>
                </c:pt>
                <c:pt idx="3">
                  <c:v>10707</c:v>
                </c:pt>
                <c:pt idx="4">
                  <c:v>11030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B46-439B-9F02-6823764F784B}"/>
            </c:ext>
          </c:extLst>
        </c:ser>
        <c:ser>
          <c:idx val="5"/>
          <c:order val="4"/>
          <c:tx>
            <c:strRef>
              <c:f>'lang 15-Dritt-Sondermittel Fak'!$A$34</c:f>
              <c:strCache>
                <c:ptCount val="1"/>
                <c:pt idx="0">
                  <c:v>MSF</c:v>
                </c:pt>
              </c:strCache>
            </c:strRef>
          </c:tx>
          <c:spPr>
            <a:solidFill>
              <a:srgbClr val="0081C7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46-439B-9F02-6823764F784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B46-439B-9F02-6823764F784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46-439B-9F02-6823764F784B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B46-439B-9F02-6823764F784B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B46-439B-9F02-6823764F7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15-Dritt-Sondermittel Fak'!$C$29:$G$29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'lang 15-Dritt-Sondermittel Fak'!$C$34:$G$34</c:f>
              <c:numCache>
                <c:formatCode>#,##0</c:formatCode>
                <c:ptCount val="5"/>
                <c:pt idx="0">
                  <c:v>8312</c:v>
                </c:pt>
                <c:pt idx="1">
                  <c:v>11241</c:v>
                </c:pt>
                <c:pt idx="2">
                  <c:v>7605</c:v>
                </c:pt>
                <c:pt idx="3">
                  <c:v>6359</c:v>
                </c:pt>
                <c:pt idx="4">
                  <c:v>8450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B46-439B-9F02-6823764F784B}"/>
            </c:ext>
          </c:extLst>
        </c:ser>
        <c:ser>
          <c:idx val="6"/>
          <c:order val="5"/>
          <c:tx>
            <c:strRef>
              <c:f>'lang 15-Dritt-Sondermittel Fak'!$A$35</c:f>
              <c:strCache>
                <c:ptCount val="1"/>
                <c:pt idx="0">
                  <c:v>PHF</c:v>
                </c:pt>
              </c:strCache>
            </c:strRef>
          </c:tx>
          <c:spPr>
            <a:solidFill>
              <a:srgbClr val="572381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B46-439B-9F02-6823764F784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B46-439B-9F02-6823764F784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B46-439B-9F02-6823764F784B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B46-439B-9F02-6823764F784B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B46-439B-9F02-6823764F7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15-Dritt-Sondermittel Fak'!$C$29:$G$29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'lang 15-Dritt-Sondermittel Fak'!$C$35:$G$35</c:f>
              <c:numCache>
                <c:formatCode>#,##0</c:formatCode>
                <c:ptCount val="5"/>
                <c:pt idx="0">
                  <c:v>2432</c:v>
                </c:pt>
                <c:pt idx="1">
                  <c:v>2378</c:v>
                </c:pt>
                <c:pt idx="2">
                  <c:v>1979</c:v>
                </c:pt>
                <c:pt idx="3">
                  <c:v>2538</c:v>
                </c:pt>
                <c:pt idx="4">
                  <c:v>2589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B46-439B-9F02-6823764F784B}"/>
            </c:ext>
          </c:extLst>
        </c:ser>
        <c:ser>
          <c:idx val="7"/>
          <c:order val="6"/>
          <c:tx>
            <c:strRef>
              <c:f>'lang 15-Dritt-Sondermittel Fak'!$A$36</c:f>
              <c:strCache>
                <c:ptCount val="1"/>
                <c:pt idx="0">
                  <c:v>THF</c:v>
                </c:pt>
              </c:strCache>
            </c:strRef>
          </c:tx>
          <c:spPr>
            <a:solidFill>
              <a:srgbClr val="C7341C"/>
            </a:solidFill>
          </c:spPr>
          <c:invertIfNegative val="0"/>
          <c:dLbls>
            <c:dLbl>
              <c:idx val="0"/>
              <c:layout>
                <c:manualLayout>
                  <c:x val="6.4305664231940576E-2"/>
                  <c:y val="5.26866171324985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B46-439B-9F02-6823764F784B}"/>
                </c:ext>
              </c:extLst>
            </c:dLbl>
            <c:dLbl>
              <c:idx val="1"/>
              <c:layout>
                <c:manualLayout>
                  <c:x val="6.64491863730052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B46-439B-9F02-6823764F784B}"/>
                </c:ext>
              </c:extLst>
            </c:dLbl>
            <c:dLbl>
              <c:idx val="2"/>
              <c:layout>
                <c:manualLayout>
                  <c:x val="6.4305664231940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B46-439B-9F02-6823764F784B}"/>
                </c:ext>
              </c:extLst>
            </c:dLbl>
            <c:dLbl>
              <c:idx val="3"/>
              <c:layout>
                <c:manualLayout>
                  <c:x val="6.6449186373005259E-2"/>
                  <c:y val="5.74769735703219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B46-439B-9F02-6823764F784B}"/>
                </c:ext>
              </c:extLst>
            </c:dLbl>
            <c:dLbl>
              <c:idx val="4"/>
              <c:layout>
                <c:manualLayout>
                  <c:x val="6.64491863730052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B46-439B-9F02-6823764F7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15-Dritt-Sondermittel Fak'!$C$29:$G$29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'lang 15-Dritt-Sondermittel Fak'!$C$36:$G$36</c:f>
              <c:numCache>
                <c:formatCode>#,##0</c:formatCode>
                <c:ptCount val="5"/>
                <c:pt idx="0">
                  <c:v>340</c:v>
                </c:pt>
                <c:pt idx="1">
                  <c:v>398</c:v>
                </c:pt>
                <c:pt idx="2">
                  <c:v>485</c:v>
                </c:pt>
                <c:pt idx="3">
                  <c:v>476</c:v>
                </c:pt>
                <c:pt idx="4">
                  <c:v>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B46-439B-9F02-6823764F784B}"/>
            </c:ext>
          </c:extLst>
        </c:ser>
        <c:ser>
          <c:idx val="8"/>
          <c:order val="7"/>
          <c:tx>
            <c:strRef>
              <c:f>'lang 15-Dritt-Sondermittel Fak'!$A$37</c:f>
              <c:strCache>
                <c:ptCount val="1"/>
                <c:pt idx="0">
                  <c:v>UMR</c:v>
                </c:pt>
              </c:strCache>
            </c:strRef>
          </c:tx>
          <c:spPr>
            <a:solidFill>
              <a:srgbClr val="85174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15-Dritt-Sondermittel Fak'!$C$29:$G$29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'lang 15-Dritt-Sondermittel Fak'!$C$37:$G$37</c:f>
              <c:numCache>
                <c:formatCode>#,##0</c:formatCode>
                <c:ptCount val="5"/>
                <c:pt idx="0">
                  <c:v>14191</c:v>
                </c:pt>
                <c:pt idx="1">
                  <c:v>15225</c:v>
                </c:pt>
                <c:pt idx="2">
                  <c:v>14179</c:v>
                </c:pt>
                <c:pt idx="3">
                  <c:v>14408</c:v>
                </c:pt>
                <c:pt idx="4">
                  <c:v>9816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0B46-439B-9F02-6823764F784B}"/>
            </c:ext>
          </c:extLst>
        </c:ser>
        <c:ser>
          <c:idx val="1"/>
          <c:order val="8"/>
          <c:tx>
            <c:strRef>
              <c:f>'lang 15-Dritt-Sondermittel Fak'!$A$38</c:f>
              <c:strCache>
                <c:ptCount val="1"/>
                <c:pt idx="0">
                  <c:v>WSF</c:v>
                </c:pt>
              </c:strCache>
            </c:strRef>
          </c:tx>
          <c:spPr>
            <a:solidFill>
              <a:srgbClr val="A3ADB2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B46-439B-9F02-6823764F784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B46-439B-9F02-6823764F784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B46-439B-9F02-6823764F784B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B46-439B-9F02-6823764F784B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  <a:ea typeface="Arial Narrow"/>
                      <a:cs typeface="Arial Narrow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B46-439B-9F02-6823764F7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15-Dritt-Sondermittel Fak'!$C$29:$G$29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'lang 15-Dritt-Sondermittel Fak'!$C$38:$G$38</c:f>
              <c:numCache>
                <c:formatCode>#,##0</c:formatCode>
                <c:ptCount val="5"/>
                <c:pt idx="0">
                  <c:v>1306</c:v>
                </c:pt>
                <c:pt idx="1">
                  <c:v>1411</c:v>
                </c:pt>
                <c:pt idx="2">
                  <c:v>1064</c:v>
                </c:pt>
                <c:pt idx="3">
                  <c:v>977</c:v>
                </c:pt>
                <c:pt idx="4">
                  <c:v>1346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0B46-439B-9F02-6823764F7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107196800"/>
        <c:axId val="107198336"/>
      </c:barChart>
      <c:catAx>
        <c:axId val="10719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107198336"/>
        <c:crosses val="autoZero"/>
        <c:auto val="1"/>
        <c:lblAlgn val="ctr"/>
        <c:lblOffset val="100"/>
        <c:noMultiLvlLbl val="0"/>
      </c:catAx>
      <c:valAx>
        <c:axId val="107198336"/>
        <c:scaling>
          <c:orientation val="minMax"/>
          <c:max val="60000"/>
          <c:min val="0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107196800"/>
        <c:crosses val="autoZero"/>
        <c:crossBetween val="between"/>
        <c:majorUnit val="10000"/>
        <c:minorUnit val="20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15552128645088E-2"/>
          <c:y val="9.2207238495377819E-2"/>
          <c:w val="0.90592680792949665"/>
          <c:h val="0.778762543694693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'lang 20-Patente'!$A$7</c:f>
              <c:strCache>
                <c:ptCount val="1"/>
                <c:pt idx="0">
                  <c:v>Patentanmeldungen</c:v>
                </c:pt>
              </c:strCache>
            </c:strRef>
          </c:tx>
          <c:spPr>
            <a:solidFill>
              <a:srgbClr val="004A99"/>
            </a:solidFill>
            <a:ln w="25400">
              <a:noFill/>
            </a:ln>
          </c:spPr>
          <c:invertIfNegative val="0"/>
          <c:dLbls>
            <c:numFmt formatCode="General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20-Patente'!$L$6:$P$6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'lang 20-Patente'!$L$7:$P$7</c:f>
              <c:numCache>
                <c:formatCode>General</c:formatCode>
                <c:ptCount val="5"/>
                <c:pt idx="0">
                  <c:v>24</c:v>
                </c:pt>
                <c:pt idx="1">
                  <c:v>35</c:v>
                </c:pt>
                <c:pt idx="2">
                  <c:v>52</c:v>
                </c:pt>
                <c:pt idx="3">
                  <c:v>37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3-45A2-A11C-A652903F1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12856448"/>
        <c:axId val="112858240"/>
      </c:barChart>
      <c:catAx>
        <c:axId val="11285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112858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858240"/>
        <c:scaling>
          <c:orientation val="minMax"/>
          <c:max val="6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112856448"/>
        <c:crosses val="autoZero"/>
        <c:crossBetween val="between"/>
        <c:majorUnit val="1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2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09687044501448E-3"/>
          <c:y val="0.10038866355468701"/>
          <c:w val="0.78605125094342998"/>
          <c:h val="0.714010374075011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'lang 22-Promotionen'!$B$5</c:f>
              <c:strCache>
                <c:ptCount val="1"/>
                <c:pt idx="0">
                  <c:v>Promovierende</c:v>
                </c:pt>
              </c:strCache>
            </c:strRef>
          </c:tx>
          <c:spPr>
            <a:solidFill>
              <a:srgbClr val="004A9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22-Promotionen'!$C$4:$T$4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'lang 22-Promotionen'!$C$5:$T$5</c:f>
              <c:numCache>
                <c:formatCode>General</c:formatCode>
                <c:ptCount val="18"/>
                <c:pt idx="0">
                  <c:v>219</c:v>
                </c:pt>
                <c:pt idx="1">
                  <c:v>209</c:v>
                </c:pt>
                <c:pt idx="2">
                  <c:v>198</c:v>
                </c:pt>
                <c:pt idx="3">
                  <c:v>196</c:v>
                </c:pt>
                <c:pt idx="4">
                  <c:v>202</c:v>
                </c:pt>
                <c:pt idx="5">
                  <c:v>224</c:v>
                </c:pt>
                <c:pt idx="6">
                  <c:v>207</c:v>
                </c:pt>
                <c:pt idx="7">
                  <c:v>208</c:v>
                </c:pt>
                <c:pt idx="8">
                  <c:v>228</c:v>
                </c:pt>
                <c:pt idx="9">
                  <c:v>263</c:v>
                </c:pt>
                <c:pt idx="10">
                  <c:v>272</c:v>
                </c:pt>
                <c:pt idx="11">
                  <c:v>263</c:v>
                </c:pt>
                <c:pt idx="12">
                  <c:v>300</c:v>
                </c:pt>
                <c:pt idx="13">
                  <c:v>304</c:v>
                </c:pt>
                <c:pt idx="14">
                  <c:v>294</c:v>
                </c:pt>
                <c:pt idx="15">
                  <c:v>310</c:v>
                </c:pt>
                <c:pt idx="16">
                  <c:v>304</c:v>
                </c:pt>
                <c:pt idx="17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2-4CBF-8E9D-B8231922275A}"/>
            </c:ext>
          </c:extLst>
        </c:ser>
        <c:ser>
          <c:idx val="2"/>
          <c:order val="1"/>
          <c:tx>
            <c:strRef>
              <c:f>'lang 22-Promotionen'!$B$6</c:f>
              <c:strCache>
                <c:ptCount val="1"/>
                <c:pt idx="0">
                  <c:v>darunter weiblich</c:v>
                </c:pt>
              </c:strCache>
            </c:strRef>
          </c:tx>
          <c:spPr>
            <a:solidFill>
              <a:srgbClr val="7588BF"/>
            </a:solidFill>
            <a:ln w="25400">
              <a:noFill/>
            </a:ln>
          </c:spPr>
          <c:invertIfNegative val="0"/>
          <c:dLbls>
            <c:dLbl>
              <c:idx val="14"/>
              <c:layout>
                <c:manualLayout>
                  <c:x val="2.42656442232385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32-4CBF-8E9D-B8231922275A}"/>
                </c:ext>
              </c:extLst>
            </c:dLbl>
            <c:dLbl>
              <c:idx val="16"/>
              <c:layout>
                <c:manualLayout>
                  <c:x val="2.42656442232385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32-4CBF-8E9D-B8231922275A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22-Promotionen'!$C$4:$T$4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'lang 22-Promotionen'!$C$6:$T$6</c:f>
              <c:numCache>
                <c:formatCode>General</c:formatCode>
                <c:ptCount val="18"/>
                <c:pt idx="0">
                  <c:v>82</c:v>
                </c:pt>
                <c:pt idx="1">
                  <c:v>73</c:v>
                </c:pt>
                <c:pt idx="2">
                  <c:v>73</c:v>
                </c:pt>
                <c:pt idx="3">
                  <c:v>83</c:v>
                </c:pt>
                <c:pt idx="4">
                  <c:v>91</c:v>
                </c:pt>
                <c:pt idx="5">
                  <c:v>80</c:v>
                </c:pt>
                <c:pt idx="6">
                  <c:v>94</c:v>
                </c:pt>
                <c:pt idx="7">
                  <c:v>91</c:v>
                </c:pt>
                <c:pt idx="8">
                  <c:v>94</c:v>
                </c:pt>
                <c:pt idx="9">
                  <c:v>116</c:v>
                </c:pt>
                <c:pt idx="10">
                  <c:v>99</c:v>
                </c:pt>
                <c:pt idx="11">
                  <c:v>115</c:v>
                </c:pt>
                <c:pt idx="12">
                  <c:v>139</c:v>
                </c:pt>
                <c:pt idx="13">
                  <c:v>140</c:v>
                </c:pt>
                <c:pt idx="14">
                  <c:v>135</c:v>
                </c:pt>
                <c:pt idx="15">
                  <c:v>162</c:v>
                </c:pt>
                <c:pt idx="16">
                  <c:v>138</c:v>
                </c:pt>
                <c:pt idx="17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32-4CBF-8E9D-B82319222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13019136"/>
        <c:axId val="113025024"/>
      </c:barChart>
      <c:catAx>
        <c:axId val="11301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113025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025024"/>
        <c:scaling>
          <c:orientation val="minMax"/>
          <c:max val="310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113019136"/>
        <c:crosses val="autoZero"/>
        <c:crossBetween val="between"/>
        <c:majorUnit val="100"/>
      </c:valAx>
      <c:spPr>
        <a:noFill/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93936292633472"/>
          <c:y val="0.38750496914499361"/>
          <c:w val="0.19445586435096562"/>
          <c:h val="0.27538160442490517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41921625195796E-2"/>
          <c:y val="4.3840412282104738E-2"/>
          <c:w val="0.91427033426370607"/>
          <c:h val="0.74828538259640609"/>
        </c:manualLayout>
      </c:layout>
      <c:lineChart>
        <c:grouping val="standard"/>
        <c:varyColors val="0"/>
        <c:ser>
          <c:idx val="1"/>
          <c:order val="0"/>
          <c:tx>
            <c:strRef>
              <c:f>'lang 23-Habilitationen'!$B$4</c:f>
              <c:strCache>
                <c:ptCount val="1"/>
                <c:pt idx="0">
                  <c:v>gesamt</c:v>
                </c:pt>
              </c:strCache>
            </c:strRef>
          </c:tx>
          <c:spPr>
            <a:ln w="25400">
              <a:solidFill>
                <a:srgbClr val="004A99"/>
              </a:solidFill>
            </a:ln>
          </c:spPr>
          <c:marker>
            <c:symbol val="square"/>
            <c:size val="5"/>
            <c:spPr>
              <a:solidFill>
                <a:srgbClr val="004A99"/>
              </a:solidFill>
              <a:ln>
                <a:solidFill>
                  <a:srgbClr val="004A99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23-Habilitationen'!$C$3:$T$3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'lang 23-Habilitationen'!$C$4:$T$4</c:f>
              <c:numCache>
                <c:formatCode>General</c:formatCode>
                <c:ptCount val="18"/>
                <c:pt idx="0">
                  <c:v>15</c:v>
                </c:pt>
                <c:pt idx="1">
                  <c:v>21</c:v>
                </c:pt>
                <c:pt idx="2">
                  <c:v>14</c:v>
                </c:pt>
                <c:pt idx="3">
                  <c:v>20</c:v>
                </c:pt>
                <c:pt idx="4">
                  <c:v>23</c:v>
                </c:pt>
                <c:pt idx="5">
                  <c:v>25</c:v>
                </c:pt>
                <c:pt idx="6">
                  <c:v>17</c:v>
                </c:pt>
                <c:pt idx="7">
                  <c:v>24</c:v>
                </c:pt>
                <c:pt idx="8">
                  <c:v>19</c:v>
                </c:pt>
                <c:pt idx="9">
                  <c:v>13</c:v>
                </c:pt>
                <c:pt idx="10">
                  <c:v>20</c:v>
                </c:pt>
                <c:pt idx="11">
                  <c:v>14</c:v>
                </c:pt>
                <c:pt idx="12">
                  <c:v>14</c:v>
                </c:pt>
                <c:pt idx="13">
                  <c:v>13</c:v>
                </c:pt>
                <c:pt idx="14">
                  <c:v>22</c:v>
                </c:pt>
                <c:pt idx="15">
                  <c:v>16</c:v>
                </c:pt>
                <c:pt idx="16">
                  <c:v>17</c:v>
                </c:pt>
                <c:pt idx="17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EE-4267-A2EA-586A53F10161}"/>
            </c:ext>
          </c:extLst>
        </c:ser>
        <c:ser>
          <c:idx val="2"/>
          <c:order val="1"/>
          <c:tx>
            <c:strRef>
              <c:f>'lang 23-Habilitationen'!$B$5</c:f>
              <c:strCache>
                <c:ptCount val="1"/>
                <c:pt idx="0">
                  <c:v>darunter weiblich</c:v>
                </c:pt>
              </c:strCache>
            </c:strRef>
          </c:tx>
          <c:spPr>
            <a:ln w="25400">
              <a:solidFill>
                <a:srgbClr val="7588BF"/>
              </a:solidFill>
            </a:ln>
          </c:spPr>
          <c:marker>
            <c:symbol val="triangle"/>
            <c:size val="5"/>
            <c:spPr>
              <a:solidFill>
                <a:srgbClr val="7588BF"/>
              </a:solidFill>
              <a:ln>
                <a:solidFill>
                  <a:srgbClr val="7588B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23-Habilitationen'!$C$3:$T$3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'lang 23-Habilitationen'!$C$5:$T$5</c:f>
              <c:numCache>
                <c:formatCode>General</c:formatCode>
                <c:ptCount val="18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5</c:v>
                </c:pt>
                <c:pt idx="6">
                  <c:v>1</c:v>
                </c:pt>
                <c:pt idx="7">
                  <c:v>4</c:v>
                </c:pt>
                <c:pt idx="8">
                  <c:v>6</c:v>
                </c:pt>
                <c:pt idx="9">
                  <c:v>3</c:v>
                </c:pt>
                <c:pt idx="10">
                  <c:v>5</c:v>
                </c:pt>
                <c:pt idx="11">
                  <c:v>2</c:v>
                </c:pt>
                <c:pt idx="12">
                  <c:v>4</c:v>
                </c:pt>
                <c:pt idx="13">
                  <c:v>2</c:v>
                </c:pt>
                <c:pt idx="14">
                  <c:v>6</c:v>
                </c:pt>
                <c:pt idx="15">
                  <c:v>4</c:v>
                </c:pt>
                <c:pt idx="16">
                  <c:v>4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EE-4267-A2EA-586A53F10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69600"/>
        <c:axId val="114571136"/>
      </c:lineChart>
      <c:catAx>
        <c:axId val="11456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114571136"/>
        <c:crosses val="autoZero"/>
        <c:auto val="1"/>
        <c:lblAlgn val="ctr"/>
        <c:lblOffset val="100"/>
        <c:noMultiLvlLbl val="0"/>
      </c:catAx>
      <c:valAx>
        <c:axId val="114571136"/>
        <c:scaling>
          <c:orientation val="minMax"/>
          <c:max val="30"/>
          <c:min val="0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114569600"/>
        <c:crosses val="autoZero"/>
        <c:crossBetween val="between"/>
        <c:majorUnit val="10"/>
        <c:minorUnit val="10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itchFamily="34" charset="0"/>
        </a:defRPr>
      </a:pPr>
      <a:endParaRPr lang="de-D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178197552824418E-2"/>
          <c:y val="6.0424739901142929E-2"/>
          <c:w val="0.48761441975390685"/>
          <c:h val="0.836993942636151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'lang 32-ausländ Studis Fak'!$B$5</c:f>
              <c:strCache>
                <c:ptCount val="1"/>
                <c:pt idx="0">
                  <c:v>Agrar- und Umweltwissenschaftliche Fakultät</c:v>
                </c:pt>
              </c:strCache>
            </c:strRef>
          </c:tx>
          <c:spPr>
            <a:solidFill>
              <a:srgbClr val="005C2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'lang 32-ausländ Studis Fak'!$M$4:$Q$4</c:f>
              <c:strCache>
                <c:ptCount val="5"/>
                <c:pt idx="0">
                  <c:v>WS 
2013/14</c:v>
                </c:pt>
                <c:pt idx="1">
                  <c:v>WS 
2014/15</c:v>
                </c:pt>
                <c:pt idx="2">
                  <c:v>WS 
2015/16</c:v>
                </c:pt>
                <c:pt idx="3">
                  <c:v>WS 
2016/17</c:v>
                </c:pt>
                <c:pt idx="4">
                  <c:v>WS
2017/18</c:v>
                </c:pt>
              </c:strCache>
            </c:strRef>
          </c:cat>
          <c:val>
            <c:numRef>
              <c:f>'lang 32-ausländ Studis Fak'!$M$5:$Q$5</c:f>
              <c:numCache>
                <c:formatCode>#,##0</c:formatCode>
                <c:ptCount val="5"/>
                <c:pt idx="0">
                  <c:v>50</c:v>
                </c:pt>
                <c:pt idx="1">
                  <c:v>59</c:v>
                </c:pt>
                <c:pt idx="2">
                  <c:v>56</c:v>
                </c:pt>
                <c:pt idx="3">
                  <c:v>65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C-462E-96A3-0E40A2D8A511}"/>
            </c:ext>
          </c:extLst>
        </c:ser>
        <c:ser>
          <c:idx val="1"/>
          <c:order val="1"/>
          <c:tx>
            <c:strRef>
              <c:f>'lang 32-ausländ Studis Fak'!$B$6</c:f>
              <c:strCache>
                <c:ptCount val="1"/>
                <c:pt idx="0">
                  <c:v>Fakultät für Informatik und Elektrotechnik</c:v>
                </c:pt>
              </c:strCache>
            </c:strRef>
          </c:tx>
          <c:spPr>
            <a:solidFill>
              <a:srgbClr val="00A3B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'lang 32-ausländ Studis Fak'!$M$4:$Q$4</c:f>
              <c:strCache>
                <c:ptCount val="5"/>
                <c:pt idx="0">
                  <c:v>WS 
2013/14</c:v>
                </c:pt>
                <c:pt idx="1">
                  <c:v>WS 
2014/15</c:v>
                </c:pt>
                <c:pt idx="2">
                  <c:v>WS 
2015/16</c:v>
                </c:pt>
                <c:pt idx="3">
                  <c:v>WS 
2016/17</c:v>
                </c:pt>
                <c:pt idx="4">
                  <c:v>WS
2017/18</c:v>
                </c:pt>
              </c:strCache>
            </c:strRef>
          </c:cat>
          <c:val>
            <c:numRef>
              <c:f>'lang 32-ausländ Studis Fak'!$M$6:$Q$6</c:f>
              <c:numCache>
                <c:formatCode>#,##0</c:formatCode>
                <c:ptCount val="5"/>
                <c:pt idx="0">
                  <c:v>200</c:v>
                </c:pt>
                <c:pt idx="1">
                  <c:v>168</c:v>
                </c:pt>
                <c:pt idx="2">
                  <c:v>237</c:v>
                </c:pt>
                <c:pt idx="3">
                  <c:v>406</c:v>
                </c:pt>
                <c:pt idx="4">
                  <c:v>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C-462E-96A3-0E40A2D8A511}"/>
            </c:ext>
          </c:extLst>
        </c:ser>
        <c:ser>
          <c:idx val="2"/>
          <c:order val="2"/>
          <c:tx>
            <c:strRef>
              <c:f>'lang 32-ausländ Studis Fak'!$B$7</c:f>
              <c:strCache>
                <c:ptCount val="1"/>
                <c:pt idx="0">
                  <c:v>Juristische Fakultät</c:v>
                </c:pt>
              </c:strCache>
            </c:strRef>
          </c:tx>
          <c:spPr>
            <a:solidFill>
              <a:srgbClr val="E2003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'lang 32-ausländ Studis Fak'!$M$4:$Q$4</c:f>
              <c:strCache>
                <c:ptCount val="5"/>
                <c:pt idx="0">
                  <c:v>WS 
2013/14</c:v>
                </c:pt>
                <c:pt idx="1">
                  <c:v>WS 
2014/15</c:v>
                </c:pt>
                <c:pt idx="2">
                  <c:v>WS 
2015/16</c:v>
                </c:pt>
                <c:pt idx="3">
                  <c:v>WS 
2016/17</c:v>
                </c:pt>
                <c:pt idx="4">
                  <c:v>WS
2017/18</c:v>
                </c:pt>
              </c:strCache>
            </c:strRef>
          </c:cat>
          <c:val>
            <c:numRef>
              <c:f>'lang 32-ausländ Studis Fak'!$M$7:$Q$7</c:f>
              <c:numCache>
                <c:formatCode>#,##0</c:formatCode>
                <c:ptCount val="5"/>
                <c:pt idx="0">
                  <c:v>16</c:v>
                </c:pt>
                <c:pt idx="1">
                  <c:v>13</c:v>
                </c:pt>
                <c:pt idx="2">
                  <c:v>11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AC-462E-96A3-0E40A2D8A511}"/>
            </c:ext>
          </c:extLst>
        </c:ser>
        <c:ser>
          <c:idx val="4"/>
          <c:order val="3"/>
          <c:tx>
            <c:strRef>
              <c:f>'lang 32-ausländ Studis Fak'!$B$8</c:f>
              <c:strCache>
                <c:ptCount val="1"/>
                <c:pt idx="0">
                  <c:v>Mathematisch- Naturwissenschaftliche Fakultät</c:v>
                </c:pt>
              </c:strCache>
            </c:strRef>
          </c:tx>
          <c:spPr>
            <a:solidFill>
              <a:srgbClr val="9D0D1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'lang 32-ausländ Studis Fak'!$M$4:$Q$4</c:f>
              <c:strCache>
                <c:ptCount val="5"/>
                <c:pt idx="0">
                  <c:v>WS 
2013/14</c:v>
                </c:pt>
                <c:pt idx="1">
                  <c:v>WS 
2014/15</c:v>
                </c:pt>
                <c:pt idx="2">
                  <c:v>WS 
2015/16</c:v>
                </c:pt>
                <c:pt idx="3">
                  <c:v>WS 
2016/17</c:v>
                </c:pt>
                <c:pt idx="4">
                  <c:v>WS
2017/18</c:v>
                </c:pt>
              </c:strCache>
            </c:strRef>
          </c:cat>
          <c:val>
            <c:numRef>
              <c:f>'lang 32-ausländ Studis Fak'!$M$8:$Q$8</c:f>
              <c:numCache>
                <c:formatCode>#,##0</c:formatCode>
                <c:ptCount val="5"/>
                <c:pt idx="0">
                  <c:v>142</c:v>
                </c:pt>
                <c:pt idx="1">
                  <c:v>139</c:v>
                </c:pt>
                <c:pt idx="2">
                  <c:v>143</c:v>
                </c:pt>
                <c:pt idx="3">
                  <c:v>148</c:v>
                </c:pt>
                <c:pt idx="4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AC-462E-96A3-0E40A2D8A511}"/>
            </c:ext>
          </c:extLst>
        </c:ser>
        <c:ser>
          <c:idx val="5"/>
          <c:order val="4"/>
          <c:tx>
            <c:strRef>
              <c:f>'lang 32-ausländ Studis Fak'!$B$9</c:f>
              <c:strCache>
                <c:ptCount val="1"/>
                <c:pt idx="0">
                  <c:v>Fakultät für Maschinenbau und Schiffstechnik</c:v>
                </c:pt>
              </c:strCache>
            </c:strRef>
          </c:tx>
          <c:spPr>
            <a:solidFill>
              <a:srgbClr val="0081C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'lang 32-ausländ Studis Fak'!$M$4:$Q$4</c:f>
              <c:strCache>
                <c:ptCount val="5"/>
                <c:pt idx="0">
                  <c:v>WS 
2013/14</c:v>
                </c:pt>
                <c:pt idx="1">
                  <c:v>WS 
2014/15</c:v>
                </c:pt>
                <c:pt idx="2">
                  <c:v>WS 
2015/16</c:v>
                </c:pt>
                <c:pt idx="3">
                  <c:v>WS 
2016/17</c:v>
                </c:pt>
                <c:pt idx="4">
                  <c:v>WS
2017/18</c:v>
                </c:pt>
              </c:strCache>
            </c:strRef>
          </c:cat>
          <c:val>
            <c:numRef>
              <c:f>'lang 32-ausländ Studis Fak'!$M$9:$Q$9</c:f>
              <c:numCache>
                <c:formatCode>#,##0</c:formatCode>
                <c:ptCount val="5"/>
                <c:pt idx="0">
                  <c:v>75</c:v>
                </c:pt>
                <c:pt idx="1">
                  <c:v>79</c:v>
                </c:pt>
                <c:pt idx="2">
                  <c:v>103</c:v>
                </c:pt>
                <c:pt idx="3">
                  <c:v>103</c:v>
                </c:pt>
                <c:pt idx="4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AC-462E-96A3-0E40A2D8A511}"/>
            </c:ext>
          </c:extLst>
        </c:ser>
        <c:ser>
          <c:idx val="6"/>
          <c:order val="5"/>
          <c:tx>
            <c:strRef>
              <c:f>'lang 32-ausländ Studis Fak'!$B$10</c:f>
              <c:strCache>
                <c:ptCount val="1"/>
                <c:pt idx="0">
                  <c:v>Philosophische Fakultät</c:v>
                </c:pt>
              </c:strCache>
            </c:strRef>
          </c:tx>
          <c:spPr>
            <a:solidFill>
              <a:srgbClr val="57238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'lang 32-ausländ Studis Fak'!$M$4:$Q$4</c:f>
              <c:strCache>
                <c:ptCount val="5"/>
                <c:pt idx="0">
                  <c:v>WS 
2013/14</c:v>
                </c:pt>
                <c:pt idx="1">
                  <c:v>WS 
2014/15</c:v>
                </c:pt>
                <c:pt idx="2">
                  <c:v>WS 
2015/16</c:v>
                </c:pt>
                <c:pt idx="3">
                  <c:v>WS 
2016/17</c:v>
                </c:pt>
                <c:pt idx="4">
                  <c:v>WS
2017/18</c:v>
                </c:pt>
              </c:strCache>
            </c:strRef>
          </c:cat>
          <c:val>
            <c:numRef>
              <c:f>'lang 32-ausländ Studis Fak'!$M$10:$Q$10</c:f>
              <c:numCache>
                <c:formatCode>#,##0</c:formatCode>
                <c:ptCount val="5"/>
                <c:pt idx="0">
                  <c:v>139</c:v>
                </c:pt>
                <c:pt idx="1">
                  <c:v>130</c:v>
                </c:pt>
                <c:pt idx="2">
                  <c:v>123</c:v>
                </c:pt>
                <c:pt idx="3">
                  <c:v>98</c:v>
                </c:pt>
                <c:pt idx="4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AC-462E-96A3-0E40A2D8A511}"/>
            </c:ext>
          </c:extLst>
        </c:ser>
        <c:ser>
          <c:idx val="7"/>
          <c:order val="6"/>
          <c:tx>
            <c:strRef>
              <c:f>'lang 32-ausländ Studis Fak'!$B$11</c:f>
              <c:strCache>
                <c:ptCount val="1"/>
                <c:pt idx="0">
                  <c:v>Theologische Fakultät</c:v>
                </c:pt>
              </c:strCache>
            </c:strRef>
          </c:tx>
          <c:spPr>
            <a:solidFill>
              <a:srgbClr val="C7341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'lang 32-ausländ Studis Fak'!$M$4:$Q$4</c:f>
              <c:strCache>
                <c:ptCount val="5"/>
                <c:pt idx="0">
                  <c:v>WS 
2013/14</c:v>
                </c:pt>
                <c:pt idx="1">
                  <c:v>WS 
2014/15</c:v>
                </c:pt>
                <c:pt idx="2">
                  <c:v>WS 
2015/16</c:v>
                </c:pt>
                <c:pt idx="3">
                  <c:v>WS 
2016/17</c:v>
                </c:pt>
                <c:pt idx="4">
                  <c:v>WS
2017/18</c:v>
                </c:pt>
              </c:strCache>
            </c:strRef>
          </c:cat>
          <c:val>
            <c:numRef>
              <c:f>'lang 32-ausländ Studis Fak'!$M$11:$Q$11</c:f>
              <c:numCache>
                <c:formatCode>#,##0</c:formatCode>
                <c:ptCount val="5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AC-462E-96A3-0E40A2D8A511}"/>
            </c:ext>
          </c:extLst>
        </c:ser>
        <c:ser>
          <c:idx val="3"/>
          <c:order val="7"/>
          <c:tx>
            <c:strRef>
              <c:f>'lang 32-ausländ Studis Fak'!$B$12</c:f>
              <c:strCache>
                <c:ptCount val="1"/>
                <c:pt idx="0">
                  <c:v>Universitätsmedizin Rostock</c:v>
                </c:pt>
              </c:strCache>
            </c:strRef>
          </c:tx>
          <c:spPr>
            <a:solidFill>
              <a:srgbClr val="85174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'lang 32-ausländ Studis Fak'!$M$4:$Q$4</c:f>
              <c:strCache>
                <c:ptCount val="5"/>
                <c:pt idx="0">
                  <c:v>WS 
2013/14</c:v>
                </c:pt>
                <c:pt idx="1">
                  <c:v>WS 
2014/15</c:v>
                </c:pt>
                <c:pt idx="2">
                  <c:v>WS 
2015/16</c:v>
                </c:pt>
                <c:pt idx="3">
                  <c:v>WS 
2016/17</c:v>
                </c:pt>
                <c:pt idx="4">
                  <c:v>WS
2017/18</c:v>
                </c:pt>
              </c:strCache>
            </c:strRef>
          </c:cat>
          <c:val>
            <c:numRef>
              <c:f>'lang 32-ausländ Studis Fak'!$M$12:$Q$12</c:f>
              <c:numCache>
                <c:formatCode>#,##0</c:formatCode>
                <c:ptCount val="5"/>
                <c:pt idx="0">
                  <c:v>136</c:v>
                </c:pt>
                <c:pt idx="1">
                  <c:v>142</c:v>
                </c:pt>
                <c:pt idx="2">
                  <c:v>155</c:v>
                </c:pt>
                <c:pt idx="3">
                  <c:v>136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6AC-462E-96A3-0E40A2D8A511}"/>
            </c:ext>
          </c:extLst>
        </c:ser>
        <c:ser>
          <c:idx val="8"/>
          <c:order val="8"/>
          <c:tx>
            <c:strRef>
              <c:f>'lang 32-ausländ Studis Fak'!$B$13</c:f>
              <c:strCache>
                <c:ptCount val="1"/>
                <c:pt idx="0">
                  <c:v>Wirtschafts- und Sozialwissenschaftliche Fakultät</c:v>
                </c:pt>
              </c:strCache>
            </c:strRef>
          </c:tx>
          <c:spPr>
            <a:solidFill>
              <a:srgbClr val="A3ADB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'lang 32-ausländ Studis Fak'!$M$4:$Q$4</c:f>
              <c:strCache>
                <c:ptCount val="5"/>
                <c:pt idx="0">
                  <c:v>WS 
2013/14</c:v>
                </c:pt>
                <c:pt idx="1">
                  <c:v>WS 
2014/15</c:v>
                </c:pt>
                <c:pt idx="2">
                  <c:v>WS 
2015/16</c:v>
                </c:pt>
                <c:pt idx="3">
                  <c:v>WS 
2016/17</c:v>
                </c:pt>
                <c:pt idx="4">
                  <c:v>WS
2017/18</c:v>
                </c:pt>
              </c:strCache>
            </c:strRef>
          </c:cat>
          <c:val>
            <c:numRef>
              <c:f>'lang 32-ausländ Studis Fak'!$M$13:$Q$13</c:f>
              <c:numCache>
                <c:formatCode>#,##0</c:formatCode>
                <c:ptCount val="5"/>
                <c:pt idx="0">
                  <c:v>87</c:v>
                </c:pt>
                <c:pt idx="1">
                  <c:v>74</c:v>
                </c:pt>
                <c:pt idx="2">
                  <c:v>64</c:v>
                </c:pt>
                <c:pt idx="3">
                  <c:v>55</c:v>
                </c:pt>
                <c:pt idx="4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AC-462E-96A3-0E40A2D8A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5904896"/>
        <c:axId val="115906432"/>
      </c:barChart>
      <c:catAx>
        <c:axId val="11590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/>
            </a:pPr>
            <a:endParaRPr lang="de-DE"/>
          </a:p>
        </c:txPr>
        <c:crossAx val="115906432"/>
        <c:crosses val="autoZero"/>
        <c:auto val="1"/>
        <c:lblAlgn val="ctr"/>
        <c:lblOffset val="100"/>
        <c:noMultiLvlLbl val="0"/>
      </c:catAx>
      <c:valAx>
        <c:axId val="115906432"/>
        <c:scaling>
          <c:orientation val="minMax"/>
          <c:max val="1400"/>
          <c:min val="0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none"/>
        <c:minorTickMark val="none"/>
        <c:tickLblPos val="nextTo"/>
        <c:spPr>
          <a:ln>
            <a:noFill/>
          </a:ln>
        </c:spPr>
        <c:crossAx val="115904896"/>
        <c:crosses val="autoZero"/>
        <c:crossBetween val="between"/>
      </c:valAx>
      <c:spPr>
        <a:ln>
          <a:prstDash val="dash"/>
        </a:ln>
      </c:spPr>
    </c:plotArea>
    <c:legend>
      <c:legendPos val="r"/>
      <c:layout>
        <c:manualLayout>
          <c:xMode val="edge"/>
          <c:yMode val="edge"/>
          <c:x val="0.59841062459548899"/>
          <c:y val="0.13733487325218852"/>
          <c:w val="0.38751657789433258"/>
          <c:h val="0.862665126747811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76439790575916"/>
          <c:y val="8.8794926004228336E-2"/>
          <c:w val="0.51047120418848169"/>
          <c:h val="0.82452431289640593"/>
        </c:manualLayout>
      </c:layout>
      <c:doughnutChart>
        <c:varyColors val="1"/>
        <c:ser>
          <c:idx val="0"/>
          <c:order val="0"/>
          <c:spPr>
            <a:solidFill>
              <a:srgbClr val="A3ADB2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5C24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FDE-47FA-921B-78D2933A4B84}"/>
              </c:ext>
            </c:extLst>
          </c:dPt>
          <c:dPt>
            <c:idx val="1"/>
            <c:bubble3D val="0"/>
            <c:spPr>
              <a:solidFill>
                <a:srgbClr val="00A3BE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FDE-47FA-921B-78D2933A4B84}"/>
              </c:ext>
            </c:extLst>
          </c:dPt>
          <c:dPt>
            <c:idx val="2"/>
            <c:bubble3D val="0"/>
            <c:spPr>
              <a:solidFill>
                <a:srgbClr val="E2003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FDE-47FA-921B-78D2933A4B84}"/>
              </c:ext>
            </c:extLst>
          </c:dPt>
          <c:dPt>
            <c:idx val="3"/>
            <c:bubble3D val="0"/>
            <c:spPr>
              <a:solidFill>
                <a:srgbClr val="9D0D15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6FDE-47FA-921B-78D2933A4B84}"/>
              </c:ext>
            </c:extLst>
          </c:dPt>
          <c:dPt>
            <c:idx val="4"/>
            <c:bubble3D val="0"/>
            <c:spPr>
              <a:solidFill>
                <a:srgbClr val="0081C7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6FDE-47FA-921B-78D2933A4B84}"/>
              </c:ext>
            </c:extLst>
          </c:dPt>
          <c:dPt>
            <c:idx val="5"/>
            <c:bubble3D val="0"/>
            <c:spPr>
              <a:solidFill>
                <a:srgbClr val="57238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6FDE-47FA-921B-78D2933A4B84}"/>
              </c:ext>
            </c:extLst>
          </c:dPt>
          <c:dPt>
            <c:idx val="6"/>
            <c:bubble3D val="0"/>
            <c:spPr>
              <a:solidFill>
                <a:srgbClr val="C7341C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6FDE-47FA-921B-78D2933A4B84}"/>
              </c:ext>
            </c:extLst>
          </c:dPt>
          <c:dPt>
            <c:idx val="7"/>
            <c:bubble3D val="0"/>
            <c:spPr>
              <a:solidFill>
                <a:srgbClr val="851747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DE-47FA-921B-78D2933A4B84}"/>
              </c:ext>
            </c:extLst>
          </c:dPt>
          <c:dPt>
            <c:idx val="8"/>
            <c:bubble3D val="0"/>
            <c:spPr>
              <a:solidFill>
                <a:srgbClr val="A3ADB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6FDE-47FA-921B-78D2933A4B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'lang 5-FA nach Fak'!$A$6:$B$14</c:f>
              <c:multiLvlStrCache>
                <c:ptCount val="9"/>
                <c:lvl>
                  <c:pt idx="0">
                    <c:v>Agrar- und Umweltwiss. Fak.</c:v>
                  </c:pt>
                  <c:pt idx="1">
                    <c:v>Fak. für Informatik und Elektrotechnik</c:v>
                  </c:pt>
                  <c:pt idx="2">
                    <c:v>Juristische Fak.</c:v>
                  </c:pt>
                  <c:pt idx="3">
                    <c:v>Mathematisch-/Naturwiss. Fak.</c:v>
                  </c:pt>
                  <c:pt idx="4">
                    <c:v>Fak. für Maschinenbau/Schiffstechnik</c:v>
                  </c:pt>
                  <c:pt idx="5">
                    <c:v>Philosophische Fak.</c:v>
                  </c:pt>
                  <c:pt idx="6">
                    <c:v>Theologische Fak.</c:v>
                  </c:pt>
                  <c:pt idx="7">
                    <c:v>Universitätsmedizin Rostock</c:v>
                  </c:pt>
                  <c:pt idx="8">
                    <c:v>Wirtschafts- und Sozialwiss. Fak.</c:v>
                  </c:pt>
                </c:lvl>
                <c:lvl>
                  <c:pt idx="0">
                    <c:v>AUF</c:v>
                  </c:pt>
                  <c:pt idx="1">
                    <c:v>IEF</c:v>
                  </c:pt>
                  <c:pt idx="2">
                    <c:v>JUF</c:v>
                  </c:pt>
                  <c:pt idx="3">
                    <c:v>MNF</c:v>
                  </c:pt>
                  <c:pt idx="4">
                    <c:v>MSF</c:v>
                  </c:pt>
                  <c:pt idx="5">
                    <c:v>PHF</c:v>
                  </c:pt>
                  <c:pt idx="6">
                    <c:v>THF</c:v>
                  </c:pt>
                  <c:pt idx="7">
                    <c:v>UMR</c:v>
                  </c:pt>
                  <c:pt idx="8">
                    <c:v>WSF</c:v>
                  </c:pt>
                </c:lvl>
              </c:multiLvlStrCache>
            </c:multiLvlStrRef>
          </c:cat>
          <c:val>
            <c:numRef>
              <c:f>'lang 5-FA nach Fak'!$D$6:$D$14</c:f>
              <c:numCache>
                <c:formatCode>#,##0</c:formatCode>
                <c:ptCount val="9"/>
                <c:pt idx="0">
                  <c:v>211</c:v>
                </c:pt>
                <c:pt idx="1">
                  <c:v>715</c:v>
                </c:pt>
                <c:pt idx="2">
                  <c:v>94</c:v>
                </c:pt>
                <c:pt idx="3">
                  <c:v>615</c:v>
                </c:pt>
                <c:pt idx="4">
                  <c:v>428</c:v>
                </c:pt>
                <c:pt idx="5">
                  <c:v>947</c:v>
                </c:pt>
                <c:pt idx="6">
                  <c:v>214</c:v>
                </c:pt>
                <c:pt idx="7">
                  <c:v>461</c:v>
                </c:pt>
                <c:pt idx="8">
                  <c:v>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FDE-47FA-921B-78D2933A4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818155260506402E-2"/>
          <c:y val="5.5105844123046671E-2"/>
          <c:w val="0.90749437126046462"/>
          <c:h val="0.73167019543796374"/>
        </c:manualLayout>
      </c:layout>
      <c:lineChart>
        <c:grouping val="standard"/>
        <c:varyColors val="0"/>
        <c:ser>
          <c:idx val="1"/>
          <c:order val="0"/>
          <c:tx>
            <c:strRef>
              <c:f>'lang 6-Entw. Studi'!$A$5</c:f>
              <c:strCache>
                <c:ptCount val="1"/>
                <c:pt idx="0">
                  <c:v>Studierende</c:v>
                </c:pt>
              </c:strCache>
            </c:strRef>
          </c:tx>
          <c:spPr>
            <a:ln w="25400">
              <a:solidFill>
                <a:srgbClr val="004A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4A99"/>
              </a:solidFill>
              <a:ln>
                <a:solidFill>
                  <a:srgbClr val="004A99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3.713370477815562E-2"/>
                  <c:y val="-3.2621326491958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34-4860-B424-A8825F9A06D8}"/>
                </c:ext>
              </c:extLst>
            </c:dLbl>
            <c:dLbl>
              <c:idx val="4"/>
              <c:layout>
                <c:manualLayout>
                  <c:x val="-3.8856884352300836E-2"/>
                  <c:y val="-3.2798041835669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34-4860-B424-A8825F9A06D8}"/>
                </c:ext>
              </c:extLst>
            </c:dLbl>
            <c:dLbl>
              <c:idx val="5"/>
              <c:layout>
                <c:manualLayout>
                  <c:x val="-4.0491419398278786E-2"/>
                  <c:y val="-3.9087617981938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34-4860-B424-A8825F9A06D8}"/>
                </c:ext>
              </c:extLst>
            </c:dLbl>
            <c:dLbl>
              <c:idx val="8"/>
              <c:layout>
                <c:manualLayout>
                  <c:x val="-3.1707961385614943E-2"/>
                  <c:y val="-3.5438791370952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34-4860-B424-A8825F9A06D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13.766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34-4860-B424-A8825F9A06D8}"/>
                </c:ext>
              </c:extLst>
            </c:dLbl>
            <c:dLbl>
              <c:idx val="14"/>
              <c:layout>
                <c:manualLayout>
                  <c:x val="-3.4420412406905153E-2"/>
                  <c:y val="-1.8866727190077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34-4860-B424-A8825F9A06D8}"/>
                </c:ext>
              </c:extLst>
            </c:dLbl>
            <c:dLbl>
              <c:idx val="15"/>
              <c:layout>
                <c:manualLayout>
                  <c:x val="-3.2251538007411276E-2"/>
                  <c:y val="-2.1302957907490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34-4860-B424-A8825F9A06D8}"/>
                </c:ext>
              </c:extLst>
            </c:dLbl>
            <c:dLbl>
              <c:idx val="16"/>
              <c:layout>
                <c:manualLayout>
                  <c:x val="-1.9089450311602044E-2"/>
                  <c:y val="-3.7982410093475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34-4860-B424-A8825F9A06D8}"/>
                </c:ext>
              </c:extLst>
            </c:dLbl>
            <c:dLbl>
              <c:idx val="17"/>
              <c:layout>
                <c:manualLayout>
                  <c:x val="-2.2262883503349238E-2"/>
                  <c:y val="-2.4054448128433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34-4860-B424-A8825F9A06D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'lang 6-Entw. Studi'!$C$4:$N$4</c:f>
              <c:strCache>
                <c:ptCount val="12"/>
                <c:pt idx="0">
                  <c:v>WS 
06/07</c:v>
                </c:pt>
                <c:pt idx="1">
                  <c:v>WS 
07/08</c:v>
                </c:pt>
                <c:pt idx="2">
                  <c:v>WS 
08/09</c:v>
                </c:pt>
                <c:pt idx="3">
                  <c:v>WS 
09/10</c:v>
                </c:pt>
                <c:pt idx="4">
                  <c:v>WS 
10/11</c:v>
                </c:pt>
                <c:pt idx="5">
                  <c:v>WS 
11/12</c:v>
                </c:pt>
                <c:pt idx="6">
                  <c:v>WS 
12/13</c:v>
                </c:pt>
                <c:pt idx="7">
                  <c:v>WS 
13/14</c:v>
                </c:pt>
                <c:pt idx="8">
                  <c:v>WS 
14/15</c:v>
                </c:pt>
                <c:pt idx="9">
                  <c:v>WS 
15/16</c:v>
                </c:pt>
                <c:pt idx="10">
                  <c:v>WS 
16/17</c:v>
                </c:pt>
                <c:pt idx="11">
                  <c:v>WS 
17/18</c:v>
                </c:pt>
              </c:strCache>
            </c:strRef>
          </c:cat>
          <c:val>
            <c:numRef>
              <c:f>'lang 6-Entw. Studi'!$C$5:$N$5</c:f>
              <c:numCache>
                <c:formatCode>#,##0</c:formatCode>
                <c:ptCount val="12"/>
                <c:pt idx="0">
                  <c:v>14076</c:v>
                </c:pt>
                <c:pt idx="1">
                  <c:v>14117</c:v>
                </c:pt>
                <c:pt idx="2">
                  <c:v>14472</c:v>
                </c:pt>
                <c:pt idx="3">
                  <c:v>15138</c:v>
                </c:pt>
                <c:pt idx="4">
                  <c:v>15236</c:v>
                </c:pt>
                <c:pt idx="5">
                  <c:v>15312</c:v>
                </c:pt>
                <c:pt idx="6">
                  <c:v>15062</c:v>
                </c:pt>
                <c:pt idx="7">
                  <c:v>14417</c:v>
                </c:pt>
                <c:pt idx="8">
                  <c:v>13890</c:v>
                </c:pt>
                <c:pt idx="9">
                  <c:v>13766</c:v>
                </c:pt>
                <c:pt idx="10">
                  <c:v>13864</c:v>
                </c:pt>
                <c:pt idx="11">
                  <c:v>13812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134-4860-B424-A8825F9A06D8}"/>
            </c:ext>
          </c:extLst>
        </c:ser>
        <c:ser>
          <c:idx val="2"/>
          <c:order val="1"/>
          <c:tx>
            <c:strRef>
              <c:f>'lang 6-Entw. Studi'!$A$6</c:f>
              <c:strCache>
                <c:ptCount val="1"/>
                <c:pt idx="0">
                  <c:v>darunter weiblich</c:v>
                </c:pt>
              </c:strCache>
            </c:strRef>
          </c:tx>
          <c:spPr>
            <a:ln w="25400">
              <a:solidFill>
                <a:srgbClr val="8E9AC9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7588BF"/>
              </a:solidFill>
              <a:ln>
                <a:solidFill>
                  <a:srgbClr val="8E9AC9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-2.7205527212430851E-2"/>
                  <c:y val="-3.9365472228631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34-4860-B424-A8825F9A06D8}"/>
                </c:ext>
              </c:extLst>
            </c:dLbl>
            <c:dLbl>
              <c:idx val="9"/>
              <c:layout>
                <c:manualLayout>
                  <c:x val="-2.91896150870961E-2"/>
                  <c:y val="-3.9715756947011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34-4860-B424-A8825F9A06D8}"/>
                </c:ext>
              </c:extLst>
            </c:dLbl>
            <c:dLbl>
              <c:idx val="10"/>
              <c:layout>
                <c:manualLayout>
                  <c:x val="-2.7892446196263351E-2"/>
                  <c:y val="-2.24476237222415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6.886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134-4860-B424-A8825F9A06D8}"/>
                </c:ext>
              </c:extLst>
            </c:dLbl>
            <c:dLbl>
              <c:idx val="11"/>
              <c:layout>
                <c:manualLayout>
                  <c:x val="-2.7816060679057262E-2"/>
                  <c:y val="-1.9191422277339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134-4860-B424-A8825F9A06D8}"/>
                </c:ext>
              </c:extLst>
            </c:dLbl>
            <c:dLbl>
              <c:idx val="12"/>
              <c:layout>
                <c:manualLayout>
                  <c:x val="-2.7739675161851177E-2"/>
                  <c:y val="-1.5376486266322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134-4860-B424-A8825F9A06D8}"/>
                </c:ext>
              </c:extLst>
            </c:dLbl>
            <c:dLbl>
              <c:idx val="13"/>
              <c:layout>
                <c:manualLayout>
                  <c:x val="-2.7663376820462132E-2"/>
                  <c:y val="-4.051641701628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134-4860-B424-A8825F9A06D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'lang 6-Entw. Studi'!$C$4:$N$4</c:f>
              <c:strCache>
                <c:ptCount val="12"/>
                <c:pt idx="0">
                  <c:v>WS 
06/07</c:v>
                </c:pt>
                <c:pt idx="1">
                  <c:v>WS 
07/08</c:v>
                </c:pt>
                <c:pt idx="2">
                  <c:v>WS 
08/09</c:v>
                </c:pt>
                <c:pt idx="3">
                  <c:v>WS 
09/10</c:v>
                </c:pt>
                <c:pt idx="4">
                  <c:v>WS 
10/11</c:v>
                </c:pt>
                <c:pt idx="5">
                  <c:v>WS 
11/12</c:v>
                </c:pt>
                <c:pt idx="6">
                  <c:v>WS 
12/13</c:v>
                </c:pt>
                <c:pt idx="7">
                  <c:v>WS 
13/14</c:v>
                </c:pt>
                <c:pt idx="8">
                  <c:v>WS 
14/15</c:v>
                </c:pt>
                <c:pt idx="9">
                  <c:v>WS 
15/16</c:v>
                </c:pt>
                <c:pt idx="10">
                  <c:v>WS 
16/17</c:v>
                </c:pt>
                <c:pt idx="11">
                  <c:v>WS 
17/18</c:v>
                </c:pt>
              </c:strCache>
            </c:strRef>
          </c:cat>
          <c:val>
            <c:numRef>
              <c:f>'lang 6-Entw. Studi'!$C$6:$N$6</c:f>
              <c:numCache>
                <c:formatCode>#,##0</c:formatCode>
                <c:ptCount val="12"/>
                <c:pt idx="0">
                  <c:v>7226</c:v>
                </c:pt>
                <c:pt idx="1">
                  <c:v>7276</c:v>
                </c:pt>
                <c:pt idx="2">
                  <c:v>7376</c:v>
                </c:pt>
                <c:pt idx="3">
                  <c:v>7593</c:v>
                </c:pt>
                <c:pt idx="4">
                  <c:v>7588</c:v>
                </c:pt>
                <c:pt idx="5">
                  <c:v>7519</c:v>
                </c:pt>
                <c:pt idx="6">
                  <c:v>7495</c:v>
                </c:pt>
                <c:pt idx="7">
                  <c:v>7197</c:v>
                </c:pt>
                <c:pt idx="8">
                  <c:v>6987</c:v>
                </c:pt>
                <c:pt idx="9">
                  <c:v>6886</c:v>
                </c:pt>
                <c:pt idx="10">
                  <c:v>6917</c:v>
                </c:pt>
                <c:pt idx="11">
                  <c:v>6752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134-4860-B424-A8825F9A06D8}"/>
            </c:ext>
          </c:extLst>
        </c:ser>
        <c:ser>
          <c:idx val="0"/>
          <c:order val="2"/>
          <c:tx>
            <c:strRef>
              <c:f>'lang 6-Entw. Studi'!$A$7</c:f>
              <c:strCache>
                <c:ptCount val="1"/>
                <c:pt idx="0">
                  <c:v>darunter ausländisch</c:v>
                </c:pt>
              </c:strCache>
            </c:strRef>
          </c:tx>
          <c:spPr>
            <a:ln w="25400">
              <a:solidFill>
                <a:srgbClr val="99B7D6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99B7D6"/>
              </a:solidFill>
              <a:ln>
                <a:solidFill>
                  <a:srgbClr val="99B7D6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'lang 6-Entw. Studi'!$C$4:$N$4</c:f>
              <c:strCache>
                <c:ptCount val="12"/>
                <c:pt idx="0">
                  <c:v>WS 
06/07</c:v>
                </c:pt>
                <c:pt idx="1">
                  <c:v>WS 
07/08</c:v>
                </c:pt>
                <c:pt idx="2">
                  <c:v>WS 
08/09</c:v>
                </c:pt>
                <c:pt idx="3">
                  <c:v>WS 
09/10</c:v>
                </c:pt>
                <c:pt idx="4">
                  <c:v>WS 
10/11</c:v>
                </c:pt>
                <c:pt idx="5">
                  <c:v>WS 
11/12</c:v>
                </c:pt>
                <c:pt idx="6">
                  <c:v>WS 
12/13</c:v>
                </c:pt>
                <c:pt idx="7">
                  <c:v>WS 
13/14</c:v>
                </c:pt>
                <c:pt idx="8">
                  <c:v>WS 
14/15</c:v>
                </c:pt>
                <c:pt idx="9">
                  <c:v>WS 
15/16</c:v>
                </c:pt>
                <c:pt idx="10">
                  <c:v>WS 
16/17</c:v>
                </c:pt>
                <c:pt idx="11">
                  <c:v>WS 
17/18</c:v>
                </c:pt>
              </c:strCache>
            </c:strRef>
          </c:cat>
          <c:val>
            <c:numRef>
              <c:f>'lang 6-Entw. Studi'!$C$7:$N$7</c:f>
              <c:numCache>
                <c:formatCode>#,##0</c:formatCode>
                <c:ptCount val="12"/>
                <c:pt idx="0">
                  <c:v>883</c:v>
                </c:pt>
                <c:pt idx="1">
                  <c:v>818</c:v>
                </c:pt>
                <c:pt idx="2">
                  <c:v>790</c:v>
                </c:pt>
                <c:pt idx="3">
                  <c:v>867</c:v>
                </c:pt>
                <c:pt idx="4">
                  <c:v>882</c:v>
                </c:pt>
                <c:pt idx="5">
                  <c:v>941</c:v>
                </c:pt>
                <c:pt idx="6">
                  <c:v>884</c:v>
                </c:pt>
                <c:pt idx="7">
                  <c:v>868</c:v>
                </c:pt>
                <c:pt idx="8">
                  <c:v>822</c:v>
                </c:pt>
                <c:pt idx="9">
                  <c:v>910</c:v>
                </c:pt>
                <c:pt idx="10">
                  <c:v>1143</c:v>
                </c:pt>
                <c:pt idx="11">
                  <c:v>1470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134-4860-B424-A8825F9A0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80928"/>
        <c:axId val="34966912"/>
      </c:lineChart>
      <c:catAx>
        <c:axId val="4638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34966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66912"/>
        <c:scaling>
          <c:orientation val="minMax"/>
          <c:max val="16050"/>
          <c:min val="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46380928"/>
        <c:crosses val="autoZero"/>
        <c:crossBetween val="between"/>
        <c:majorUnit val="2000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49939008263353263"/>
          <c:y val="0.94561563910471458"/>
          <c:w val="0.4945060448006659"/>
          <c:h val="4.385971621097029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7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76439790575916"/>
          <c:y val="8.8794926004228336E-2"/>
          <c:w val="0.51047120418848169"/>
          <c:h val="0.82452431289640593"/>
        </c:manualLayout>
      </c:layout>
      <c:doughnutChart>
        <c:varyColors val="1"/>
        <c:ser>
          <c:idx val="0"/>
          <c:order val="0"/>
          <c:spPr>
            <a:solidFill>
              <a:srgbClr val="A3ADB2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5C24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598-43A3-B7D6-4497CFBBBAA8}"/>
              </c:ext>
            </c:extLst>
          </c:dPt>
          <c:dPt>
            <c:idx val="1"/>
            <c:bubble3D val="0"/>
            <c:spPr>
              <a:solidFill>
                <a:srgbClr val="00A3BE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598-43A3-B7D6-4497CFBBBAA8}"/>
              </c:ext>
            </c:extLst>
          </c:dPt>
          <c:dPt>
            <c:idx val="2"/>
            <c:bubble3D val="0"/>
            <c:spPr>
              <a:solidFill>
                <a:srgbClr val="E2003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598-43A3-B7D6-4497CFBBBAA8}"/>
              </c:ext>
            </c:extLst>
          </c:dPt>
          <c:dPt>
            <c:idx val="3"/>
            <c:bubble3D val="0"/>
            <c:spPr>
              <a:solidFill>
                <a:srgbClr val="9D0D15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598-43A3-B7D6-4497CFBBBAA8}"/>
              </c:ext>
            </c:extLst>
          </c:dPt>
          <c:dPt>
            <c:idx val="4"/>
            <c:bubble3D val="0"/>
            <c:spPr>
              <a:solidFill>
                <a:srgbClr val="0081C7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8598-43A3-B7D6-4497CFBBBAA8}"/>
              </c:ext>
            </c:extLst>
          </c:dPt>
          <c:dPt>
            <c:idx val="5"/>
            <c:bubble3D val="0"/>
            <c:spPr>
              <a:solidFill>
                <a:srgbClr val="57238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8598-43A3-B7D6-4497CFBBBAA8}"/>
              </c:ext>
            </c:extLst>
          </c:dPt>
          <c:dPt>
            <c:idx val="6"/>
            <c:bubble3D val="0"/>
            <c:spPr>
              <a:solidFill>
                <a:srgbClr val="C7341C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8598-43A3-B7D6-4497CFBBBAA8}"/>
              </c:ext>
            </c:extLst>
          </c:dPt>
          <c:dPt>
            <c:idx val="7"/>
            <c:bubble3D val="0"/>
            <c:spPr>
              <a:solidFill>
                <a:srgbClr val="851747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8598-43A3-B7D6-4497CFBBBAA8}"/>
              </c:ext>
            </c:extLst>
          </c:dPt>
          <c:dPt>
            <c:idx val="8"/>
            <c:bubble3D val="0"/>
            <c:spPr>
              <a:solidFill>
                <a:srgbClr val="A3ADB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8598-43A3-B7D6-4497CFBBBA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'lang 7_8-Studi nach Fak'!$A$6:$B$14</c:f>
              <c:multiLvlStrCache>
                <c:ptCount val="9"/>
                <c:lvl>
                  <c:pt idx="0">
                    <c:v>Agrar- und Umweltwiss. Fak.</c:v>
                  </c:pt>
                  <c:pt idx="1">
                    <c:v>Fak. für Informatik und Elektrotechnik</c:v>
                  </c:pt>
                  <c:pt idx="2">
                    <c:v>Juristische Fak.</c:v>
                  </c:pt>
                  <c:pt idx="3">
                    <c:v>Mathematisch-/Naturwiss. Fak.</c:v>
                  </c:pt>
                  <c:pt idx="4">
                    <c:v>Fak. für Maschinenbau/Schiffstechnik</c:v>
                  </c:pt>
                  <c:pt idx="5">
                    <c:v>Philosophische Fak.</c:v>
                  </c:pt>
                  <c:pt idx="6">
                    <c:v>Theologische Fak.</c:v>
                  </c:pt>
                  <c:pt idx="7">
                    <c:v>Universitätsmedizin Rostock</c:v>
                  </c:pt>
                  <c:pt idx="8">
                    <c:v>Wirtschafts- und Sozialwiss. Fak.</c:v>
                  </c:pt>
                </c:lvl>
                <c:lvl>
                  <c:pt idx="0">
                    <c:v>AUF</c:v>
                  </c:pt>
                  <c:pt idx="1">
                    <c:v>IEF</c:v>
                  </c:pt>
                  <c:pt idx="2">
                    <c:v>JUF</c:v>
                  </c:pt>
                  <c:pt idx="3">
                    <c:v>UMR</c:v>
                  </c:pt>
                  <c:pt idx="4">
                    <c:v>MNF</c:v>
                  </c:pt>
                  <c:pt idx="5">
                    <c:v>MSF</c:v>
                  </c:pt>
                  <c:pt idx="6">
                    <c:v>PHF</c:v>
                  </c:pt>
                  <c:pt idx="7">
                    <c:v>THF</c:v>
                  </c:pt>
                  <c:pt idx="8">
                    <c:v>WSF</c:v>
                  </c:pt>
                </c:lvl>
              </c:multiLvlStrCache>
            </c:multiLvlStrRef>
          </c:cat>
          <c:val>
            <c:numRef>
              <c:f>'lang 7_8-Studi nach Fak'!$D$6:$D$14</c:f>
              <c:numCache>
                <c:formatCode>#,##0</c:formatCode>
                <c:ptCount val="9"/>
                <c:pt idx="0">
                  <c:v>614</c:v>
                </c:pt>
                <c:pt idx="1">
                  <c:v>1388</c:v>
                </c:pt>
                <c:pt idx="2">
                  <c:v>268</c:v>
                </c:pt>
                <c:pt idx="3">
                  <c:v>1944</c:v>
                </c:pt>
                <c:pt idx="4">
                  <c:v>1250</c:v>
                </c:pt>
                <c:pt idx="5">
                  <c:v>3679</c:v>
                </c:pt>
                <c:pt idx="6">
                  <c:v>349</c:v>
                </c:pt>
                <c:pt idx="7">
                  <c:v>2361</c:v>
                </c:pt>
                <c:pt idx="8">
                  <c:v>1794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598-43A3-B7D6-4497CFBBB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6"/>
          <c:order val="0"/>
          <c:spPr>
            <a:ln w="9525"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5C24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567-4363-9D7A-B64DAFE1866C}"/>
              </c:ext>
            </c:extLst>
          </c:dPt>
          <c:dPt>
            <c:idx val="1"/>
            <c:invertIfNegative val="0"/>
            <c:bubble3D val="0"/>
            <c:spPr>
              <a:solidFill>
                <a:srgbClr val="00A3BE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567-4363-9D7A-B64DAFE1866C}"/>
              </c:ext>
            </c:extLst>
          </c:dPt>
          <c:dPt>
            <c:idx val="2"/>
            <c:invertIfNegative val="0"/>
            <c:bubble3D val="0"/>
            <c:spPr>
              <a:solidFill>
                <a:srgbClr val="E20031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567-4363-9D7A-B64DAFE1866C}"/>
              </c:ext>
            </c:extLst>
          </c:dPt>
          <c:dPt>
            <c:idx val="3"/>
            <c:invertIfNegative val="0"/>
            <c:bubble3D val="0"/>
            <c:spPr>
              <a:solidFill>
                <a:srgbClr val="9D0D15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567-4363-9D7A-B64DAFE1866C}"/>
              </c:ext>
            </c:extLst>
          </c:dPt>
          <c:dPt>
            <c:idx val="4"/>
            <c:invertIfNegative val="0"/>
            <c:bubble3D val="0"/>
            <c:spPr>
              <a:solidFill>
                <a:srgbClr val="0081C7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567-4363-9D7A-B64DAFE1866C}"/>
              </c:ext>
            </c:extLst>
          </c:dPt>
          <c:dPt>
            <c:idx val="5"/>
            <c:invertIfNegative val="0"/>
            <c:bubble3D val="0"/>
            <c:spPr>
              <a:solidFill>
                <a:srgbClr val="572381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567-4363-9D7A-B64DAFE1866C}"/>
              </c:ext>
            </c:extLst>
          </c:dPt>
          <c:dPt>
            <c:idx val="6"/>
            <c:invertIfNegative val="0"/>
            <c:bubble3D val="0"/>
            <c:spPr>
              <a:solidFill>
                <a:srgbClr val="C7341C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567-4363-9D7A-B64DAFE1866C}"/>
              </c:ext>
            </c:extLst>
          </c:dPt>
          <c:dPt>
            <c:idx val="7"/>
            <c:invertIfNegative val="0"/>
            <c:bubble3D val="0"/>
            <c:spPr>
              <a:solidFill>
                <a:srgbClr val="851747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567-4363-9D7A-B64DAFE1866C}"/>
              </c:ext>
            </c:extLst>
          </c:dPt>
          <c:dPt>
            <c:idx val="8"/>
            <c:invertIfNegative val="0"/>
            <c:bubble3D val="0"/>
            <c:spPr>
              <a:solidFill>
                <a:srgbClr val="A3ADB2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1567-4363-9D7A-B64DAFE1866C}"/>
              </c:ext>
            </c:extLst>
          </c:dPt>
          <c:dPt>
            <c:idx val="9"/>
            <c:invertIfNegative val="0"/>
            <c:bubble3D val="0"/>
            <c:spPr>
              <a:solidFill>
                <a:srgbClr val="004A99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1567-4363-9D7A-B64DAFE1866C}"/>
              </c:ext>
            </c:extLst>
          </c:dPt>
          <c:cat>
            <c:strRef>
              <c:f>'lang 7_8-Studi nach Fak'!$A$35:$A$44</c:f>
              <c:strCache>
                <c:ptCount val="10"/>
                <c:pt idx="0">
                  <c:v>AUF</c:v>
                </c:pt>
                <c:pt idx="1">
                  <c:v>IEF</c:v>
                </c:pt>
                <c:pt idx="2">
                  <c:v>JUF</c:v>
                </c:pt>
                <c:pt idx="3">
                  <c:v>MNF</c:v>
                </c:pt>
                <c:pt idx="4">
                  <c:v>MSF</c:v>
                </c:pt>
                <c:pt idx="5">
                  <c:v>PHF</c:v>
                </c:pt>
                <c:pt idx="6">
                  <c:v>THF</c:v>
                </c:pt>
                <c:pt idx="7">
                  <c:v>UMR</c:v>
                </c:pt>
                <c:pt idx="8">
                  <c:v>WSF</c:v>
                </c:pt>
                <c:pt idx="9">
                  <c:v>Weiterbildung</c:v>
                </c:pt>
              </c:strCache>
            </c:strRef>
          </c:cat>
          <c:val>
            <c:numRef>
              <c:f>'lang 7_8-Studi nach Fak'!$F$35:$F$44</c:f>
              <c:numCache>
                <c:formatCode>General</c:formatCode>
                <c:ptCount val="10"/>
                <c:pt idx="0">
                  <c:v>774</c:v>
                </c:pt>
                <c:pt idx="1">
                  <c:v>1045</c:v>
                </c:pt>
                <c:pt idx="2">
                  <c:v>472</c:v>
                </c:pt>
                <c:pt idx="3">
                  <c:v>2232</c:v>
                </c:pt>
                <c:pt idx="4">
                  <c:v>1369</c:v>
                </c:pt>
                <c:pt idx="5">
                  <c:v>3783</c:v>
                </c:pt>
                <c:pt idx="6">
                  <c:v>431</c:v>
                </c:pt>
                <c:pt idx="7">
                  <c:v>2169</c:v>
                </c:pt>
                <c:pt idx="8">
                  <c:v>1913</c:v>
                </c:pt>
                <c:pt idx="9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567-4363-9D7A-B64DAFE1866C}"/>
            </c:ext>
          </c:extLst>
        </c:ser>
        <c:ser>
          <c:idx val="17"/>
          <c:order val="1"/>
          <c:spPr>
            <a:ln w="9525"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5C24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1567-4363-9D7A-B64DAFE1866C}"/>
              </c:ext>
            </c:extLst>
          </c:dPt>
          <c:dPt>
            <c:idx val="1"/>
            <c:invertIfNegative val="0"/>
            <c:bubble3D val="0"/>
            <c:spPr>
              <a:solidFill>
                <a:srgbClr val="00A3BE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1567-4363-9D7A-B64DAFE1866C}"/>
              </c:ext>
            </c:extLst>
          </c:dPt>
          <c:dPt>
            <c:idx val="2"/>
            <c:invertIfNegative val="0"/>
            <c:bubble3D val="0"/>
            <c:spPr>
              <a:solidFill>
                <a:srgbClr val="E20031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A-1567-4363-9D7A-B64DAFE1866C}"/>
              </c:ext>
            </c:extLst>
          </c:dPt>
          <c:dPt>
            <c:idx val="3"/>
            <c:invertIfNegative val="0"/>
            <c:bubble3D val="0"/>
            <c:spPr>
              <a:solidFill>
                <a:srgbClr val="9D0D15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C-1567-4363-9D7A-B64DAFE1866C}"/>
              </c:ext>
            </c:extLst>
          </c:dPt>
          <c:dPt>
            <c:idx val="4"/>
            <c:invertIfNegative val="0"/>
            <c:bubble3D val="0"/>
            <c:spPr>
              <a:solidFill>
                <a:srgbClr val="0081C7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E-1567-4363-9D7A-B64DAFE1866C}"/>
              </c:ext>
            </c:extLst>
          </c:dPt>
          <c:dPt>
            <c:idx val="5"/>
            <c:invertIfNegative val="0"/>
            <c:bubble3D val="0"/>
            <c:spPr>
              <a:solidFill>
                <a:srgbClr val="572381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0-1567-4363-9D7A-B64DAFE1866C}"/>
              </c:ext>
            </c:extLst>
          </c:dPt>
          <c:dPt>
            <c:idx val="6"/>
            <c:invertIfNegative val="0"/>
            <c:bubble3D val="0"/>
            <c:spPr>
              <a:solidFill>
                <a:srgbClr val="C7341C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2-1567-4363-9D7A-B64DAFE1866C}"/>
              </c:ext>
            </c:extLst>
          </c:dPt>
          <c:dPt>
            <c:idx val="7"/>
            <c:invertIfNegative val="0"/>
            <c:bubble3D val="0"/>
            <c:spPr>
              <a:solidFill>
                <a:srgbClr val="851747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4-1567-4363-9D7A-B64DAFE1866C}"/>
              </c:ext>
            </c:extLst>
          </c:dPt>
          <c:dPt>
            <c:idx val="8"/>
            <c:invertIfNegative val="0"/>
            <c:bubble3D val="0"/>
            <c:spPr>
              <a:solidFill>
                <a:srgbClr val="A3ADB2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6-1567-4363-9D7A-B64DAFE1866C}"/>
              </c:ext>
            </c:extLst>
          </c:dPt>
          <c:dPt>
            <c:idx val="9"/>
            <c:invertIfNegative val="0"/>
            <c:bubble3D val="0"/>
            <c:spPr>
              <a:solidFill>
                <a:srgbClr val="004A99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8-1567-4363-9D7A-B64DAFE1866C}"/>
              </c:ext>
            </c:extLst>
          </c:dPt>
          <c:cat>
            <c:strRef>
              <c:f>'lang 7_8-Studi nach Fak'!$A$35:$A$44</c:f>
              <c:strCache>
                <c:ptCount val="10"/>
                <c:pt idx="0">
                  <c:v>AUF</c:v>
                </c:pt>
                <c:pt idx="1">
                  <c:v>IEF</c:v>
                </c:pt>
                <c:pt idx="2">
                  <c:v>JUF</c:v>
                </c:pt>
                <c:pt idx="3">
                  <c:v>MNF</c:v>
                </c:pt>
                <c:pt idx="4">
                  <c:v>MSF</c:v>
                </c:pt>
                <c:pt idx="5">
                  <c:v>PHF</c:v>
                </c:pt>
                <c:pt idx="6">
                  <c:v>THF</c:v>
                </c:pt>
                <c:pt idx="7">
                  <c:v>UMR</c:v>
                </c:pt>
                <c:pt idx="8">
                  <c:v>WSF</c:v>
                </c:pt>
                <c:pt idx="9">
                  <c:v>Weiterbildung</c:v>
                </c:pt>
              </c:strCache>
            </c:strRef>
          </c:cat>
          <c:val>
            <c:numRef>
              <c:f>'lang 7_8-Studi nach Fak'!$G$35:$G$44</c:f>
              <c:numCache>
                <c:formatCode>General</c:formatCode>
                <c:ptCount val="10"/>
                <c:pt idx="0">
                  <c:v>687</c:v>
                </c:pt>
                <c:pt idx="1">
                  <c:v>966</c:v>
                </c:pt>
                <c:pt idx="2">
                  <c:v>449</c:v>
                </c:pt>
                <c:pt idx="3">
                  <c:v>2025</c:v>
                </c:pt>
                <c:pt idx="4">
                  <c:v>1246</c:v>
                </c:pt>
                <c:pt idx="5">
                  <c:v>3746</c:v>
                </c:pt>
                <c:pt idx="6">
                  <c:v>432</c:v>
                </c:pt>
                <c:pt idx="7">
                  <c:v>2238</c:v>
                </c:pt>
                <c:pt idx="8">
                  <c:v>1873</c:v>
                </c:pt>
                <c:pt idx="9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1567-4363-9D7A-B64DAFE1866C}"/>
            </c:ext>
          </c:extLst>
        </c:ser>
        <c:ser>
          <c:idx val="18"/>
          <c:order val="2"/>
          <c:spPr>
            <a:ln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5C24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1567-4363-9D7A-B64DAFE1866C}"/>
              </c:ext>
            </c:extLst>
          </c:dPt>
          <c:dPt>
            <c:idx val="1"/>
            <c:invertIfNegative val="0"/>
            <c:bubble3D val="0"/>
            <c:spPr>
              <a:solidFill>
                <a:srgbClr val="00A3BE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1567-4363-9D7A-B64DAFE1866C}"/>
              </c:ext>
            </c:extLst>
          </c:dPt>
          <c:dPt>
            <c:idx val="2"/>
            <c:invertIfNegative val="0"/>
            <c:bubble3D val="0"/>
            <c:spPr>
              <a:solidFill>
                <a:srgbClr val="E20031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1567-4363-9D7A-B64DAFE1866C}"/>
              </c:ext>
            </c:extLst>
          </c:dPt>
          <c:dPt>
            <c:idx val="3"/>
            <c:invertIfNegative val="0"/>
            <c:bubble3D val="0"/>
            <c:spPr>
              <a:solidFill>
                <a:srgbClr val="9D0D15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1567-4363-9D7A-B64DAFE1866C}"/>
              </c:ext>
            </c:extLst>
          </c:dPt>
          <c:dPt>
            <c:idx val="4"/>
            <c:invertIfNegative val="0"/>
            <c:bubble3D val="0"/>
            <c:spPr>
              <a:solidFill>
                <a:srgbClr val="0081C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3-1567-4363-9D7A-B64DAFE1866C}"/>
              </c:ext>
            </c:extLst>
          </c:dPt>
          <c:dPt>
            <c:idx val="5"/>
            <c:invertIfNegative val="0"/>
            <c:bubble3D val="0"/>
            <c:spPr>
              <a:solidFill>
                <a:srgbClr val="572381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1567-4363-9D7A-B64DAFE1866C}"/>
              </c:ext>
            </c:extLst>
          </c:dPt>
          <c:dPt>
            <c:idx val="6"/>
            <c:invertIfNegative val="0"/>
            <c:bubble3D val="0"/>
            <c:spPr>
              <a:solidFill>
                <a:srgbClr val="C7341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1567-4363-9D7A-B64DAFE1866C}"/>
              </c:ext>
            </c:extLst>
          </c:dPt>
          <c:dPt>
            <c:idx val="7"/>
            <c:invertIfNegative val="0"/>
            <c:bubble3D val="0"/>
            <c:spPr>
              <a:solidFill>
                <a:srgbClr val="85174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1567-4363-9D7A-B64DAFE1866C}"/>
              </c:ext>
            </c:extLst>
          </c:dPt>
          <c:dPt>
            <c:idx val="8"/>
            <c:invertIfNegative val="0"/>
            <c:bubble3D val="0"/>
            <c:spPr>
              <a:solidFill>
                <a:srgbClr val="A3ADB2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1567-4363-9D7A-B64DAFE1866C}"/>
              </c:ext>
            </c:extLst>
          </c:dPt>
          <c:dPt>
            <c:idx val="9"/>
            <c:invertIfNegative val="0"/>
            <c:bubble3D val="0"/>
            <c:spPr>
              <a:solidFill>
                <a:srgbClr val="004A99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D-1567-4363-9D7A-B64DAFE1866C}"/>
              </c:ext>
            </c:extLst>
          </c:dPt>
          <c:cat>
            <c:strRef>
              <c:f>'lang 7_8-Studi nach Fak'!$A$35:$A$44</c:f>
              <c:strCache>
                <c:ptCount val="10"/>
                <c:pt idx="0">
                  <c:v>AUF</c:v>
                </c:pt>
                <c:pt idx="1">
                  <c:v>IEF</c:v>
                </c:pt>
                <c:pt idx="2">
                  <c:v>JUF</c:v>
                </c:pt>
                <c:pt idx="3">
                  <c:v>MNF</c:v>
                </c:pt>
                <c:pt idx="4">
                  <c:v>MSF</c:v>
                </c:pt>
                <c:pt idx="5">
                  <c:v>PHF</c:v>
                </c:pt>
                <c:pt idx="6">
                  <c:v>THF</c:v>
                </c:pt>
                <c:pt idx="7">
                  <c:v>UMR</c:v>
                </c:pt>
                <c:pt idx="8">
                  <c:v>WSF</c:v>
                </c:pt>
                <c:pt idx="9">
                  <c:v>Weiterbildung</c:v>
                </c:pt>
              </c:strCache>
            </c:strRef>
          </c:cat>
          <c:val>
            <c:numRef>
              <c:f>'lang 7_8-Studi nach Fak'!$H$35:$H$44</c:f>
              <c:numCache>
                <c:formatCode>General</c:formatCode>
                <c:ptCount val="10"/>
                <c:pt idx="0">
                  <c:v>646</c:v>
                </c:pt>
                <c:pt idx="1">
                  <c:v>950</c:v>
                </c:pt>
                <c:pt idx="2">
                  <c:v>393</c:v>
                </c:pt>
                <c:pt idx="3">
                  <c:v>1989</c:v>
                </c:pt>
                <c:pt idx="4">
                  <c:v>1252</c:v>
                </c:pt>
                <c:pt idx="5">
                  <c:v>3706</c:v>
                </c:pt>
                <c:pt idx="6">
                  <c:v>404</c:v>
                </c:pt>
                <c:pt idx="7">
                  <c:v>2293</c:v>
                </c:pt>
                <c:pt idx="8">
                  <c:v>1883</c:v>
                </c:pt>
                <c:pt idx="9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1567-4363-9D7A-B64DAFE1866C}"/>
            </c:ext>
          </c:extLst>
        </c:ser>
        <c:ser>
          <c:idx val="3"/>
          <c:order val="3"/>
          <c:spPr>
            <a:solidFill>
              <a:srgbClr val="00B0F0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5C24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40-1567-4363-9D7A-B64DAFE1866C}"/>
              </c:ext>
            </c:extLst>
          </c:dPt>
          <c:dPt>
            <c:idx val="1"/>
            <c:invertIfNegative val="0"/>
            <c:bubble3D val="0"/>
            <c:spPr>
              <a:solidFill>
                <a:srgbClr val="00A3BE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42-1567-4363-9D7A-B64DAFE1866C}"/>
              </c:ext>
            </c:extLst>
          </c:dPt>
          <c:dPt>
            <c:idx val="2"/>
            <c:invertIfNegative val="0"/>
            <c:bubble3D val="0"/>
            <c:spPr>
              <a:solidFill>
                <a:srgbClr val="E20031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44-1567-4363-9D7A-B64DAFE1866C}"/>
              </c:ext>
            </c:extLst>
          </c:dPt>
          <c:dPt>
            <c:idx val="3"/>
            <c:invertIfNegative val="0"/>
            <c:bubble3D val="0"/>
            <c:spPr>
              <a:solidFill>
                <a:srgbClr val="9D0D15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46-1567-4363-9D7A-B64DAFE1866C}"/>
              </c:ext>
            </c:extLst>
          </c:dPt>
          <c:dPt>
            <c:idx val="4"/>
            <c:invertIfNegative val="0"/>
            <c:bubble3D val="0"/>
            <c:spPr>
              <a:solidFill>
                <a:srgbClr val="0081C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48-1567-4363-9D7A-B64DAFE1866C}"/>
              </c:ext>
            </c:extLst>
          </c:dPt>
          <c:dPt>
            <c:idx val="5"/>
            <c:invertIfNegative val="0"/>
            <c:bubble3D val="0"/>
            <c:spPr>
              <a:solidFill>
                <a:srgbClr val="572381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4A-1567-4363-9D7A-B64DAFE1866C}"/>
              </c:ext>
            </c:extLst>
          </c:dPt>
          <c:dPt>
            <c:idx val="6"/>
            <c:invertIfNegative val="0"/>
            <c:bubble3D val="0"/>
            <c:spPr>
              <a:solidFill>
                <a:srgbClr val="C7341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4C-1567-4363-9D7A-B64DAFE1866C}"/>
              </c:ext>
            </c:extLst>
          </c:dPt>
          <c:dPt>
            <c:idx val="7"/>
            <c:invertIfNegative val="0"/>
            <c:bubble3D val="0"/>
            <c:spPr>
              <a:solidFill>
                <a:srgbClr val="85174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4E-1567-4363-9D7A-B64DAFE1866C}"/>
              </c:ext>
            </c:extLst>
          </c:dPt>
          <c:dPt>
            <c:idx val="8"/>
            <c:invertIfNegative val="0"/>
            <c:bubble3D val="0"/>
            <c:spPr>
              <a:solidFill>
                <a:srgbClr val="A3ADB2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0-1567-4363-9D7A-B64DAFE1866C}"/>
              </c:ext>
            </c:extLst>
          </c:dPt>
          <c:dPt>
            <c:idx val="9"/>
            <c:invertIfNegative val="0"/>
            <c:bubble3D val="0"/>
            <c:spPr>
              <a:solidFill>
                <a:srgbClr val="004A99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2-1567-4363-9D7A-B64DAFE1866C}"/>
              </c:ext>
            </c:extLst>
          </c:dPt>
          <c:cat>
            <c:strRef>
              <c:f>'lang 7_8-Studi nach Fak'!$A$35:$A$44</c:f>
              <c:strCache>
                <c:ptCount val="10"/>
                <c:pt idx="0">
                  <c:v>AUF</c:v>
                </c:pt>
                <c:pt idx="1">
                  <c:v>IEF</c:v>
                </c:pt>
                <c:pt idx="2">
                  <c:v>JUF</c:v>
                </c:pt>
                <c:pt idx="3">
                  <c:v>MNF</c:v>
                </c:pt>
                <c:pt idx="4">
                  <c:v>MSF</c:v>
                </c:pt>
                <c:pt idx="5">
                  <c:v>PHF</c:v>
                </c:pt>
                <c:pt idx="6">
                  <c:v>THF</c:v>
                </c:pt>
                <c:pt idx="7">
                  <c:v>UMR</c:v>
                </c:pt>
                <c:pt idx="8">
                  <c:v>WSF</c:v>
                </c:pt>
                <c:pt idx="9">
                  <c:v>Weiterbildung</c:v>
                </c:pt>
              </c:strCache>
            </c:strRef>
          </c:cat>
          <c:val>
            <c:numRef>
              <c:f>'lang 7_8-Studi nach Fak'!$I$35:$I$44</c:f>
              <c:numCache>
                <c:formatCode>#,##0</c:formatCode>
                <c:ptCount val="10"/>
                <c:pt idx="0">
                  <c:v>630</c:v>
                </c:pt>
                <c:pt idx="1">
                  <c:v>1117</c:v>
                </c:pt>
                <c:pt idx="2">
                  <c:v>303</c:v>
                </c:pt>
                <c:pt idx="3">
                  <c:v>1959</c:v>
                </c:pt>
                <c:pt idx="4">
                  <c:v>1259</c:v>
                </c:pt>
                <c:pt idx="5">
                  <c:v>3770</c:v>
                </c:pt>
                <c:pt idx="6">
                  <c:v>352</c:v>
                </c:pt>
                <c:pt idx="7">
                  <c:v>2321</c:v>
                </c:pt>
                <c:pt idx="8">
                  <c:v>1952</c:v>
                </c:pt>
                <c:pt idx="9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1567-4363-9D7A-B64DAFE1866C}"/>
            </c:ext>
          </c:extLst>
        </c:ser>
        <c:ser>
          <c:idx val="0"/>
          <c:order val="4"/>
          <c:spPr>
            <a:solidFill>
              <a:srgbClr val="005C24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A3BE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5-1567-4363-9D7A-B64DAFE1866C}"/>
              </c:ext>
            </c:extLst>
          </c:dPt>
          <c:dPt>
            <c:idx val="2"/>
            <c:invertIfNegative val="0"/>
            <c:bubble3D val="0"/>
            <c:spPr>
              <a:solidFill>
                <a:srgbClr val="E20031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7-1567-4363-9D7A-B64DAFE1866C}"/>
              </c:ext>
            </c:extLst>
          </c:dPt>
          <c:dPt>
            <c:idx val="3"/>
            <c:invertIfNegative val="0"/>
            <c:bubble3D val="0"/>
            <c:spPr>
              <a:solidFill>
                <a:srgbClr val="9D0D15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9-1567-4363-9D7A-B64DAFE1866C}"/>
              </c:ext>
            </c:extLst>
          </c:dPt>
          <c:dPt>
            <c:idx val="4"/>
            <c:invertIfNegative val="0"/>
            <c:bubble3D val="0"/>
            <c:spPr>
              <a:solidFill>
                <a:srgbClr val="0081C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B-1567-4363-9D7A-B64DAFE1866C}"/>
              </c:ext>
            </c:extLst>
          </c:dPt>
          <c:dPt>
            <c:idx val="5"/>
            <c:invertIfNegative val="0"/>
            <c:bubble3D val="0"/>
            <c:spPr>
              <a:solidFill>
                <a:srgbClr val="572381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D-1567-4363-9D7A-B64DAFE1866C}"/>
              </c:ext>
            </c:extLst>
          </c:dPt>
          <c:dPt>
            <c:idx val="6"/>
            <c:invertIfNegative val="0"/>
            <c:bubble3D val="0"/>
            <c:spPr>
              <a:solidFill>
                <a:srgbClr val="C7341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F-1567-4363-9D7A-B64DAFE1866C}"/>
              </c:ext>
            </c:extLst>
          </c:dPt>
          <c:dPt>
            <c:idx val="7"/>
            <c:invertIfNegative val="0"/>
            <c:bubble3D val="0"/>
            <c:spPr>
              <a:solidFill>
                <a:srgbClr val="85174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61-1567-4363-9D7A-B64DAFE1866C}"/>
              </c:ext>
            </c:extLst>
          </c:dPt>
          <c:dPt>
            <c:idx val="8"/>
            <c:invertIfNegative val="0"/>
            <c:bubble3D val="0"/>
            <c:spPr>
              <a:solidFill>
                <a:srgbClr val="A3ADB2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63-1567-4363-9D7A-B64DAFE1866C}"/>
              </c:ext>
            </c:extLst>
          </c:dPt>
          <c:dPt>
            <c:idx val="9"/>
            <c:invertIfNegative val="0"/>
            <c:bubble3D val="0"/>
            <c:spPr>
              <a:solidFill>
                <a:srgbClr val="004A99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65-1567-4363-9D7A-B64DAFE1866C}"/>
              </c:ext>
            </c:extLst>
          </c:dPt>
          <c:cat>
            <c:strRef>
              <c:f>'lang 7_8-Studi nach Fak'!$A$35:$A$44</c:f>
              <c:strCache>
                <c:ptCount val="10"/>
                <c:pt idx="0">
                  <c:v>AUF</c:v>
                </c:pt>
                <c:pt idx="1">
                  <c:v>IEF</c:v>
                </c:pt>
                <c:pt idx="2">
                  <c:v>JUF</c:v>
                </c:pt>
                <c:pt idx="3">
                  <c:v>MNF</c:v>
                </c:pt>
                <c:pt idx="4">
                  <c:v>MSF</c:v>
                </c:pt>
                <c:pt idx="5">
                  <c:v>PHF</c:v>
                </c:pt>
                <c:pt idx="6">
                  <c:v>THF</c:v>
                </c:pt>
                <c:pt idx="7">
                  <c:v>UMR</c:v>
                </c:pt>
                <c:pt idx="8">
                  <c:v>WSF</c:v>
                </c:pt>
                <c:pt idx="9">
                  <c:v>Weiterbildung</c:v>
                </c:pt>
              </c:strCache>
            </c:strRef>
          </c:cat>
          <c:val>
            <c:numRef>
              <c:f>'lang 7_8-Studi nach Fak'!$J$35:$J$44</c:f>
              <c:numCache>
                <c:formatCode>#,##0</c:formatCode>
                <c:ptCount val="10"/>
                <c:pt idx="0">
                  <c:v>614</c:v>
                </c:pt>
                <c:pt idx="1">
                  <c:v>1388</c:v>
                </c:pt>
                <c:pt idx="2">
                  <c:v>268</c:v>
                </c:pt>
                <c:pt idx="3">
                  <c:v>1944</c:v>
                </c:pt>
                <c:pt idx="4">
                  <c:v>1250</c:v>
                </c:pt>
                <c:pt idx="5">
                  <c:v>3679</c:v>
                </c:pt>
                <c:pt idx="6">
                  <c:v>349</c:v>
                </c:pt>
                <c:pt idx="7">
                  <c:v>2361</c:v>
                </c:pt>
                <c:pt idx="8">
                  <c:v>1794</c:v>
                </c:pt>
                <c:pt idx="9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6-1567-4363-9D7A-B64DAFE18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70752"/>
        <c:axId val="64972288"/>
      </c:barChart>
      <c:catAx>
        <c:axId val="649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64972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72288"/>
        <c:scaling>
          <c:orientation val="minMax"/>
          <c:max val="4050"/>
          <c:min val="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lgDash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64970752"/>
        <c:crosses val="autoZero"/>
        <c:crossBetween val="between"/>
        <c:majorUnit val="500"/>
        <c:min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396231477354423E-2"/>
          <c:y val="0.10181027856681371"/>
          <c:w val="0.92674103177110967"/>
          <c:h val="0.72007005393149659"/>
        </c:manualLayout>
      </c:layout>
      <c:lineChart>
        <c:grouping val="standard"/>
        <c:varyColors val="0"/>
        <c:ser>
          <c:idx val="1"/>
          <c:order val="0"/>
          <c:tx>
            <c:strRef>
              <c:f>'lang 10-Entw. Absolv'!$A$7</c:f>
              <c:strCache>
                <c:ptCount val="1"/>
                <c:pt idx="0">
                  <c:v>gesamt</c:v>
                </c:pt>
              </c:strCache>
            </c:strRef>
          </c:tx>
          <c:spPr>
            <a:ln w="25400">
              <a:solidFill>
                <a:srgbClr val="004A99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4A99"/>
              </a:solidFill>
              <a:ln>
                <a:solidFill>
                  <a:srgbClr val="004A99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7739651762657854E-2"/>
                  <c:y val="-5.779600130628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3F-4476-9506-926F0399C132}"/>
                </c:ext>
              </c:extLst>
            </c:dLbl>
            <c:dLbl>
              <c:idx val="1"/>
              <c:layout>
                <c:manualLayout>
                  <c:x val="-2.8273875523002423E-2"/>
                  <c:y val="-5.6227971503562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3F-4476-9506-926F0399C132}"/>
                </c:ext>
              </c:extLst>
            </c:dLbl>
            <c:dLbl>
              <c:idx val="9"/>
              <c:layout>
                <c:manualLayout>
                  <c:x val="-2.8884401196834178E-2"/>
                  <c:y val="-5.1208437654970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3F-4476-9506-926F0399C132}"/>
                </c:ext>
              </c:extLst>
            </c:dLbl>
            <c:dLbl>
              <c:idx val="13"/>
              <c:layout>
                <c:manualLayout>
                  <c:x val="-2.8579162695297373E-2"/>
                  <c:y val="-3.928928238808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3F-4476-9506-926F0399C132}"/>
                </c:ext>
              </c:extLst>
            </c:dLbl>
            <c:dLbl>
              <c:idx val="14"/>
              <c:layout>
                <c:manualLayout>
                  <c:x val="-2.7892383778736787E-2"/>
                  <c:y val="-5.572867907640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3F-4476-9506-926F0399C13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Arial"/>
                    <a:cs typeface="Arial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10-Entw. Absolv'!$B$6:$N$6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'lang 10-Entw. Absolv'!$B$7:$N$7</c:f>
              <c:numCache>
                <c:formatCode>#,##0</c:formatCode>
                <c:ptCount val="13"/>
                <c:pt idx="0">
                  <c:v>1609</c:v>
                </c:pt>
                <c:pt idx="1">
                  <c:v>1582</c:v>
                </c:pt>
                <c:pt idx="2">
                  <c:v>1675</c:v>
                </c:pt>
                <c:pt idx="3">
                  <c:v>1799</c:v>
                </c:pt>
                <c:pt idx="4">
                  <c:v>1916</c:v>
                </c:pt>
                <c:pt idx="5">
                  <c:v>2146</c:v>
                </c:pt>
                <c:pt idx="6">
                  <c:v>2298</c:v>
                </c:pt>
                <c:pt idx="7">
                  <c:v>2473</c:v>
                </c:pt>
                <c:pt idx="8">
                  <c:v>2596</c:v>
                </c:pt>
                <c:pt idx="9">
                  <c:v>2521</c:v>
                </c:pt>
                <c:pt idx="10">
                  <c:v>2417</c:v>
                </c:pt>
                <c:pt idx="11">
                  <c:v>2242</c:v>
                </c:pt>
                <c:pt idx="12">
                  <c:v>2258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3F-4476-9506-926F0399C132}"/>
            </c:ext>
          </c:extLst>
        </c:ser>
        <c:ser>
          <c:idx val="2"/>
          <c:order val="1"/>
          <c:tx>
            <c:strRef>
              <c:f>'lang 10-Entw. Absolv'!$A$8</c:f>
              <c:strCache>
                <c:ptCount val="1"/>
                <c:pt idx="0">
                  <c:v>darunter weiblich</c:v>
                </c:pt>
              </c:strCache>
            </c:strRef>
          </c:tx>
          <c:spPr>
            <a:ln w="25400">
              <a:solidFill>
                <a:srgbClr val="8E9AC9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7588BF"/>
              </a:solidFill>
              <a:ln>
                <a:solidFill>
                  <a:srgbClr val="8E9AC9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de-DE" sz="1200" b="1" i="0" u="none" strike="noStrike" kern="1200" baseline="0">
                    <a:solidFill>
                      <a:srgbClr val="000000"/>
                    </a:solidFill>
                    <a:latin typeface="Arial Narrow" pitchFamily="34" charset="0"/>
                    <a:ea typeface="Arial"/>
                    <a:cs typeface="Arial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10-Entw. Absolv'!$B$6:$N$6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'lang 10-Entw. Absolv'!$B$8:$N$8</c:f>
              <c:numCache>
                <c:formatCode>#,##0</c:formatCode>
                <c:ptCount val="13"/>
                <c:pt idx="0">
                  <c:v>851</c:v>
                </c:pt>
                <c:pt idx="1">
                  <c:v>832</c:v>
                </c:pt>
                <c:pt idx="2">
                  <c:v>866</c:v>
                </c:pt>
                <c:pt idx="3">
                  <c:v>992</c:v>
                </c:pt>
                <c:pt idx="4">
                  <c:v>1056</c:v>
                </c:pt>
                <c:pt idx="5">
                  <c:v>1144</c:v>
                </c:pt>
                <c:pt idx="6">
                  <c:v>1179</c:v>
                </c:pt>
                <c:pt idx="7">
                  <c:v>1260</c:v>
                </c:pt>
                <c:pt idx="8">
                  <c:v>1273</c:v>
                </c:pt>
                <c:pt idx="9">
                  <c:v>1238</c:v>
                </c:pt>
                <c:pt idx="10">
                  <c:v>1185</c:v>
                </c:pt>
                <c:pt idx="11">
                  <c:v>1166</c:v>
                </c:pt>
                <c:pt idx="12">
                  <c:v>1180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43F-4476-9506-926F0399C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51200"/>
        <c:axId val="65252736"/>
      </c:lineChart>
      <c:catAx>
        <c:axId val="6525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 pitchFamily="34" charset="0"/>
                <a:ea typeface="Arial"/>
                <a:cs typeface="Arial"/>
              </a:defRPr>
            </a:pPr>
            <a:endParaRPr lang="de-DE"/>
          </a:p>
        </c:txPr>
        <c:crossAx val="65252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252736"/>
        <c:scaling>
          <c:orientation val="minMax"/>
          <c:max val="3010"/>
          <c:min val="0"/>
        </c:scaling>
        <c:delete val="0"/>
        <c:axPos val="l"/>
        <c:majorGridlines>
          <c:spPr>
            <a:ln w="12700">
              <a:solidFill>
                <a:sysClr val="window" lastClr="FFFFFF">
                  <a:lumMod val="75000"/>
                </a:sysClr>
              </a:solidFill>
              <a:prstDash val="dash"/>
            </a:ln>
          </c:spPr>
        </c:majorGridlines>
        <c:numFmt formatCode="#,##0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 pitchFamily="34" charset="0"/>
                <a:ea typeface="Arial"/>
                <a:cs typeface="Arial"/>
              </a:defRPr>
            </a:pPr>
            <a:endParaRPr lang="de-DE"/>
          </a:p>
        </c:txPr>
        <c:crossAx val="65251200"/>
        <c:crosses val="autoZero"/>
        <c:crossBetween val="between"/>
        <c:majorUnit val="500"/>
      </c:valAx>
      <c:spPr>
        <a:noFill/>
        <a:ln w="12700" cap="flat">
          <a:solidFill>
            <a:srgbClr val="FFFFFF"/>
          </a:solidFill>
          <a:prstDash val="solid"/>
          <a:round/>
        </a:ln>
      </c:spPr>
    </c:plotArea>
    <c:legend>
      <c:legendPos val="b"/>
      <c:layout>
        <c:manualLayout>
          <c:xMode val="edge"/>
          <c:yMode val="edge"/>
          <c:x val="0.58567365703498298"/>
          <c:y val="0.9365904515914133"/>
          <c:w val="0.38132248514838335"/>
          <c:h val="3.686635944700456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 Narrow" pitchFamily="34" charset="0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76439790575916"/>
          <c:y val="8.8794926004228336E-2"/>
          <c:w val="0.51047120418848169"/>
          <c:h val="0.82452431289640593"/>
        </c:manualLayout>
      </c:layout>
      <c:doughnutChart>
        <c:varyColors val="1"/>
        <c:ser>
          <c:idx val="0"/>
          <c:order val="0"/>
          <c:spPr>
            <a:solidFill>
              <a:srgbClr val="A3ADB2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5C24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17E-44E9-B508-260D00512F47}"/>
              </c:ext>
            </c:extLst>
          </c:dPt>
          <c:dPt>
            <c:idx val="1"/>
            <c:bubble3D val="0"/>
            <c:spPr>
              <a:solidFill>
                <a:srgbClr val="00A3BE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17E-44E9-B508-260D00512F47}"/>
              </c:ext>
            </c:extLst>
          </c:dPt>
          <c:dPt>
            <c:idx val="2"/>
            <c:bubble3D val="0"/>
            <c:spPr>
              <a:solidFill>
                <a:srgbClr val="E2003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17E-44E9-B508-260D00512F47}"/>
              </c:ext>
            </c:extLst>
          </c:dPt>
          <c:dPt>
            <c:idx val="3"/>
            <c:bubble3D val="0"/>
            <c:spPr>
              <a:solidFill>
                <a:srgbClr val="9D0D15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17E-44E9-B508-260D00512F47}"/>
              </c:ext>
            </c:extLst>
          </c:dPt>
          <c:dPt>
            <c:idx val="4"/>
            <c:bubble3D val="0"/>
            <c:spPr>
              <a:solidFill>
                <a:srgbClr val="0081C7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17E-44E9-B508-260D00512F47}"/>
              </c:ext>
            </c:extLst>
          </c:dPt>
          <c:dPt>
            <c:idx val="5"/>
            <c:bubble3D val="0"/>
            <c:spPr>
              <a:solidFill>
                <a:srgbClr val="57238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E17E-44E9-B508-260D00512F47}"/>
              </c:ext>
            </c:extLst>
          </c:dPt>
          <c:dPt>
            <c:idx val="6"/>
            <c:bubble3D val="0"/>
            <c:spPr>
              <a:solidFill>
                <a:srgbClr val="C7341C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E17E-44E9-B508-260D00512F47}"/>
              </c:ext>
            </c:extLst>
          </c:dPt>
          <c:dPt>
            <c:idx val="7"/>
            <c:bubble3D val="0"/>
            <c:spPr>
              <a:solidFill>
                <a:srgbClr val="851747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E17E-44E9-B508-260D00512F47}"/>
              </c:ext>
            </c:extLst>
          </c:dPt>
          <c:dPt>
            <c:idx val="8"/>
            <c:bubble3D val="0"/>
            <c:spPr>
              <a:solidFill>
                <a:srgbClr val="A3ADB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E17E-44E9-B508-260D00512F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'lang 11-Absolv nach Fak'!$A$6:$B$14</c:f>
              <c:multiLvlStrCache>
                <c:ptCount val="9"/>
                <c:lvl>
                  <c:pt idx="0">
                    <c:v>Agrar- und Umweltwiss. Fak.</c:v>
                  </c:pt>
                  <c:pt idx="1">
                    <c:v>Fak. für Informatik und Elektrotechnik</c:v>
                  </c:pt>
                  <c:pt idx="2">
                    <c:v>Juristische Fak.</c:v>
                  </c:pt>
                  <c:pt idx="3">
                    <c:v>Mathematisch-/Naturwiss. Fak.</c:v>
                  </c:pt>
                  <c:pt idx="4">
                    <c:v>Fak. für Maschinenbau/Schiffstechnik</c:v>
                  </c:pt>
                  <c:pt idx="5">
                    <c:v>Philosophische Fak.</c:v>
                  </c:pt>
                  <c:pt idx="6">
                    <c:v>Theologische Fak.</c:v>
                  </c:pt>
                  <c:pt idx="7">
                    <c:v>Universitätsmedizin Rostock</c:v>
                  </c:pt>
                  <c:pt idx="8">
                    <c:v>Wirtschafts- und Sozialwiss. Fak.</c:v>
                  </c:pt>
                </c:lvl>
                <c:lvl>
                  <c:pt idx="0">
                    <c:v>AUF</c:v>
                  </c:pt>
                  <c:pt idx="1">
                    <c:v>IEF</c:v>
                  </c:pt>
                  <c:pt idx="2">
                    <c:v>JUF</c:v>
                  </c:pt>
                  <c:pt idx="3">
                    <c:v>MNF</c:v>
                  </c:pt>
                  <c:pt idx="4">
                    <c:v>MSF</c:v>
                  </c:pt>
                  <c:pt idx="5">
                    <c:v>PHF</c:v>
                  </c:pt>
                  <c:pt idx="6">
                    <c:v>THF</c:v>
                  </c:pt>
                  <c:pt idx="7">
                    <c:v>UMR</c:v>
                  </c:pt>
                  <c:pt idx="8">
                    <c:v>WSF</c:v>
                  </c:pt>
                </c:lvl>
              </c:multiLvlStrCache>
            </c:multiLvlStrRef>
          </c:cat>
          <c:val>
            <c:numRef>
              <c:f>'lang 11-Absolv nach Fak'!$D$6:$D$14</c:f>
              <c:numCache>
                <c:formatCode>#,##0</c:formatCode>
                <c:ptCount val="9"/>
                <c:pt idx="0">
                  <c:v>145</c:v>
                </c:pt>
                <c:pt idx="1">
                  <c:v>163</c:v>
                </c:pt>
                <c:pt idx="2">
                  <c:v>52</c:v>
                </c:pt>
                <c:pt idx="3">
                  <c:v>346</c:v>
                </c:pt>
                <c:pt idx="4">
                  <c:v>237</c:v>
                </c:pt>
                <c:pt idx="5">
                  <c:v>515</c:v>
                </c:pt>
                <c:pt idx="6">
                  <c:v>14</c:v>
                </c:pt>
                <c:pt idx="7">
                  <c:v>391</c:v>
                </c:pt>
                <c:pt idx="8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17E-44E9-B508-260D00512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6"/>
          <c:order val="0"/>
          <c:spPr>
            <a:ln w="9525"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5C24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0BF-47BF-97F0-F8DD018E81AA}"/>
              </c:ext>
            </c:extLst>
          </c:dPt>
          <c:dPt>
            <c:idx val="1"/>
            <c:invertIfNegative val="0"/>
            <c:bubble3D val="0"/>
            <c:spPr>
              <a:solidFill>
                <a:srgbClr val="00A3BE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0BF-47BF-97F0-F8DD018E81AA}"/>
              </c:ext>
            </c:extLst>
          </c:dPt>
          <c:dPt>
            <c:idx val="2"/>
            <c:invertIfNegative val="0"/>
            <c:bubble3D val="0"/>
            <c:spPr>
              <a:solidFill>
                <a:srgbClr val="E20031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0BF-47BF-97F0-F8DD018E81AA}"/>
              </c:ext>
            </c:extLst>
          </c:dPt>
          <c:dPt>
            <c:idx val="3"/>
            <c:invertIfNegative val="0"/>
            <c:bubble3D val="0"/>
            <c:spPr>
              <a:solidFill>
                <a:srgbClr val="9D0D15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0BF-47BF-97F0-F8DD018E81AA}"/>
              </c:ext>
            </c:extLst>
          </c:dPt>
          <c:dPt>
            <c:idx val="4"/>
            <c:invertIfNegative val="0"/>
            <c:bubble3D val="0"/>
            <c:spPr>
              <a:solidFill>
                <a:srgbClr val="0081C7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0BF-47BF-97F0-F8DD018E81AA}"/>
              </c:ext>
            </c:extLst>
          </c:dPt>
          <c:dPt>
            <c:idx val="5"/>
            <c:invertIfNegative val="0"/>
            <c:bubble3D val="0"/>
            <c:spPr>
              <a:solidFill>
                <a:srgbClr val="572381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0BF-47BF-97F0-F8DD018E81AA}"/>
              </c:ext>
            </c:extLst>
          </c:dPt>
          <c:dPt>
            <c:idx val="6"/>
            <c:invertIfNegative val="0"/>
            <c:bubble3D val="0"/>
            <c:spPr>
              <a:solidFill>
                <a:srgbClr val="C7341C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0BF-47BF-97F0-F8DD018E81AA}"/>
              </c:ext>
            </c:extLst>
          </c:dPt>
          <c:dPt>
            <c:idx val="7"/>
            <c:invertIfNegative val="0"/>
            <c:bubble3D val="0"/>
            <c:spPr>
              <a:solidFill>
                <a:srgbClr val="851747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B0BF-47BF-97F0-F8DD018E81AA}"/>
              </c:ext>
            </c:extLst>
          </c:dPt>
          <c:dPt>
            <c:idx val="8"/>
            <c:invertIfNegative val="0"/>
            <c:bubble3D val="0"/>
            <c:spPr>
              <a:solidFill>
                <a:srgbClr val="A3ADB2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B0BF-47BF-97F0-F8DD018E81AA}"/>
              </c:ext>
            </c:extLst>
          </c:dPt>
          <c:dPt>
            <c:idx val="9"/>
            <c:invertIfNegative val="0"/>
            <c:bubble3D val="0"/>
            <c:spPr>
              <a:solidFill>
                <a:srgbClr val="004A99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B0BF-47BF-97F0-F8DD018E81AA}"/>
              </c:ext>
            </c:extLst>
          </c:dPt>
          <c:cat>
            <c:strRef>
              <c:f>'lang 11-Absolv nach Fak'!$A$35:$A$44</c:f>
              <c:strCache>
                <c:ptCount val="10"/>
                <c:pt idx="0">
                  <c:v>AUF</c:v>
                </c:pt>
                <c:pt idx="1">
                  <c:v>IEF</c:v>
                </c:pt>
                <c:pt idx="2">
                  <c:v>JUF</c:v>
                </c:pt>
                <c:pt idx="3">
                  <c:v>MNF</c:v>
                </c:pt>
                <c:pt idx="4">
                  <c:v>MSF</c:v>
                </c:pt>
                <c:pt idx="5">
                  <c:v>PHF</c:v>
                </c:pt>
                <c:pt idx="6">
                  <c:v>THF</c:v>
                </c:pt>
                <c:pt idx="7">
                  <c:v>UMR</c:v>
                </c:pt>
                <c:pt idx="8">
                  <c:v>WSF</c:v>
                </c:pt>
                <c:pt idx="9">
                  <c:v>Weiterbildung</c:v>
                </c:pt>
              </c:strCache>
            </c:strRef>
          </c:cat>
          <c:val>
            <c:numRef>
              <c:f>'lang 11-Absolv nach Fak'!$D$35:$D$44</c:f>
              <c:numCache>
                <c:formatCode>General</c:formatCode>
                <c:ptCount val="10"/>
                <c:pt idx="0">
                  <c:v>164</c:v>
                </c:pt>
                <c:pt idx="1">
                  <c:v>244</c:v>
                </c:pt>
                <c:pt idx="2">
                  <c:v>32</c:v>
                </c:pt>
                <c:pt idx="3">
                  <c:v>462</c:v>
                </c:pt>
                <c:pt idx="4">
                  <c:v>345</c:v>
                </c:pt>
                <c:pt idx="5">
                  <c:v>440</c:v>
                </c:pt>
                <c:pt idx="6">
                  <c:v>10</c:v>
                </c:pt>
                <c:pt idx="7">
                  <c:v>376</c:v>
                </c:pt>
                <c:pt idx="8">
                  <c:v>451</c:v>
                </c:pt>
                <c:pt idx="9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0BF-47BF-97F0-F8DD018E81AA}"/>
            </c:ext>
          </c:extLst>
        </c:ser>
        <c:ser>
          <c:idx val="17"/>
          <c:order val="1"/>
          <c:spPr>
            <a:ln w="9525"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5C24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B0BF-47BF-97F0-F8DD018E81AA}"/>
              </c:ext>
            </c:extLst>
          </c:dPt>
          <c:dPt>
            <c:idx val="1"/>
            <c:invertIfNegative val="0"/>
            <c:bubble3D val="0"/>
            <c:spPr>
              <a:solidFill>
                <a:srgbClr val="00A3BE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B0BF-47BF-97F0-F8DD018E81AA}"/>
              </c:ext>
            </c:extLst>
          </c:dPt>
          <c:dPt>
            <c:idx val="2"/>
            <c:invertIfNegative val="0"/>
            <c:bubble3D val="0"/>
            <c:spPr>
              <a:solidFill>
                <a:srgbClr val="E20031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A-B0BF-47BF-97F0-F8DD018E81AA}"/>
              </c:ext>
            </c:extLst>
          </c:dPt>
          <c:dPt>
            <c:idx val="3"/>
            <c:invertIfNegative val="0"/>
            <c:bubble3D val="0"/>
            <c:spPr>
              <a:solidFill>
                <a:srgbClr val="9D0D15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C-B0BF-47BF-97F0-F8DD018E81AA}"/>
              </c:ext>
            </c:extLst>
          </c:dPt>
          <c:dPt>
            <c:idx val="4"/>
            <c:invertIfNegative val="0"/>
            <c:bubble3D val="0"/>
            <c:spPr>
              <a:solidFill>
                <a:srgbClr val="0081C7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E-B0BF-47BF-97F0-F8DD018E81AA}"/>
              </c:ext>
            </c:extLst>
          </c:dPt>
          <c:dPt>
            <c:idx val="5"/>
            <c:invertIfNegative val="0"/>
            <c:bubble3D val="0"/>
            <c:spPr>
              <a:solidFill>
                <a:srgbClr val="572381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0-B0BF-47BF-97F0-F8DD018E81AA}"/>
              </c:ext>
            </c:extLst>
          </c:dPt>
          <c:dPt>
            <c:idx val="6"/>
            <c:invertIfNegative val="0"/>
            <c:bubble3D val="0"/>
            <c:spPr>
              <a:solidFill>
                <a:srgbClr val="C7341C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2-B0BF-47BF-97F0-F8DD018E81AA}"/>
              </c:ext>
            </c:extLst>
          </c:dPt>
          <c:dPt>
            <c:idx val="7"/>
            <c:invertIfNegative val="0"/>
            <c:bubble3D val="0"/>
            <c:spPr>
              <a:solidFill>
                <a:srgbClr val="851747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4-B0BF-47BF-97F0-F8DD018E81AA}"/>
              </c:ext>
            </c:extLst>
          </c:dPt>
          <c:dPt>
            <c:idx val="8"/>
            <c:invertIfNegative val="0"/>
            <c:bubble3D val="0"/>
            <c:spPr>
              <a:solidFill>
                <a:srgbClr val="A3ADB2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6-B0BF-47BF-97F0-F8DD018E81AA}"/>
              </c:ext>
            </c:extLst>
          </c:dPt>
          <c:dPt>
            <c:idx val="9"/>
            <c:invertIfNegative val="0"/>
            <c:bubble3D val="0"/>
            <c:spPr>
              <a:solidFill>
                <a:srgbClr val="004A99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8-B0BF-47BF-97F0-F8DD018E81AA}"/>
              </c:ext>
            </c:extLst>
          </c:dPt>
          <c:cat>
            <c:strRef>
              <c:f>'lang 11-Absolv nach Fak'!$A$35:$A$44</c:f>
              <c:strCache>
                <c:ptCount val="10"/>
                <c:pt idx="0">
                  <c:v>AUF</c:v>
                </c:pt>
                <c:pt idx="1">
                  <c:v>IEF</c:v>
                </c:pt>
                <c:pt idx="2">
                  <c:v>JUF</c:v>
                </c:pt>
                <c:pt idx="3">
                  <c:v>MNF</c:v>
                </c:pt>
                <c:pt idx="4">
                  <c:v>MSF</c:v>
                </c:pt>
                <c:pt idx="5">
                  <c:v>PHF</c:v>
                </c:pt>
                <c:pt idx="6">
                  <c:v>THF</c:v>
                </c:pt>
                <c:pt idx="7">
                  <c:v>UMR</c:v>
                </c:pt>
                <c:pt idx="8">
                  <c:v>WSF</c:v>
                </c:pt>
                <c:pt idx="9">
                  <c:v>Weiterbildung</c:v>
                </c:pt>
              </c:strCache>
            </c:strRef>
          </c:cat>
          <c:val>
            <c:numRef>
              <c:f>'lang 11-Absolv nach Fak'!$E$35:$E$44</c:f>
              <c:numCache>
                <c:formatCode>General</c:formatCode>
                <c:ptCount val="10"/>
                <c:pt idx="0">
                  <c:v>162</c:v>
                </c:pt>
                <c:pt idx="1">
                  <c:v>236</c:v>
                </c:pt>
                <c:pt idx="2">
                  <c:v>21</c:v>
                </c:pt>
                <c:pt idx="3">
                  <c:v>462</c:v>
                </c:pt>
                <c:pt idx="4">
                  <c:v>317</c:v>
                </c:pt>
                <c:pt idx="5">
                  <c:v>444</c:v>
                </c:pt>
                <c:pt idx="6">
                  <c:v>18</c:v>
                </c:pt>
                <c:pt idx="7">
                  <c:v>379</c:v>
                </c:pt>
                <c:pt idx="8">
                  <c:v>418</c:v>
                </c:pt>
                <c:pt idx="9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B0BF-47BF-97F0-F8DD018E81AA}"/>
            </c:ext>
          </c:extLst>
        </c:ser>
        <c:ser>
          <c:idx val="18"/>
          <c:order val="2"/>
          <c:spPr>
            <a:ln w="9525"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5C24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B0BF-47BF-97F0-F8DD018E81AA}"/>
              </c:ext>
            </c:extLst>
          </c:dPt>
          <c:dPt>
            <c:idx val="1"/>
            <c:invertIfNegative val="0"/>
            <c:bubble3D val="0"/>
            <c:spPr>
              <a:solidFill>
                <a:srgbClr val="00A3BE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B0BF-47BF-97F0-F8DD018E81AA}"/>
              </c:ext>
            </c:extLst>
          </c:dPt>
          <c:dPt>
            <c:idx val="2"/>
            <c:invertIfNegative val="0"/>
            <c:bubble3D val="0"/>
            <c:spPr>
              <a:solidFill>
                <a:srgbClr val="E20031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B0BF-47BF-97F0-F8DD018E81AA}"/>
              </c:ext>
            </c:extLst>
          </c:dPt>
          <c:dPt>
            <c:idx val="3"/>
            <c:invertIfNegative val="0"/>
            <c:bubble3D val="0"/>
            <c:spPr>
              <a:solidFill>
                <a:srgbClr val="9D0D15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B0BF-47BF-97F0-F8DD018E81AA}"/>
              </c:ext>
            </c:extLst>
          </c:dPt>
          <c:dPt>
            <c:idx val="4"/>
            <c:invertIfNegative val="0"/>
            <c:bubble3D val="0"/>
            <c:spPr>
              <a:solidFill>
                <a:srgbClr val="0081C7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3-B0BF-47BF-97F0-F8DD018E81AA}"/>
              </c:ext>
            </c:extLst>
          </c:dPt>
          <c:dPt>
            <c:idx val="5"/>
            <c:invertIfNegative val="0"/>
            <c:bubble3D val="0"/>
            <c:spPr>
              <a:solidFill>
                <a:srgbClr val="572381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B0BF-47BF-97F0-F8DD018E81AA}"/>
              </c:ext>
            </c:extLst>
          </c:dPt>
          <c:dPt>
            <c:idx val="6"/>
            <c:invertIfNegative val="0"/>
            <c:bubble3D val="0"/>
            <c:spPr>
              <a:solidFill>
                <a:srgbClr val="C7341C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B0BF-47BF-97F0-F8DD018E81AA}"/>
              </c:ext>
            </c:extLst>
          </c:dPt>
          <c:dPt>
            <c:idx val="7"/>
            <c:invertIfNegative val="0"/>
            <c:bubble3D val="0"/>
            <c:spPr>
              <a:solidFill>
                <a:srgbClr val="851747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B0BF-47BF-97F0-F8DD018E81AA}"/>
              </c:ext>
            </c:extLst>
          </c:dPt>
          <c:dPt>
            <c:idx val="8"/>
            <c:invertIfNegative val="0"/>
            <c:bubble3D val="0"/>
            <c:spPr>
              <a:solidFill>
                <a:srgbClr val="A3ADB2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B0BF-47BF-97F0-F8DD018E81AA}"/>
              </c:ext>
            </c:extLst>
          </c:dPt>
          <c:dPt>
            <c:idx val="9"/>
            <c:invertIfNegative val="0"/>
            <c:bubble3D val="0"/>
            <c:spPr>
              <a:solidFill>
                <a:srgbClr val="004A99"/>
              </a:solidFill>
              <a:ln w="952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D-B0BF-47BF-97F0-F8DD018E81AA}"/>
              </c:ext>
            </c:extLst>
          </c:dPt>
          <c:cat>
            <c:strRef>
              <c:f>'lang 11-Absolv nach Fak'!$A$35:$A$44</c:f>
              <c:strCache>
                <c:ptCount val="10"/>
                <c:pt idx="0">
                  <c:v>AUF</c:v>
                </c:pt>
                <c:pt idx="1">
                  <c:v>IEF</c:v>
                </c:pt>
                <c:pt idx="2">
                  <c:v>JUF</c:v>
                </c:pt>
                <c:pt idx="3">
                  <c:v>MNF</c:v>
                </c:pt>
                <c:pt idx="4">
                  <c:v>MSF</c:v>
                </c:pt>
                <c:pt idx="5">
                  <c:v>PHF</c:v>
                </c:pt>
                <c:pt idx="6">
                  <c:v>THF</c:v>
                </c:pt>
                <c:pt idx="7">
                  <c:v>UMR</c:v>
                </c:pt>
                <c:pt idx="8">
                  <c:v>WSF</c:v>
                </c:pt>
                <c:pt idx="9">
                  <c:v>Weiterbildung</c:v>
                </c:pt>
              </c:strCache>
            </c:strRef>
          </c:cat>
          <c:val>
            <c:numRef>
              <c:f>'lang 11-Absolv nach Fak'!$F$35:$F$44</c:f>
              <c:numCache>
                <c:formatCode>General</c:formatCode>
                <c:ptCount val="10"/>
                <c:pt idx="0">
                  <c:v>169</c:v>
                </c:pt>
                <c:pt idx="1">
                  <c:v>212</c:v>
                </c:pt>
                <c:pt idx="2">
                  <c:v>78</c:v>
                </c:pt>
                <c:pt idx="3">
                  <c:v>402</c:v>
                </c:pt>
                <c:pt idx="4">
                  <c:v>327</c:v>
                </c:pt>
                <c:pt idx="5">
                  <c:v>436</c:v>
                </c:pt>
                <c:pt idx="6">
                  <c:v>11</c:v>
                </c:pt>
                <c:pt idx="7">
                  <c:v>377</c:v>
                </c:pt>
                <c:pt idx="8">
                  <c:v>351</c:v>
                </c:pt>
                <c:pt idx="9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B0BF-47BF-97F0-F8DD018E81AA}"/>
            </c:ext>
          </c:extLst>
        </c:ser>
        <c:ser>
          <c:idx val="3"/>
          <c:order val="3"/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5C2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0-B0BF-47BF-97F0-F8DD018E81AA}"/>
              </c:ext>
            </c:extLst>
          </c:dPt>
          <c:dPt>
            <c:idx val="1"/>
            <c:invertIfNegative val="0"/>
            <c:bubble3D val="0"/>
            <c:spPr>
              <a:solidFill>
                <a:srgbClr val="00A3B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2-B0BF-47BF-97F0-F8DD018E81AA}"/>
              </c:ext>
            </c:extLst>
          </c:dPt>
          <c:dPt>
            <c:idx val="2"/>
            <c:invertIfNegative val="0"/>
            <c:bubble3D val="0"/>
            <c:spPr>
              <a:solidFill>
                <a:srgbClr val="E2003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4-B0BF-47BF-97F0-F8DD018E81AA}"/>
              </c:ext>
            </c:extLst>
          </c:dPt>
          <c:dPt>
            <c:idx val="3"/>
            <c:invertIfNegative val="0"/>
            <c:bubble3D val="0"/>
            <c:spPr>
              <a:solidFill>
                <a:srgbClr val="9D0D1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6-B0BF-47BF-97F0-F8DD018E81AA}"/>
              </c:ext>
            </c:extLst>
          </c:dPt>
          <c:dPt>
            <c:idx val="4"/>
            <c:invertIfNegative val="0"/>
            <c:bubble3D val="0"/>
            <c:spPr>
              <a:solidFill>
                <a:srgbClr val="0081C7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8-B0BF-47BF-97F0-F8DD018E81AA}"/>
              </c:ext>
            </c:extLst>
          </c:dPt>
          <c:dPt>
            <c:idx val="5"/>
            <c:invertIfNegative val="0"/>
            <c:bubble3D val="0"/>
            <c:spPr>
              <a:solidFill>
                <a:srgbClr val="57238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A-B0BF-47BF-97F0-F8DD018E81AA}"/>
              </c:ext>
            </c:extLst>
          </c:dPt>
          <c:dPt>
            <c:idx val="6"/>
            <c:invertIfNegative val="0"/>
            <c:bubble3D val="0"/>
            <c:spPr>
              <a:solidFill>
                <a:srgbClr val="C7341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C-B0BF-47BF-97F0-F8DD018E81AA}"/>
              </c:ext>
            </c:extLst>
          </c:dPt>
          <c:dPt>
            <c:idx val="7"/>
            <c:invertIfNegative val="0"/>
            <c:bubble3D val="0"/>
            <c:spPr>
              <a:solidFill>
                <a:srgbClr val="851747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E-B0BF-47BF-97F0-F8DD018E81AA}"/>
              </c:ext>
            </c:extLst>
          </c:dPt>
          <c:dPt>
            <c:idx val="8"/>
            <c:invertIfNegative val="0"/>
            <c:bubble3D val="0"/>
            <c:spPr>
              <a:solidFill>
                <a:srgbClr val="A3ADB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0-B0BF-47BF-97F0-F8DD018E81AA}"/>
              </c:ext>
            </c:extLst>
          </c:dPt>
          <c:dPt>
            <c:idx val="9"/>
            <c:invertIfNegative val="0"/>
            <c:bubble3D val="0"/>
            <c:spPr>
              <a:solidFill>
                <a:srgbClr val="004A99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2-B0BF-47BF-97F0-F8DD018E81AA}"/>
              </c:ext>
            </c:extLst>
          </c:dPt>
          <c:cat>
            <c:strRef>
              <c:f>'lang 11-Absolv nach Fak'!$A$35:$A$44</c:f>
              <c:strCache>
                <c:ptCount val="10"/>
                <c:pt idx="0">
                  <c:v>AUF</c:v>
                </c:pt>
                <c:pt idx="1">
                  <c:v>IEF</c:v>
                </c:pt>
                <c:pt idx="2">
                  <c:v>JUF</c:v>
                </c:pt>
                <c:pt idx="3">
                  <c:v>MNF</c:v>
                </c:pt>
                <c:pt idx="4">
                  <c:v>MSF</c:v>
                </c:pt>
                <c:pt idx="5">
                  <c:v>PHF</c:v>
                </c:pt>
                <c:pt idx="6">
                  <c:v>THF</c:v>
                </c:pt>
                <c:pt idx="7">
                  <c:v>UMR</c:v>
                </c:pt>
                <c:pt idx="8">
                  <c:v>WSF</c:v>
                </c:pt>
                <c:pt idx="9">
                  <c:v>Weiterbildung</c:v>
                </c:pt>
              </c:strCache>
            </c:strRef>
          </c:cat>
          <c:val>
            <c:numRef>
              <c:f>'lang 11-Absolv nach Fak'!$G$35:$G$44</c:f>
              <c:numCache>
                <c:formatCode>General</c:formatCode>
                <c:ptCount val="10"/>
                <c:pt idx="0">
                  <c:v>139</c:v>
                </c:pt>
                <c:pt idx="1">
                  <c:v>148</c:v>
                </c:pt>
                <c:pt idx="2">
                  <c:v>83</c:v>
                </c:pt>
                <c:pt idx="3">
                  <c:v>396</c:v>
                </c:pt>
                <c:pt idx="4">
                  <c:v>256</c:v>
                </c:pt>
                <c:pt idx="5">
                  <c:v>397</c:v>
                </c:pt>
                <c:pt idx="6">
                  <c:v>14</c:v>
                </c:pt>
                <c:pt idx="7">
                  <c:v>402</c:v>
                </c:pt>
                <c:pt idx="8">
                  <c:v>328</c:v>
                </c:pt>
                <c:pt idx="9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B0BF-47BF-97F0-F8DD018E81AA}"/>
            </c:ext>
          </c:extLst>
        </c:ser>
        <c:ser>
          <c:idx val="0"/>
          <c:order val="4"/>
          <c:spPr>
            <a:solidFill>
              <a:srgbClr val="005C24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A3BE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5-B0BF-47BF-97F0-F8DD018E81AA}"/>
              </c:ext>
            </c:extLst>
          </c:dPt>
          <c:dPt>
            <c:idx val="2"/>
            <c:invertIfNegative val="0"/>
            <c:bubble3D val="0"/>
            <c:spPr>
              <a:solidFill>
                <a:srgbClr val="E20031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7-B0BF-47BF-97F0-F8DD018E81AA}"/>
              </c:ext>
            </c:extLst>
          </c:dPt>
          <c:dPt>
            <c:idx val="3"/>
            <c:invertIfNegative val="0"/>
            <c:bubble3D val="0"/>
            <c:spPr>
              <a:solidFill>
                <a:srgbClr val="9D0D15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9-B0BF-47BF-97F0-F8DD018E81AA}"/>
              </c:ext>
            </c:extLst>
          </c:dPt>
          <c:dPt>
            <c:idx val="4"/>
            <c:invertIfNegative val="0"/>
            <c:bubble3D val="0"/>
            <c:spPr>
              <a:solidFill>
                <a:srgbClr val="0081C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B-B0BF-47BF-97F0-F8DD018E81AA}"/>
              </c:ext>
            </c:extLst>
          </c:dPt>
          <c:dPt>
            <c:idx val="5"/>
            <c:invertIfNegative val="0"/>
            <c:bubble3D val="0"/>
            <c:spPr>
              <a:solidFill>
                <a:srgbClr val="572381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D-B0BF-47BF-97F0-F8DD018E81AA}"/>
              </c:ext>
            </c:extLst>
          </c:dPt>
          <c:dPt>
            <c:idx val="6"/>
            <c:invertIfNegative val="0"/>
            <c:bubble3D val="0"/>
            <c:spPr>
              <a:solidFill>
                <a:srgbClr val="C7341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5F-B0BF-47BF-97F0-F8DD018E81AA}"/>
              </c:ext>
            </c:extLst>
          </c:dPt>
          <c:dPt>
            <c:idx val="7"/>
            <c:invertIfNegative val="0"/>
            <c:bubble3D val="0"/>
            <c:spPr>
              <a:solidFill>
                <a:srgbClr val="85174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61-B0BF-47BF-97F0-F8DD018E81AA}"/>
              </c:ext>
            </c:extLst>
          </c:dPt>
          <c:dPt>
            <c:idx val="8"/>
            <c:invertIfNegative val="0"/>
            <c:bubble3D val="0"/>
            <c:spPr>
              <a:solidFill>
                <a:srgbClr val="A3ADB2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63-B0BF-47BF-97F0-F8DD018E81AA}"/>
              </c:ext>
            </c:extLst>
          </c:dPt>
          <c:dPt>
            <c:idx val="9"/>
            <c:invertIfNegative val="0"/>
            <c:bubble3D val="0"/>
            <c:spPr>
              <a:solidFill>
                <a:srgbClr val="004A99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65-B0BF-47BF-97F0-F8DD018E81AA}"/>
              </c:ext>
            </c:extLst>
          </c:dPt>
          <c:cat>
            <c:strRef>
              <c:f>'lang 11-Absolv nach Fak'!$A$35:$A$44</c:f>
              <c:strCache>
                <c:ptCount val="10"/>
                <c:pt idx="0">
                  <c:v>AUF</c:v>
                </c:pt>
                <c:pt idx="1">
                  <c:v>IEF</c:v>
                </c:pt>
                <c:pt idx="2">
                  <c:v>JUF</c:v>
                </c:pt>
                <c:pt idx="3">
                  <c:v>MNF</c:v>
                </c:pt>
                <c:pt idx="4">
                  <c:v>MSF</c:v>
                </c:pt>
                <c:pt idx="5">
                  <c:v>PHF</c:v>
                </c:pt>
                <c:pt idx="6">
                  <c:v>THF</c:v>
                </c:pt>
                <c:pt idx="7">
                  <c:v>UMR</c:v>
                </c:pt>
                <c:pt idx="8">
                  <c:v>WSF</c:v>
                </c:pt>
                <c:pt idx="9">
                  <c:v>Weiterbildung</c:v>
                </c:pt>
              </c:strCache>
            </c:strRef>
          </c:cat>
          <c:val>
            <c:numRef>
              <c:f>'lang 11-Absolv nach Fak'!$H$35:$H$44</c:f>
              <c:numCache>
                <c:formatCode>General</c:formatCode>
                <c:ptCount val="10"/>
                <c:pt idx="0">
                  <c:v>145</c:v>
                </c:pt>
                <c:pt idx="1">
                  <c:v>163</c:v>
                </c:pt>
                <c:pt idx="2">
                  <c:v>52</c:v>
                </c:pt>
                <c:pt idx="3">
                  <c:v>346</c:v>
                </c:pt>
                <c:pt idx="4">
                  <c:v>237</c:v>
                </c:pt>
                <c:pt idx="5">
                  <c:v>515</c:v>
                </c:pt>
                <c:pt idx="6">
                  <c:v>14</c:v>
                </c:pt>
                <c:pt idx="7">
                  <c:v>391</c:v>
                </c:pt>
                <c:pt idx="8">
                  <c:v>337</c:v>
                </c:pt>
                <c:pt idx="9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6-B0BF-47BF-97F0-F8DD018E8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29760"/>
        <c:axId val="106647936"/>
      </c:barChart>
      <c:catAx>
        <c:axId val="10662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106647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647936"/>
        <c:scaling>
          <c:orientation val="minMax"/>
          <c:max val="550"/>
          <c:min val="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106629760"/>
        <c:crosses val="autoZero"/>
        <c:crossBetween val="between"/>
        <c:majorUnit val="100"/>
        <c:min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'lang 14-Dritt-SondermittelAusg'!$A$11</c:f>
              <c:strCache>
                <c:ptCount val="1"/>
                <c:pt idx="0">
                  <c:v>gesamt</c:v>
                </c:pt>
              </c:strCache>
            </c:strRef>
          </c:tx>
          <c:spPr>
            <a:solidFill>
              <a:srgbClr val="004A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'lang 14-Dritt-SondermittelAusg'!$K$10:$O$10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'lang 14-Dritt-SondermittelAusg'!$K$11:$O$11</c:f>
              <c:numCache>
                <c:formatCode>General</c:formatCode>
                <c:ptCount val="5"/>
                <c:pt idx="0">
                  <c:v>57.2</c:v>
                </c:pt>
                <c:pt idx="1">
                  <c:v>62.7</c:v>
                </c:pt>
                <c:pt idx="2">
                  <c:v>57.1</c:v>
                </c:pt>
                <c:pt idx="3">
                  <c:v>50.7</c:v>
                </c:pt>
                <c:pt idx="4" formatCode="0.0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8-4BA7-8294-1D8C9E8B6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232960"/>
        <c:axId val="52234496"/>
      </c:barChart>
      <c:catAx>
        <c:axId val="5223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de-DE"/>
          </a:p>
        </c:txPr>
        <c:crossAx val="52234496"/>
        <c:crosses val="autoZero"/>
        <c:auto val="1"/>
        <c:lblAlgn val="ctr"/>
        <c:lblOffset val="100"/>
        <c:noMultiLvlLbl val="0"/>
      </c:catAx>
      <c:valAx>
        <c:axId val="5223449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de-DE"/>
          </a:p>
        </c:txPr>
        <c:crossAx val="522329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0.00915</cdr:y>
    </cdr:from>
    <cdr:to>
      <cdr:x>0.13436</cdr:x>
      <cdr:y>0.07034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38005"/>
          <a:ext cx="780666" cy="254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200" b="0" i="0" u="none" strike="noStrike" baseline="0">
              <a:solidFill>
                <a:srgbClr val="000000"/>
              </a:solidFill>
              <a:latin typeface="Arial Narrow"/>
            </a:rPr>
            <a:t>(in TEUR)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83B1DBF-4553-4608-926D-E269A3A446B0}" type="datetimeFigureOut">
              <a:rPr lang="de-DE"/>
              <a:pPr>
                <a:defRPr/>
              </a:pPr>
              <a:t>10.09.2018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14498F0-237D-4350-B087-A3BAFD3E73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94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010822-6A0D-4213-AAED-45D649518A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0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42164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5767-C330-43A8-8337-6253C11311FD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342375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D8551-C92B-4B23-846B-FED3E9DBA5A3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B8E8-7958-4E6A-83E0-7C77F6F96F5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08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A25FD-CB78-47A9-AEBE-CA9F49AFA735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7DBF7-41AE-447B-8D55-907434CE2C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91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lehre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8A73-EE84-4DEF-952D-AB219EF3DAC3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142235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7A40-C100-4555-B87B-0FC8863651C7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98696-E3EC-48E7-B69F-B755703002C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1445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AEDED-39C2-4E19-9D8A-831A2A92383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5D1FD-2E4A-447A-923C-9D2873089CE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8622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66B1-4939-45E6-A91B-BC829DE2C37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9E03-0681-4D78-9087-E49C84F48F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7045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493B-350E-4473-B66E-B6F7F985FE6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FF9C-F897-49A1-AAF4-6D5946311BD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02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CF39-7408-49E8-AECC-77112651C05B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0CB1-235A-47A6-BC9B-D267124032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78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67D9-C1BC-4205-BE47-D425B7A2474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E6633-87ED-4454-9B52-6C8727FEDC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486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65F16-2BC2-4179-99DC-0921F47ABF9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9F2E-D2C5-4486-8200-1E33B42893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606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BB1-81C0-4C55-B4D3-0D200AB480E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23D7E-B142-45E9-AA0E-6AB167C5A8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701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4E19-1327-414E-9B19-FF3E5EA02A1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14AD-8B11-4895-B630-30A714F59B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93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F4B1-F86F-4444-8880-7814F7CFAF8D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5947-B900-48E8-9956-FB8B408C92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01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8554-28FA-4075-8D77-44A43D721D9C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5B1A-BF13-4312-89C2-B7224D70EA7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045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935038" y="1557338"/>
            <a:ext cx="7578725" cy="45688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7A9D-6789-4C0F-9BAF-973507280770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97E9-07AA-4CC6-8D1E-BA9846DEFD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5255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forschung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A8E3-1E1A-448D-9AA1-9E253A3ED2C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1551485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EE605-1206-403B-B33C-7A5A433E6163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0264-9735-4B8D-9B8E-38CBA0B7AE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4408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08ED-B7AE-48EB-AA42-838CE4C9217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0CA7-2C54-4EEF-8CE8-7850436279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031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CCE6-B0E6-48A1-A6B5-ADB61D47B71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DE7D-2F23-4B67-BFB3-2C6AE63902C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37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0EE2-C065-4A55-B052-44C0B62083D0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29780-7AC5-45C5-9CB2-488A4217499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70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9D47-664B-4F9B-B677-CBABCFF3B50C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DE999-3538-4C18-9E01-33CCA776F4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926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4B14-84E1-4885-8E29-26759BADB8CD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C7F52-DF29-4B1D-971F-29AEBF010C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501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742D-4C3C-4841-9100-609F3CECB0AC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273A-100A-4036-AB60-1BDD00C773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7181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9077-BDF3-43FF-B8EA-9C9FD09EDADA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B173-7DF1-4A42-9B17-D0B5DE4C12F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139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4910-2977-4B84-BEED-EBC78D9FDA1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CDB6-E03F-4170-9058-5503F332847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039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01ED-7A26-4727-A6FA-165B75765E64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431A-E377-48B3-94CA-7C753C6629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643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A7680-848F-491F-8227-FFFE9FBEBBC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D5D3-ED7E-4A0F-9765-A5A8D92D276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30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935038" y="1557338"/>
            <a:ext cx="7578725" cy="45688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84F6-0E6C-4CCF-8572-F173E5F1F100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E4ED-6B37-4374-A025-34DB190D73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818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flächen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F8-98F5-464E-B951-CC2FA198FCC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1737519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9CBB-A171-45D2-8E5D-C177CA340757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BDE8-1342-4778-953B-20282C1E8FE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3337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CEB9-E554-4D9B-9B08-B7C0CFA61C7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0188-5DF0-4DDE-BF04-54FF08FFD85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9489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4BB1-2689-4426-A566-6DA15ED23DAD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8011-5EE4-4D65-8816-5E16E224BF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48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922AD-6714-4BC6-BFB5-8564F9B3352F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AB63-B1A9-4B35-B78C-1A29A0A50A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221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0750-FADA-4405-8CD4-EC732BD6EC0D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F442-A5C7-44D8-9479-90CF5DFF20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469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1BD17-5455-46F0-866A-45ABBAF2C0F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2EA1-A1C9-4862-B7B0-200852B6F1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9230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6EA2-9335-421B-A758-63A133594B90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85A0-D717-4083-952B-0EC6416001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3692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70FE-B71E-4C11-98E9-ED59E760A0D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D4FCE-EE82-4F7A-9451-F44F28F66D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596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8519-8360-441F-A09B-506B3F26B4DA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144A-F4F7-4712-8E32-4D079C7F7B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736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A2230-C4B2-405B-930B-18649A18BDD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5454-9A41-4FE9-ACA7-81C8725FE4D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802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DE25-6634-4C22-ADE7-9ABF2F5DFA5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4E6E-10A8-4E36-9B2E-1EB186A5A31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17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finanzen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8EDF-A7FB-47C7-82E2-837298FBBC0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33371200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A7BC0-5362-495A-BF70-12FEFEBAF427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961C0-7752-47E9-AF51-75646737EC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164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7480-60D1-4D1C-888F-42693F2125E9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D2A1-35DD-4166-93C0-4516ECC31B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96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61DF-08A6-425E-ACAF-0F5993443F0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99F1E-4E56-4F3B-B500-F11E015C60C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55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C88B-ABED-4113-8B75-E4B5C1D36DD7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0780-00AF-436C-91B0-E613FC9EFD5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38374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BBEF-7E15-4185-BCAD-544D757E1CE0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4FBE-0FAE-4F16-93BF-69FBBE229F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813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34773-9514-4B1F-BE47-E7993A4C975B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0B8F-3035-470F-A8DD-41589FCAE81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786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060D-2C72-4708-8B53-939790E5A409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FE9C-5B81-4B6D-BE48-D891AFBC96C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522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51A7-529A-4472-9630-B8E3C741539F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8CCE-2E94-41FC-9454-73B9EEB4B9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4456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941F-4826-449D-BD27-4E40DA3B90EF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5590-4E7D-49E5-A51F-67AEA3ACE1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9907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80E1-716B-4D16-AA2A-CD22F1179AAF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2334-1D9F-4FBE-9648-7469FF7D97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9227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B801-B480-4118-AC9A-76DDF246EB47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20BE-73C0-494A-8316-D553202FC5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1418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personaldaten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4B56-649D-4333-9C63-2715978DD15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2244610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8CB0-ED63-4B55-8007-A3FEF71119EA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89DE-76E0-4D3C-B332-EE0EFFE938A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27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3CB5-82B8-41B7-8D77-7EB41603B9FC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2DE6-CF0D-49AD-9C0A-14947D35802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656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8ED12-6039-4A43-BB3A-F18FAB354EA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0A48-BDFE-4762-9929-FC08A397418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553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8FB2-E16C-4F8D-8561-3C17B6C0B92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327B-EF83-4750-B99C-BC946DEA96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34909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1E63C-9090-443A-A6CF-84449953922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2BD6-3AFD-4A8F-B20A-E1F7C5EEBD0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2013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F6F7-6E57-44F4-A2CF-CF03B426187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A4D1-9553-4DCD-91BF-F75A19F3E46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74017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75585-AEBA-4DA6-AD92-DF2D4DB28FE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6CFC-FB18-4CD7-99BC-F7FC548A73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6123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2AA3F-6845-4D89-B405-E9ADE9E7144A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35E09-9B44-4535-9BFF-B422F90B59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5817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48A7-D6AE-47FA-87F3-ECA87278511C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A104-5FEC-471E-9FA1-D9EB92052CF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928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7187-69B6-4979-AD6E-6CF409F18F94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92F7-873D-44A4-AC1B-8FE74B4CC05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3256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823B-1860-4306-BAA8-C2B4E0CE393A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44E4-F81F-47D6-A3C3-E173699FF4C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0120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internat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7367A-DC4F-4B68-9759-92AD8592ECB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86651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B61E-BA98-4C61-958F-ACC412D95603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98D4-82A9-454A-BAB1-D9C364820B5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7432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AF77E-D939-4061-ADD3-FF201E877B44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2C25-2F1D-4059-9C1B-C2245D8B60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603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E8DA-56BD-465F-9D6F-562B5EC8B11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A237-0133-4831-9089-B9710A7D73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62926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B9895-50E4-481F-9947-0B38E3976F2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2BDD-C685-4C8D-ACD2-1B0ABEF334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1767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DADF-A207-4AB0-9F7C-4C5D2BCF4745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B692B-6F2A-4C18-BC66-3D0A96CD2B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6628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12E5-5526-4FD1-BEE6-3C2B4D6A9C75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6FCE-3B88-42E7-9004-017860414C0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904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83D4-60C5-4E07-8617-0844FC47EA74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C7FC-4842-4AAC-A140-5E7C93482E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3767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49EF-9983-4CC8-806A-16E61C196524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95F2-2E9A-4A17-A4C7-D406B60374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1805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14D1-4B04-41BA-9A86-2AA32C36BA37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62B4-0A55-4CA2-8EAA-E1B29A3664E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4780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80B4-06BF-4DEC-A184-05D50E7F3B4F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4BE1-C798-4A68-A7F8-CAA7679236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1826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324D-E375-4A13-9B4B-35C562CCE4A0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E0B1-F701-464D-B327-BF90E0F7D3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7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A70D5-6B25-43AE-9086-797666AEA6A3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06E9-4444-47AE-B3C2-83277E8511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4627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wissNachw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81AB-BFE1-4286-8927-18C05083D46C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33361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DB2A3-FE2F-476B-BD04-DE27EA15D33B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3DF7-807A-430E-9C6B-CEDFC6D3BB8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78164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CF00-C1FD-4D3B-936D-7490FC0D6EA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943B6-358C-4A33-8B04-4FB1816617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4693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9DE29-C8F7-42A1-8ED8-BC235136BFC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6409-4F45-4E2E-A8C3-A1A1C45E842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38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F3C1-357B-4C5C-B33B-C44C51E6AF2B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AF0F8-AF8D-490F-8348-19D33297B7C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1872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5BF2-3309-4B92-97D8-74E371BDBB2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BB06-7297-4630-87C4-048AA4934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9238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384A6-799F-4924-A3D7-CE510C8F96E3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ED53-C748-4EFF-87B0-D34CDEA8A8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6129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D360-0FCF-44F8-BFD3-C199CB30D9A4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42A7-CEE9-4CE0-A1D2-B530F2B176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822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92A6-D47C-429F-BF57-F06BF06BD5F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AD95-DB61-4B60-9E64-113DC71451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3165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54DD-340C-4C2D-AC2A-79C5643E38E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466C-2293-4B95-88AA-29963F15735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934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A78A-D338-4486-8073-4808E695D08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76D1-39E4-47FB-B4C3-2BA01B3680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3584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2550-6D43-42F9-8E9A-73CFC944A784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4E81-B511-4EF2-A5D5-0ACA2E7AA1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98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1028" name="Picture 8" descr="hep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2617BEE6-BB64-42BD-AF83-62450DB09CAB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BEFFE2F-9FD8-40F7-AB79-B978E15607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3" name="Freeform 24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05" r:id="rId1"/>
    <p:sldLayoutId id="2147487423" r:id="rId2"/>
    <p:sldLayoutId id="2147487424" r:id="rId3"/>
    <p:sldLayoutId id="2147487425" r:id="rId4"/>
    <p:sldLayoutId id="2147487426" r:id="rId5"/>
    <p:sldLayoutId id="2147487427" r:id="rId6"/>
    <p:sldLayoutId id="2147487428" r:id="rId7"/>
    <p:sldLayoutId id="2147487429" r:id="rId8"/>
    <p:sldLayoutId id="2147487430" r:id="rId9"/>
    <p:sldLayoutId id="2147487431" r:id="rId10"/>
    <p:sldLayoutId id="2147487432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2052" name="Picture 8" descr="hep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C624FAE-9EF7-4568-8D58-9EFE74B0C56F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F1B1AE0-67F1-42BD-8627-2AD4BAADA0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57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06" r:id="rId1"/>
    <p:sldLayoutId id="2147487433" r:id="rId2"/>
    <p:sldLayoutId id="2147487434" r:id="rId3"/>
    <p:sldLayoutId id="2147487435" r:id="rId4"/>
    <p:sldLayoutId id="2147487436" r:id="rId5"/>
    <p:sldLayoutId id="2147487437" r:id="rId6"/>
    <p:sldLayoutId id="2147487438" r:id="rId7"/>
    <p:sldLayoutId id="2147487439" r:id="rId8"/>
    <p:sldLayoutId id="2147487440" r:id="rId9"/>
    <p:sldLayoutId id="2147487441" r:id="rId10"/>
    <p:sldLayoutId id="2147487442" r:id="rId11"/>
    <p:sldLayoutId id="2147487443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3076" name="Picture 8" descr="hep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1831DE34-F1E0-49E3-9980-D849DD30355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AA9842D2-CC14-4B8C-B211-5DA1E1C21B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081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07" r:id="rId1"/>
    <p:sldLayoutId id="2147487444" r:id="rId2"/>
    <p:sldLayoutId id="2147487445" r:id="rId3"/>
    <p:sldLayoutId id="2147487446" r:id="rId4"/>
    <p:sldLayoutId id="2147487447" r:id="rId5"/>
    <p:sldLayoutId id="2147487448" r:id="rId6"/>
    <p:sldLayoutId id="2147487449" r:id="rId7"/>
    <p:sldLayoutId id="2147487450" r:id="rId8"/>
    <p:sldLayoutId id="2147487451" r:id="rId9"/>
    <p:sldLayoutId id="2147487452" r:id="rId10"/>
    <p:sldLayoutId id="2147487453" r:id="rId11"/>
    <p:sldLayoutId id="2147487454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4100" name="Picture 8" descr="hep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32CA12B-03FB-4362-B0CF-E602D93B9740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5063FEC-4689-4580-98A4-EE6D895EB4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105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08" r:id="rId1"/>
    <p:sldLayoutId id="2147487455" r:id="rId2"/>
    <p:sldLayoutId id="2147487456" r:id="rId3"/>
    <p:sldLayoutId id="2147487457" r:id="rId4"/>
    <p:sldLayoutId id="2147487458" r:id="rId5"/>
    <p:sldLayoutId id="2147487459" r:id="rId6"/>
    <p:sldLayoutId id="2147487460" r:id="rId7"/>
    <p:sldLayoutId id="2147487461" r:id="rId8"/>
    <p:sldLayoutId id="2147487462" r:id="rId9"/>
    <p:sldLayoutId id="2147487463" r:id="rId10"/>
    <p:sldLayoutId id="2147487464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5124" name="Picture 8" descr="hep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A99D46A-4FEA-4313-AF0A-BEA8F79073DA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2956A43-02A4-4C51-BD3F-9E9438C383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129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09" r:id="rId1"/>
    <p:sldLayoutId id="2147487465" r:id="rId2"/>
    <p:sldLayoutId id="2147487466" r:id="rId3"/>
    <p:sldLayoutId id="2147487467" r:id="rId4"/>
    <p:sldLayoutId id="2147487468" r:id="rId5"/>
    <p:sldLayoutId id="2147487469" r:id="rId6"/>
    <p:sldLayoutId id="2147487470" r:id="rId7"/>
    <p:sldLayoutId id="2147487471" r:id="rId8"/>
    <p:sldLayoutId id="2147487472" r:id="rId9"/>
    <p:sldLayoutId id="2147487473" r:id="rId10"/>
    <p:sldLayoutId id="2147487474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6148" name="Picture 8" descr="hep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9F4FF2F-A705-414D-AC1A-1FD89384C90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AA32C01-A9E5-4C2A-91B5-063349B9D61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153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10" r:id="rId1"/>
    <p:sldLayoutId id="2147487475" r:id="rId2"/>
    <p:sldLayoutId id="2147487476" r:id="rId3"/>
    <p:sldLayoutId id="2147487477" r:id="rId4"/>
    <p:sldLayoutId id="2147487478" r:id="rId5"/>
    <p:sldLayoutId id="2147487479" r:id="rId6"/>
    <p:sldLayoutId id="2147487480" r:id="rId7"/>
    <p:sldLayoutId id="2147487481" r:id="rId8"/>
    <p:sldLayoutId id="2147487482" r:id="rId9"/>
    <p:sldLayoutId id="2147487483" r:id="rId10"/>
    <p:sldLayoutId id="2147487484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7172" name="Picture 8" descr="hep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D81A5BE-B9EC-46BD-9F72-734395328D49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C1A85D4-30B8-45FB-8253-B540973432F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177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11" r:id="rId1"/>
    <p:sldLayoutId id="2147487485" r:id="rId2"/>
    <p:sldLayoutId id="2147487486" r:id="rId3"/>
    <p:sldLayoutId id="2147487487" r:id="rId4"/>
    <p:sldLayoutId id="2147487488" r:id="rId5"/>
    <p:sldLayoutId id="2147487489" r:id="rId6"/>
    <p:sldLayoutId id="2147487490" r:id="rId7"/>
    <p:sldLayoutId id="2147487491" r:id="rId8"/>
    <p:sldLayoutId id="2147487492" r:id="rId9"/>
    <p:sldLayoutId id="2147487493" r:id="rId10"/>
    <p:sldLayoutId id="2147487494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8196" name="Picture 8" descr="hep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0EFACA1-9D55-49ED-9ABD-48B1D07CE580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©  2016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89B291B-9CA2-4E2A-BBAA-B2579FF8A2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201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12" r:id="rId1"/>
    <p:sldLayoutId id="2147487495" r:id="rId2"/>
    <p:sldLayoutId id="2147487496" r:id="rId3"/>
    <p:sldLayoutId id="2147487497" r:id="rId4"/>
    <p:sldLayoutId id="2147487498" r:id="rId5"/>
    <p:sldLayoutId id="2147487499" r:id="rId6"/>
    <p:sldLayoutId id="2147487500" r:id="rId7"/>
    <p:sldLayoutId id="2147487501" r:id="rId8"/>
    <p:sldLayoutId id="2147487502" r:id="rId9"/>
    <p:sldLayoutId id="2147487503" r:id="rId10"/>
    <p:sldLayoutId id="2147487504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520825"/>
            <a:ext cx="8820150" cy="6477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de-DE" altLang="de-DE" dirty="0" smtClean="0"/>
              <a:t>Porträt der Universität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0" y="6569075"/>
            <a:ext cx="7678738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UNIVERSITÄT ROSTOCK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721410"/>
              </p:ext>
            </p:extLst>
          </p:nvPr>
        </p:nvGraphicFramePr>
        <p:xfrm>
          <a:off x="791581" y="2060848"/>
          <a:ext cx="766885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341438"/>
            <a:ext cx="7578725" cy="936625"/>
          </a:xfrm>
        </p:spPr>
        <p:txBody>
          <a:bodyPr/>
          <a:lstStyle/>
          <a:p>
            <a:pPr eaLnBrk="1" hangingPunct="1"/>
            <a:r>
              <a:rPr lang="de-DE" altLang="de-DE" sz="1800" dirty="0" smtClean="0"/>
              <a:t>Entwicklung der Absolvent/innen – Universität gesamt    </a:t>
            </a:r>
            <a:br>
              <a:rPr lang="de-DE" altLang="de-DE" sz="1800" dirty="0" smtClean="0"/>
            </a:br>
            <a:r>
              <a:rPr lang="de-DE" altLang="de-DE" sz="1800" dirty="0" smtClean="0"/>
              <a:t>(in Personen)</a:t>
            </a:r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847725" y="6273800"/>
            <a:ext cx="33282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Universität Rostock, </a:t>
            </a:r>
            <a:r>
              <a:rPr lang="de-DE" altLang="de-DE" sz="1000" dirty="0" smtClean="0">
                <a:latin typeface="Arial Narrow" pitchFamily="34" charset="0"/>
              </a:rPr>
              <a:t>Dezernat 2, Referat 2.5 Finanzcontrolling</a:t>
            </a:r>
            <a:endParaRPr lang="de-DE" altLang="de-DE" sz="1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m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304912"/>
              </p:ext>
            </p:extLst>
          </p:nvPr>
        </p:nvGraphicFramePr>
        <p:xfrm>
          <a:off x="3363240" y="1412776"/>
          <a:ext cx="5895975" cy="5941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5" y="1344613"/>
            <a:ext cx="7920038" cy="679450"/>
          </a:xfrm>
        </p:spPr>
        <p:txBody>
          <a:bodyPr/>
          <a:lstStyle/>
          <a:p>
            <a:pPr eaLnBrk="1" hangingPunct="1"/>
            <a:r>
              <a:rPr lang="de-DE" altLang="de-DE" sz="1800" dirty="0" smtClean="0"/>
              <a:t>Absolvent/innen nach Fakultäten in 2017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49288" y="2312988"/>
            <a:ext cx="36703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Fakultät für Informatik und Elektrotechnik   </a:t>
            </a:r>
            <a:r>
              <a:rPr lang="de-DE" altLang="de-DE" sz="1400" dirty="0" smtClean="0">
                <a:latin typeface="Arial Narrow" pitchFamily="34" charset="0"/>
              </a:rPr>
              <a:t>(7,4%)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331913" y="2020888"/>
            <a:ext cx="2987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Juristische Fakultät   </a:t>
            </a:r>
            <a:r>
              <a:rPr lang="de-DE" altLang="de-DE" sz="1400" dirty="0" smtClean="0">
                <a:latin typeface="Arial Narrow" pitchFamily="34" charset="0"/>
              </a:rPr>
              <a:t>(2,4%)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54013" y="5697252"/>
            <a:ext cx="3959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Fakultät für Maschinenbau u. Schiffstechnik  (</a:t>
            </a:r>
            <a:r>
              <a:rPr lang="de-DE" altLang="de-DE" sz="1400" dirty="0" smtClean="0">
                <a:latin typeface="Arial Narrow" pitchFamily="34" charset="0"/>
              </a:rPr>
              <a:t>10,8%)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49288" y="5949280"/>
            <a:ext cx="36718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Mathematisch-</a:t>
            </a:r>
            <a:r>
              <a:rPr lang="de-DE" altLang="de-DE" sz="1400" dirty="0" err="1">
                <a:latin typeface="Arial Narrow" pitchFamily="34" charset="0"/>
              </a:rPr>
              <a:t>Naturwissenschaftl</a:t>
            </a:r>
            <a:r>
              <a:rPr lang="de-DE" altLang="de-DE" sz="1400" dirty="0">
                <a:latin typeface="Arial Narrow" pitchFamily="34" charset="0"/>
              </a:rPr>
              <a:t>. Fakultät   (</a:t>
            </a:r>
            <a:r>
              <a:rPr lang="de-DE" altLang="de-DE" sz="1400" dirty="0" smtClean="0">
                <a:latin typeface="Arial Narrow" pitchFamily="34" charset="0"/>
              </a:rPr>
              <a:t>15,7%)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512888" y="4057129"/>
            <a:ext cx="28082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Universitätsmedizin Rostock   (</a:t>
            </a:r>
            <a:r>
              <a:rPr lang="de-DE" altLang="de-DE" sz="1400" dirty="0" smtClean="0">
                <a:latin typeface="Arial Narrow" pitchFamily="34" charset="0"/>
              </a:rPr>
              <a:t>17,8%)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4321175" y="2528888"/>
            <a:ext cx="2844800" cy="0"/>
          </a:xfrm>
          <a:prstGeom prst="line">
            <a:avLst/>
          </a:prstGeom>
          <a:noFill/>
          <a:ln w="12700">
            <a:solidFill>
              <a:srgbClr val="00A3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300">
              <a:latin typeface="+mn-lt"/>
            </a:endParaRP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flipH="1">
            <a:off x="4321173" y="2241550"/>
            <a:ext cx="3239157" cy="0"/>
          </a:xfrm>
          <a:prstGeom prst="line">
            <a:avLst/>
          </a:prstGeom>
          <a:noFill/>
          <a:ln w="12700">
            <a:solidFill>
              <a:srgbClr val="E200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300">
              <a:latin typeface="+mn-lt"/>
            </a:endParaRPr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 flipH="1">
            <a:off x="7560331" y="2241550"/>
            <a:ext cx="0" cy="1223963"/>
          </a:xfrm>
          <a:prstGeom prst="line">
            <a:avLst/>
          </a:prstGeom>
          <a:noFill/>
          <a:ln w="12700">
            <a:solidFill>
              <a:srgbClr val="E200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300">
              <a:latin typeface="+mn-lt"/>
            </a:endParaRP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4319588" y="6165304"/>
            <a:ext cx="3420764" cy="0"/>
          </a:xfrm>
          <a:prstGeom prst="line">
            <a:avLst/>
          </a:prstGeom>
          <a:noFill/>
          <a:ln w="12700">
            <a:solidFill>
              <a:srgbClr val="9D0D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300">
              <a:latin typeface="+mn-lt"/>
            </a:endParaRPr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7740352" y="4941168"/>
            <a:ext cx="0" cy="1224136"/>
          </a:xfrm>
          <a:prstGeom prst="line">
            <a:avLst/>
          </a:prstGeom>
          <a:noFill/>
          <a:ln w="12700">
            <a:solidFill>
              <a:srgbClr val="9D0D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300">
              <a:latin typeface="+mn-lt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49288" y="2601913"/>
            <a:ext cx="36703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Agrar- und </a:t>
            </a:r>
            <a:r>
              <a:rPr lang="de-DE" altLang="de-DE" sz="1400" dirty="0" err="1">
                <a:latin typeface="Arial Narrow" pitchFamily="34" charset="0"/>
              </a:rPr>
              <a:t>Umweltwissenschaftl</a:t>
            </a:r>
            <a:r>
              <a:rPr lang="de-DE" altLang="de-DE" sz="1400" dirty="0">
                <a:latin typeface="Arial Narrow" pitchFamily="34" charset="0"/>
              </a:rPr>
              <a:t>. Fakultät   </a:t>
            </a:r>
            <a:r>
              <a:rPr lang="de-DE" altLang="de-DE" sz="1400" dirty="0" smtClean="0">
                <a:latin typeface="Arial Narrow" pitchFamily="34" charset="0"/>
              </a:rPr>
              <a:t>(6,6%)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88925" y="2925763"/>
            <a:ext cx="40306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Wirtschafts- u. </a:t>
            </a:r>
            <a:r>
              <a:rPr lang="de-DE" altLang="de-DE" sz="1400" dirty="0" err="1">
                <a:latin typeface="Arial Narrow" pitchFamily="34" charset="0"/>
              </a:rPr>
              <a:t>Sozialwissenschaftl</a:t>
            </a:r>
            <a:r>
              <a:rPr lang="de-DE" altLang="de-DE" sz="1400" dirty="0">
                <a:latin typeface="Arial Narrow" pitchFamily="34" charset="0"/>
              </a:rPr>
              <a:t>. Fakultät  (</a:t>
            </a:r>
            <a:r>
              <a:rPr lang="de-DE" altLang="de-DE" sz="1400" dirty="0" smtClean="0">
                <a:latin typeface="Arial Narrow" pitchFamily="34" charset="0"/>
              </a:rPr>
              <a:t>15,3%)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331913" y="4921225"/>
            <a:ext cx="2987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Theologische Fakultät   (</a:t>
            </a:r>
            <a:r>
              <a:rPr lang="de-DE" altLang="de-DE" sz="1400" dirty="0" smtClean="0">
                <a:latin typeface="Arial Narrow" pitchFamily="34" charset="0"/>
              </a:rPr>
              <a:t>0,6%)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1331913" y="5265204"/>
            <a:ext cx="2987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Philosophische Fakultät  </a:t>
            </a:r>
            <a:r>
              <a:rPr lang="de-DE" altLang="de-DE" sz="1400" dirty="0" smtClean="0">
                <a:latin typeface="Arial Narrow" pitchFamily="34" charset="0"/>
              </a:rPr>
              <a:t>(23,4%)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>
            <a:off x="7159625" y="2528888"/>
            <a:ext cx="0" cy="612775"/>
          </a:xfrm>
          <a:prstGeom prst="line">
            <a:avLst/>
          </a:prstGeom>
          <a:noFill/>
          <a:ln w="12700">
            <a:solidFill>
              <a:srgbClr val="00A3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300">
              <a:latin typeface="+mn-lt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flipH="1">
            <a:off x="4321175" y="2817813"/>
            <a:ext cx="2268538" cy="0"/>
          </a:xfrm>
          <a:prstGeom prst="line">
            <a:avLst/>
          </a:prstGeom>
          <a:noFill/>
          <a:ln w="12700">
            <a:solidFill>
              <a:srgbClr val="005C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300">
              <a:latin typeface="+mn-lt"/>
            </a:endParaRPr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6583363" y="2817813"/>
            <a:ext cx="0" cy="71437"/>
          </a:xfrm>
          <a:prstGeom prst="line">
            <a:avLst/>
          </a:prstGeom>
          <a:noFill/>
          <a:ln w="12700">
            <a:solidFill>
              <a:srgbClr val="005C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300">
              <a:latin typeface="+mn-lt"/>
            </a:endParaRPr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H="1">
            <a:off x="4321174" y="3141663"/>
            <a:ext cx="1114921" cy="0"/>
          </a:xfrm>
          <a:prstGeom prst="line">
            <a:avLst/>
          </a:prstGeom>
          <a:noFill/>
          <a:ln w="12700">
            <a:solidFill>
              <a:srgbClr val="A3AD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300">
              <a:latin typeface="+mn-lt"/>
            </a:endParaRPr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 flipH="1">
            <a:off x="4321175" y="5157192"/>
            <a:ext cx="682873" cy="0"/>
          </a:xfrm>
          <a:prstGeom prst="line">
            <a:avLst/>
          </a:prstGeom>
          <a:noFill/>
          <a:ln w="12700">
            <a:solidFill>
              <a:srgbClr val="C434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400">
              <a:latin typeface="+mn-lt"/>
            </a:endParaRP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 flipV="1">
            <a:off x="4313238" y="4293096"/>
            <a:ext cx="474786" cy="0"/>
          </a:xfrm>
          <a:prstGeom prst="line">
            <a:avLst/>
          </a:prstGeom>
          <a:noFill/>
          <a:ln w="12700">
            <a:solidFill>
              <a:srgbClr val="85174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 flipV="1">
            <a:off x="4321175" y="5910262"/>
            <a:ext cx="2921471" cy="3014"/>
          </a:xfrm>
          <a:prstGeom prst="line">
            <a:avLst/>
          </a:prstGeom>
          <a:noFill/>
          <a:ln w="12700">
            <a:solidFill>
              <a:srgbClr val="0081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300">
              <a:latin typeface="+mn-lt"/>
            </a:endParaRPr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>
            <a:off x="7242646" y="5608638"/>
            <a:ext cx="0" cy="304638"/>
          </a:xfrm>
          <a:prstGeom prst="line">
            <a:avLst/>
          </a:prstGeom>
          <a:noFill/>
          <a:ln w="12700">
            <a:solidFill>
              <a:srgbClr val="0081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300">
              <a:latin typeface="+mn-lt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V="1">
            <a:off x="4321175" y="5494338"/>
            <a:ext cx="934901" cy="0"/>
          </a:xfrm>
          <a:prstGeom prst="line">
            <a:avLst/>
          </a:prstGeom>
          <a:noFill/>
          <a:ln w="12700">
            <a:solidFill>
              <a:srgbClr val="5723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300">
              <a:latin typeface="+mn-lt"/>
            </a:endParaRPr>
          </a:p>
        </p:txBody>
      </p:sp>
      <p:sp>
        <p:nvSpPr>
          <p:cNvPr id="27675" name="Text Box 3"/>
          <p:cNvSpPr txBox="1">
            <a:spLocks noChangeArrowheads="1"/>
          </p:cNvSpPr>
          <p:nvPr/>
        </p:nvSpPr>
        <p:spPr bwMode="auto">
          <a:xfrm>
            <a:off x="5738813" y="6243638"/>
            <a:ext cx="20875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200" dirty="0">
                <a:solidFill>
                  <a:srgbClr val="004A99"/>
                </a:solidFill>
                <a:latin typeface="Arial Narrow" pitchFamily="34" charset="0"/>
              </a:rPr>
              <a:t>+ Weiterbildung </a:t>
            </a:r>
            <a:r>
              <a:rPr lang="de-DE" altLang="de-DE" sz="1200" dirty="0" smtClean="0">
                <a:solidFill>
                  <a:srgbClr val="004A99"/>
                </a:solidFill>
                <a:latin typeface="Arial Narrow" pitchFamily="34" charset="0"/>
              </a:rPr>
              <a:t>(58 = 2,6%)</a:t>
            </a:r>
            <a:endParaRPr lang="de-DE" altLang="de-DE" sz="1200" dirty="0">
              <a:solidFill>
                <a:srgbClr val="004A99"/>
              </a:solidFill>
              <a:latin typeface="Arial Narrow" pitchFamily="34" charset="0"/>
            </a:endParaRPr>
          </a:p>
        </p:txBody>
      </p:sp>
      <p:sp>
        <p:nvSpPr>
          <p:cNvPr id="30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847725" y="6273800"/>
            <a:ext cx="33282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Universität Rostock, </a:t>
            </a:r>
            <a:r>
              <a:rPr lang="de-DE" altLang="de-DE" sz="1000" dirty="0" smtClean="0">
                <a:latin typeface="Arial Narrow" pitchFamily="34" charset="0"/>
              </a:rPr>
              <a:t>Dezernat 2, Referat 2.5 Finanzcontrolling</a:t>
            </a:r>
            <a:endParaRPr lang="de-DE" altLang="de-DE" sz="1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460500"/>
            <a:ext cx="7578725" cy="720725"/>
          </a:xfrm>
        </p:spPr>
        <p:txBody>
          <a:bodyPr/>
          <a:lstStyle/>
          <a:p>
            <a:pPr eaLnBrk="1" hangingPunct="1"/>
            <a:r>
              <a:rPr lang="de-DE" altLang="de-DE" sz="1800" dirty="0" smtClean="0"/>
              <a:t>Entwicklung der Absolvent/innen 2013 bis 2017 </a:t>
            </a:r>
            <a:br>
              <a:rPr lang="de-DE" altLang="de-DE" sz="1800" dirty="0" smtClean="0"/>
            </a:br>
            <a:r>
              <a:rPr lang="de-DE" altLang="de-DE" sz="1800" dirty="0" smtClean="0"/>
              <a:t>– Fakultäten und Weiterbildung (in Personen) 	</a:t>
            </a:r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847725" y="6273800"/>
            <a:ext cx="33282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Universität Rostock, </a:t>
            </a:r>
            <a:r>
              <a:rPr lang="de-DE" altLang="de-DE" sz="1000" dirty="0" smtClean="0">
                <a:latin typeface="Arial Narrow" pitchFamily="34" charset="0"/>
              </a:rPr>
              <a:t>Dezernat 2, Referat 2.5 Finanzcontrolling</a:t>
            </a:r>
            <a:endParaRPr lang="de-DE" altLang="de-DE" sz="1000" dirty="0">
              <a:latin typeface="Arial Narrow" pitchFamily="34" charset="0"/>
            </a:endParaRPr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0019"/>
              </p:ext>
            </p:extLst>
          </p:nvPr>
        </p:nvGraphicFramePr>
        <p:xfrm>
          <a:off x="768342" y="2119331"/>
          <a:ext cx="7745421" cy="410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-1" y="1520825"/>
            <a:ext cx="87852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900" dirty="0">
                <a:solidFill>
                  <a:schemeClr val="tx2"/>
                </a:solidFill>
                <a:latin typeface="Verdana" pitchFamily="34" charset="0"/>
              </a:rPr>
              <a:t>Forschung</a:t>
            </a:r>
          </a:p>
        </p:txBody>
      </p:sp>
      <p:sp>
        <p:nvSpPr>
          <p:cNvPr id="29699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5ADEBDA-DAB0-4159-A039-7853B7813D23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839788" y="1497013"/>
            <a:ext cx="75787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Dritt- und Sondermittelausgaben (in Mio. Euro)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– Universität gesamt</a:t>
            </a:r>
          </a:p>
        </p:txBody>
      </p:sp>
      <p:sp>
        <p:nvSpPr>
          <p:cNvPr id="10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847725" y="6273800"/>
            <a:ext cx="33282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Universität Rostock, </a:t>
            </a:r>
            <a:r>
              <a:rPr lang="de-DE" altLang="de-DE" sz="1000" dirty="0" smtClean="0">
                <a:latin typeface="Arial Narrow" pitchFamily="34" charset="0"/>
              </a:rPr>
              <a:t>Dezernat 2, Referat 2.5 Finanzcontrolling</a:t>
            </a:r>
            <a:endParaRPr lang="de-DE" altLang="de-DE" sz="1000" dirty="0">
              <a:latin typeface="Arial Narrow" pitchFamily="34" charset="0"/>
            </a:endParaRPr>
          </a:p>
        </p:txBody>
      </p:sp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031492"/>
              </p:ext>
            </p:extLst>
          </p:nvPr>
        </p:nvGraphicFramePr>
        <p:xfrm>
          <a:off x="755576" y="2354132"/>
          <a:ext cx="6948639" cy="34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644874"/>
              </p:ext>
            </p:extLst>
          </p:nvPr>
        </p:nvGraphicFramePr>
        <p:xfrm>
          <a:off x="683567" y="1881188"/>
          <a:ext cx="6336705" cy="441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844550" y="1511300"/>
            <a:ext cx="8172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None/>
            </a:pP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Dritt- und Sondermittelausgaben nach Fakultäten* </a:t>
            </a:r>
            <a:r>
              <a:rPr lang="de-DE" altLang="de-DE" sz="1800" dirty="0" smtClean="0">
                <a:solidFill>
                  <a:srgbClr val="004A99"/>
                </a:solidFill>
                <a:latin typeface="Verdana" pitchFamily="34" charset="0"/>
              </a:rPr>
              <a:t>2017</a:t>
            </a:r>
            <a:endParaRPr lang="de-DE" altLang="de-DE" sz="1800" dirty="0">
              <a:solidFill>
                <a:srgbClr val="004A99"/>
              </a:solidFill>
              <a:latin typeface="Verdana" pitchFamily="34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211638" y="6308725"/>
            <a:ext cx="41767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200">
                <a:solidFill>
                  <a:srgbClr val="004A99"/>
                </a:solidFill>
                <a:latin typeface="Arial Narrow" pitchFamily="34" charset="0"/>
              </a:rPr>
              <a:t>*ohne Zentrale Universitätsverwaltung und sonstige Bereiche</a:t>
            </a:r>
          </a:p>
        </p:txBody>
      </p:sp>
      <p:sp>
        <p:nvSpPr>
          <p:cNvPr id="31748" name="Textfeld 1"/>
          <p:cNvSpPr txBox="1">
            <a:spLocks noChangeArrowheads="1"/>
          </p:cNvSpPr>
          <p:nvPr/>
        </p:nvSpPr>
        <p:spPr bwMode="auto">
          <a:xfrm>
            <a:off x="6876256" y="5481228"/>
            <a:ext cx="503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rgbClr val="005C24"/>
                </a:solidFill>
                <a:latin typeface="Arial Narrow" pitchFamily="34" charset="0"/>
              </a:rPr>
              <a:t>AUF</a:t>
            </a:r>
          </a:p>
        </p:txBody>
      </p:sp>
      <p:sp>
        <p:nvSpPr>
          <p:cNvPr id="31750" name="Textfeld 13"/>
          <p:cNvSpPr txBox="1">
            <a:spLocks noChangeArrowheads="1"/>
          </p:cNvSpPr>
          <p:nvPr/>
        </p:nvSpPr>
        <p:spPr bwMode="auto">
          <a:xfrm>
            <a:off x="6864951" y="4797152"/>
            <a:ext cx="504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rgbClr val="E20031"/>
                </a:solidFill>
                <a:latin typeface="Arial Narrow" pitchFamily="34" charset="0"/>
              </a:rPr>
              <a:t>JUF</a:t>
            </a:r>
          </a:p>
        </p:txBody>
      </p:sp>
      <p:sp>
        <p:nvSpPr>
          <p:cNvPr id="31749" name="Textfeld 12"/>
          <p:cNvSpPr txBox="1">
            <a:spLocks noChangeArrowheads="1"/>
          </p:cNvSpPr>
          <p:nvPr/>
        </p:nvSpPr>
        <p:spPr bwMode="auto">
          <a:xfrm>
            <a:off x="6877074" y="3319400"/>
            <a:ext cx="5032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rgbClr val="851747"/>
                </a:solidFill>
                <a:latin typeface="Arial Narrow" pitchFamily="34" charset="0"/>
              </a:rPr>
              <a:t>UMR</a:t>
            </a:r>
          </a:p>
        </p:txBody>
      </p:sp>
      <p:sp>
        <p:nvSpPr>
          <p:cNvPr id="31751" name="Textfeld 14"/>
          <p:cNvSpPr txBox="1">
            <a:spLocks noChangeArrowheads="1"/>
          </p:cNvSpPr>
          <p:nvPr/>
        </p:nvSpPr>
        <p:spPr bwMode="auto">
          <a:xfrm>
            <a:off x="6876256" y="5121188"/>
            <a:ext cx="503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rgbClr val="00A3BE"/>
                </a:solidFill>
                <a:latin typeface="Arial Narrow" pitchFamily="34" charset="0"/>
              </a:rPr>
              <a:t>IEF</a:t>
            </a:r>
          </a:p>
        </p:txBody>
      </p:sp>
      <p:sp>
        <p:nvSpPr>
          <p:cNvPr id="31752" name="Textfeld 15"/>
          <p:cNvSpPr txBox="1">
            <a:spLocks noChangeArrowheads="1"/>
          </p:cNvSpPr>
          <p:nvPr/>
        </p:nvSpPr>
        <p:spPr bwMode="auto">
          <a:xfrm>
            <a:off x="6877074" y="4437112"/>
            <a:ext cx="5032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rgbClr val="9D0D15"/>
                </a:solidFill>
                <a:latin typeface="Arial Narrow" pitchFamily="34" charset="0"/>
              </a:rPr>
              <a:t>MNF</a:t>
            </a:r>
          </a:p>
        </p:txBody>
      </p:sp>
      <p:sp>
        <p:nvSpPr>
          <p:cNvPr id="31753" name="Textfeld 16"/>
          <p:cNvSpPr txBox="1">
            <a:spLocks noChangeArrowheads="1"/>
          </p:cNvSpPr>
          <p:nvPr/>
        </p:nvSpPr>
        <p:spPr bwMode="auto">
          <a:xfrm>
            <a:off x="6877074" y="3969060"/>
            <a:ext cx="5032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rgbClr val="0081C7"/>
                </a:solidFill>
                <a:latin typeface="Arial Narrow" pitchFamily="34" charset="0"/>
              </a:rPr>
              <a:t>MSF</a:t>
            </a:r>
          </a:p>
        </p:txBody>
      </p:sp>
      <p:sp>
        <p:nvSpPr>
          <p:cNvPr id="31754" name="Textfeld 17"/>
          <p:cNvSpPr txBox="1">
            <a:spLocks noChangeArrowheads="1"/>
          </p:cNvSpPr>
          <p:nvPr/>
        </p:nvSpPr>
        <p:spPr bwMode="auto">
          <a:xfrm>
            <a:off x="6877075" y="3645024"/>
            <a:ext cx="503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rgbClr val="572381"/>
                </a:solidFill>
                <a:latin typeface="Arial Narrow" pitchFamily="34" charset="0"/>
              </a:rPr>
              <a:t>PHF</a:t>
            </a:r>
          </a:p>
        </p:txBody>
      </p:sp>
      <p:sp>
        <p:nvSpPr>
          <p:cNvPr id="31755" name="Textfeld 18"/>
          <p:cNvSpPr txBox="1">
            <a:spLocks noChangeArrowheads="1"/>
          </p:cNvSpPr>
          <p:nvPr/>
        </p:nvSpPr>
        <p:spPr bwMode="auto">
          <a:xfrm>
            <a:off x="6877074" y="3501008"/>
            <a:ext cx="5032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rgbClr val="C7341C"/>
                </a:solidFill>
                <a:latin typeface="Arial Narrow" pitchFamily="34" charset="0"/>
              </a:rPr>
              <a:t>THF</a:t>
            </a:r>
          </a:p>
        </p:txBody>
      </p:sp>
      <p:sp>
        <p:nvSpPr>
          <p:cNvPr id="31756" name="Textfeld 19"/>
          <p:cNvSpPr txBox="1">
            <a:spLocks noChangeArrowheads="1"/>
          </p:cNvSpPr>
          <p:nvPr/>
        </p:nvSpPr>
        <p:spPr bwMode="auto">
          <a:xfrm>
            <a:off x="6871233" y="2924944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rgbClr val="969696"/>
                </a:solidFill>
                <a:latin typeface="Arial Narrow" pitchFamily="34" charset="0"/>
              </a:rPr>
              <a:t>WSF</a:t>
            </a:r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6876827" y="3645024"/>
            <a:ext cx="71437" cy="28575"/>
          </a:xfrm>
          <a:prstGeom prst="line">
            <a:avLst/>
          </a:prstGeom>
          <a:ln>
            <a:solidFill>
              <a:srgbClr val="C73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cxnSp>
        <p:nvCxnSpPr>
          <p:cNvPr id="21" name="Gerade Verbindung 19"/>
          <p:cNvCxnSpPr/>
          <p:nvPr/>
        </p:nvCxnSpPr>
        <p:spPr>
          <a:xfrm flipV="1">
            <a:off x="6864951" y="4918497"/>
            <a:ext cx="83313" cy="22671"/>
          </a:xfrm>
          <a:prstGeom prst="line">
            <a:avLst/>
          </a:prstGeom>
          <a:ln>
            <a:solidFill>
              <a:srgbClr val="E20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484313"/>
            <a:ext cx="7578725" cy="679450"/>
          </a:xfrm>
        </p:spPr>
        <p:txBody>
          <a:bodyPr/>
          <a:lstStyle/>
          <a:p>
            <a:pPr eaLnBrk="1" hangingPunct="1"/>
            <a:r>
              <a:rPr lang="de-DE" altLang="de-DE" sz="1800" dirty="0" smtClean="0"/>
              <a:t>Sonderforschungsbereich der DFG 2017 </a:t>
            </a:r>
            <a:br>
              <a:rPr lang="de-DE" altLang="de-DE" sz="1800" dirty="0" smtClean="0"/>
            </a:br>
            <a:endParaRPr lang="de-DE" altLang="de-DE" sz="18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1952625"/>
            <a:ext cx="7578725" cy="41767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tabLst>
                <a:tab pos="357188" algn="l"/>
                <a:tab pos="2424113" algn="l"/>
              </a:tabLst>
            </a:pPr>
            <a:r>
              <a:rPr lang="de-DE" altLang="de-DE" sz="1600" b="1" dirty="0" smtClean="0">
                <a:latin typeface="Arial Narrow" pitchFamily="34" charset="0"/>
              </a:rPr>
              <a:t>SFB 652 	</a:t>
            </a:r>
            <a:r>
              <a:rPr lang="de-DE" altLang="de-DE" sz="1600" dirty="0" smtClean="0">
                <a:latin typeface="Arial Narrow" pitchFamily="34" charset="0"/>
              </a:rPr>
              <a:t>(01.07.2009 – 30.06.2017)</a:t>
            </a:r>
            <a:br>
              <a:rPr lang="de-DE" altLang="de-DE" sz="1600" dirty="0" smtClean="0">
                <a:latin typeface="Arial Narrow" pitchFamily="34" charset="0"/>
              </a:rPr>
            </a:br>
            <a:r>
              <a:rPr lang="de-DE" altLang="de-DE" sz="1600" b="1" dirty="0" smtClean="0">
                <a:latin typeface="Arial Narrow" pitchFamily="34" charset="0"/>
              </a:rPr>
              <a:t>„Starke Korrelationen und kollektive Phänomene im </a:t>
            </a:r>
            <a:br>
              <a:rPr lang="de-DE" altLang="de-DE" sz="1600" b="1" dirty="0" smtClean="0">
                <a:latin typeface="Arial Narrow" pitchFamily="34" charset="0"/>
              </a:rPr>
            </a:br>
            <a:r>
              <a:rPr lang="de-DE" altLang="de-DE" sz="1600" b="1" dirty="0" smtClean="0">
                <a:latin typeface="Arial Narrow" pitchFamily="34" charset="0"/>
              </a:rPr>
              <a:t>Strahlungsfeld: </a:t>
            </a:r>
            <a:r>
              <a:rPr lang="de-DE" altLang="de-DE" sz="1600" b="1" dirty="0" err="1" smtClean="0">
                <a:latin typeface="Arial Narrow" pitchFamily="34" charset="0"/>
              </a:rPr>
              <a:t>Coulombsysteme</a:t>
            </a:r>
            <a:r>
              <a:rPr lang="de-DE" altLang="de-DE" sz="1600" b="1" dirty="0" smtClean="0">
                <a:latin typeface="Arial Narrow" pitchFamily="34" charset="0"/>
              </a:rPr>
              <a:t>, Cluster und Partikel“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357188" algn="l"/>
                <a:tab pos="2424113" algn="l"/>
              </a:tabLst>
            </a:pPr>
            <a:r>
              <a:rPr lang="de-DE" altLang="de-DE" sz="1600" dirty="0" smtClean="0">
                <a:latin typeface="Arial Narrow" pitchFamily="34" charset="0"/>
              </a:rPr>
              <a:t>	Sprecherhochschule: 	Universität Rostock</a:t>
            </a:r>
            <a:br>
              <a:rPr lang="de-DE" altLang="de-DE" sz="1600" dirty="0" smtClean="0">
                <a:latin typeface="Arial Narrow" pitchFamily="34" charset="0"/>
              </a:rPr>
            </a:br>
            <a:r>
              <a:rPr lang="de-DE" altLang="de-DE" sz="1600" dirty="0" smtClean="0">
                <a:latin typeface="Arial Narrow" pitchFamily="34" charset="0"/>
              </a:rPr>
              <a:t>	Sprecher: 	Prof. Dr. </a:t>
            </a:r>
            <a:r>
              <a:rPr lang="de-DE" altLang="de-DE" sz="1600" dirty="0" err="1" smtClean="0">
                <a:latin typeface="Arial Narrow" pitchFamily="34" charset="0"/>
              </a:rPr>
              <a:t>Meiwes-Broer</a:t>
            </a:r>
            <a:r>
              <a:rPr lang="de-DE" altLang="de-DE" sz="1600" dirty="0" smtClean="0">
                <a:latin typeface="Arial Narrow" pitchFamily="34" charset="0"/>
              </a:rPr>
              <a:t>, </a:t>
            </a:r>
            <a:endParaRPr lang="de-DE" altLang="de-DE" sz="1600" dirty="0">
              <a:latin typeface="Arial Narrow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357188" algn="l"/>
                <a:tab pos="2424113" algn="l"/>
              </a:tabLst>
            </a:pPr>
            <a:r>
              <a:rPr lang="de-DE" altLang="de-DE" sz="1600" dirty="0" smtClean="0">
                <a:latin typeface="Arial Narrow" pitchFamily="34" charset="0"/>
              </a:rPr>
              <a:t>		Mathematisch-Naturwissenschaftliche Fakultät,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357188" algn="l"/>
                <a:tab pos="2424113" algn="l"/>
              </a:tabLst>
            </a:pPr>
            <a:r>
              <a:rPr lang="de-DE" altLang="de-DE" sz="1600" dirty="0">
                <a:latin typeface="Arial Narrow" pitchFamily="34" charset="0"/>
              </a:rPr>
              <a:t>	</a:t>
            </a:r>
            <a:r>
              <a:rPr lang="de-DE" altLang="de-DE" sz="1600" dirty="0" smtClean="0">
                <a:latin typeface="Arial Narrow" pitchFamily="34" charset="0"/>
              </a:rPr>
              <a:t>	Institut für Physik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tabLst>
                <a:tab pos="357188" algn="l"/>
                <a:tab pos="2155825" algn="l"/>
              </a:tabLst>
            </a:pPr>
            <a:endParaRPr lang="de-DE" altLang="de-DE" sz="1600" dirty="0">
              <a:latin typeface="Arial Narrow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tabLst>
                <a:tab pos="357188" algn="l"/>
                <a:tab pos="2424113" algn="l"/>
              </a:tabLst>
            </a:pPr>
            <a:r>
              <a:rPr lang="de-DE" altLang="de-DE" sz="1600" b="1" dirty="0" smtClean="0">
                <a:latin typeface="Arial Narrow" pitchFamily="34" charset="0"/>
              </a:rPr>
              <a:t>SFB 1270	</a:t>
            </a:r>
            <a:r>
              <a:rPr lang="de-DE" altLang="de-DE" sz="1600" dirty="0" smtClean="0">
                <a:latin typeface="Arial Narrow" pitchFamily="34" charset="0"/>
              </a:rPr>
              <a:t>(01.07.2017 – 30.06.2021)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357188" algn="l"/>
                <a:tab pos="2155825" algn="l"/>
              </a:tabLst>
            </a:pPr>
            <a:r>
              <a:rPr lang="de-DE" altLang="de-DE" sz="1600" dirty="0" smtClean="0">
                <a:latin typeface="Arial Narrow" pitchFamily="34" charset="0"/>
              </a:rPr>
              <a:t>	</a:t>
            </a:r>
            <a:r>
              <a:rPr lang="de-DE" altLang="de-DE" sz="1600" b="1" dirty="0" smtClean="0">
                <a:latin typeface="Arial Narrow" pitchFamily="34" charset="0"/>
              </a:rPr>
              <a:t>„Elektrisch </a:t>
            </a:r>
            <a:r>
              <a:rPr lang="de-DE" altLang="de-DE" sz="1600" b="1" dirty="0">
                <a:latin typeface="Arial Narrow" pitchFamily="34" charset="0"/>
              </a:rPr>
              <a:t>Aktive </a:t>
            </a:r>
            <a:r>
              <a:rPr lang="de-DE" altLang="de-DE" sz="1600" b="1" dirty="0" err="1">
                <a:latin typeface="Arial Narrow" pitchFamily="34" charset="0"/>
              </a:rPr>
              <a:t>ImplaNtatE</a:t>
            </a:r>
            <a:r>
              <a:rPr lang="de-DE" altLang="de-DE" sz="1600" b="1" dirty="0">
                <a:latin typeface="Arial Narrow" pitchFamily="34" charset="0"/>
              </a:rPr>
              <a:t> </a:t>
            </a:r>
            <a:r>
              <a:rPr lang="de-DE" altLang="de-DE" sz="1600" b="1" dirty="0" smtClean="0">
                <a:latin typeface="Arial Narrow" pitchFamily="34" charset="0"/>
              </a:rPr>
              <a:t>– ELAINE“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357188" algn="l"/>
                <a:tab pos="2424113" algn="l"/>
              </a:tabLst>
            </a:pPr>
            <a:r>
              <a:rPr lang="de-DE" altLang="de-DE" sz="1600" dirty="0" smtClean="0">
                <a:latin typeface="Arial Narrow" pitchFamily="34" charset="0"/>
              </a:rPr>
              <a:t>	Sprecherhochschule: 	Universität </a:t>
            </a:r>
            <a:r>
              <a:rPr lang="de-DE" altLang="de-DE" sz="1600" dirty="0">
                <a:latin typeface="Arial Narrow" pitchFamily="34" charset="0"/>
              </a:rPr>
              <a:t>Rostock</a:t>
            </a:r>
            <a:br>
              <a:rPr lang="de-DE" altLang="de-DE" sz="1600" dirty="0">
                <a:latin typeface="Arial Narrow" pitchFamily="34" charset="0"/>
              </a:rPr>
            </a:br>
            <a:r>
              <a:rPr lang="de-DE" altLang="de-DE" sz="1600" dirty="0" smtClean="0">
                <a:latin typeface="Arial Narrow" pitchFamily="34" charset="0"/>
              </a:rPr>
              <a:t>	Sprecher</a:t>
            </a:r>
            <a:r>
              <a:rPr lang="de-DE" altLang="de-DE" sz="1600" dirty="0">
                <a:latin typeface="Arial Narrow" pitchFamily="34" charset="0"/>
              </a:rPr>
              <a:t>: </a:t>
            </a:r>
            <a:r>
              <a:rPr lang="de-DE" altLang="de-DE" sz="1600" dirty="0" smtClean="0">
                <a:latin typeface="Arial Narrow" pitchFamily="34" charset="0"/>
              </a:rPr>
              <a:t>	Prof</a:t>
            </a:r>
            <a:r>
              <a:rPr lang="de-DE" altLang="de-DE" sz="1600" dirty="0">
                <a:latin typeface="Arial Narrow" pitchFamily="34" charset="0"/>
              </a:rPr>
              <a:t>. Dr. </a:t>
            </a:r>
            <a:r>
              <a:rPr lang="de-DE" altLang="de-DE" sz="1600" dirty="0" smtClean="0">
                <a:latin typeface="Arial Narrow" pitchFamily="34" charset="0"/>
              </a:rPr>
              <a:t>van </a:t>
            </a:r>
            <a:r>
              <a:rPr lang="de-DE" altLang="de-DE" sz="1600" dirty="0" err="1" smtClean="0">
                <a:latin typeface="Arial Narrow" pitchFamily="34" charset="0"/>
              </a:rPr>
              <a:t>Rienen</a:t>
            </a:r>
            <a:r>
              <a:rPr lang="de-DE" altLang="de-DE" sz="1600" dirty="0" smtClean="0">
                <a:latin typeface="Arial Narrow" pitchFamily="34" charset="0"/>
              </a:rPr>
              <a:t>,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357188" algn="l"/>
                <a:tab pos="2424113" algn="l"/>
              </a:tabLst>
            </a:pPr>
            <a:r>
              <a:rPr lang="de-DE" altLang="de-DE" sz="1600" dirty="0">
                <a:latin typeface="Arial Narrow" pitchFamily="34" charset="0"/>
              </a:rPr>
              <a:t>	</a:t>
            </a:r>
            <a:r>
              <a:rPr lang="de-DE" altLang="de-DE" sz="1600" dirty="0" smtClean="0">
                <a:latin typeface="Arial Narrow" pitchFamily="34" charset="0"/>
              </a:rPr>
              <a:t>	Fakultät für Informatik und Elektrotechnik,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357188" algn="l"/>
                <a:tab pos="2424113" algn="l"/>
              </a:tabLst>
            </a:pPr>
            <a:r>
              <a:rPr lang="de-DE" altLang="de-DE" sz="1600" dirty="0">
                <a:latin typeface="Arial Narrow" pitchFamily="34" charset="0"/>
              </a:rPr>
              <a:t>	</a:t>
            </a:r>
            <a:r>
              <a:rPr lang="de-DE" altLang="de-DE" sz="1600" dirty="0" smtClean="0">
                <a:latin typeface="Arial Narrow" pitchFamily="34" charset="0"/>
              </a:rPr>
              <a:t>	Institut für Allgemeine Elektrotechnik</a:t>
            </a:r>
            <a:endParaRPr lang="de-DE" altLang="de-DE" dirty="0" smtClean="0">
              <a:latin typeface="Arial Narrow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89138"/>
            <a:ext cx="19240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484313"/>
            <a:ext cx="7578725" cy="679450"/>
          </a:xfrm>
        </p:spPr>
        <p:txBody>
          <a:bodyPr/>
          <a:lstStyle/>
          <a:p>
            <a:pPr eaLnBrk="1" hangingPunct="1"/>
            <a:r>
              <a:rPr lang="de-DE" altLang="de-DE" sz="1800" dirty="0" smtClean="0"/>
              <a:t>Forschergruppe der DFG 2017 </a:t>
            </a:r>
            <a:br>
              <a:rPr lang="de-DE" altLang="de-DE" sz="1800" dirty="0" smtClean="0"/>
            </a:br>
            <a:endParaRPr lang="de-DE" altLang="de-DE" sz="18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1952625"/>
            <a:ext cx="7578725" cy="1980431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tabLst>
                <a:tab pos="2424113" algn="l"/>
              </a:tabLst>
            </a:pPr>
            <a:r>
              <a:rPr lang="de-DE" altLang="de-DE" sz="1600" b="1" dirty="0">
                <a:latin typeface="Arial Narrow" pitchFamily="34" charset="0"/>
              </a:rPr>
              <a:t>Forschergruppe 2440 	</a:t>
            </a:r>
            <a:r>
              <a:rPr lang="de-DE" altLang="de-DE" sz="1600" dirty="0">
                <a:latin typeface="Arial Narrow" pitchFamily="34" charset="0"/>
              </a:rPr>
              <a:t>(01.01.2017 – 31.12.2019)</a:t>
            </a:r>
            <a:r>
              <a:rPr lang="de-DE" altLang="de-DE" sz="1600" b="1" dirty="0">
                <a:latin typeface="Arial Narrow" pitchFamily="34" charset="0"/>
              </a:rPr>
              <a:t/>
            </a:r>
            <a:br>
              <a:rPr lang="de-DE" altLang="de-DE" sz="1600" b="1" dirty="0">
                <a:latin typeface="Arial Narrow" pitchFamily="34" charset="0"/>
              </a:rPr>
            </a:br>
            <a:r>
              <a:rPr lang="de-DE" altLang="de-DE" sz="1600" b="1" dirty="0">
                <a:latin typeface="Arial Narrow" pitchFamily="34" charset="0"/>
              </a:rPr>
              <a:t>„Materie im Inneren von Planeten – Hochdruck-, Planeten- und Plasmaphysik</a:t>
            </a:r>
            <a:r>
              <a:rPr lang="de-DE" altLang="de-DE" sz="1600" b="1" dirty="0" smtClean="0">
                <a:latin typeface="Arial Narrow" pitchFamily="34" charset="0"/>
              </a:rPr>
              <a:t>“</a:t>
            </a:r>
            <a:r>
              <a:rPr lang="de-DE" altLang="de-DE" sz="1600" dirty="0">
                <a:latin typeface="Arial Narrow" pitchFamily="34" charset="0"/>
              </a:rPr>
              <a:t>	              </a:t>
            </a:r>
          </a:p>
          <a:p>
            <a:pPr marL="357188" indent="0" eaLnBrk="1" hangingPunct="1">
              <a:lnSpc>
                <a:spcPct val="120000"/>
              </a:lnSpc>
              <a:spcBef>
                <a:spcPts val="0"/>
              </a:spcBef>
              <a:buNone/>
              <a:tabLst>
                <a:tab pos="2424113" algn="l"/>
              </a:tabLst>
            </a:pPr>
            <a:r>
              <a:rPr lang="de-DE" altLang="de-DE" sz="1600" dirty="0">
                <a:latin typeface="Arial Narrow" pitchFamily="34" charset="0"/>
              </a:rPr>
              <a:t>Sprecherhochschule:	Universität Rostock</a:t>
            </a:r>
          </a:p>
          <a:p>
            <a:pPr marL="357188" indent="0" eaLnBrk="1" hangingPunct="1">
              <a:lnSpc>
                <a:spcPct val="120000"/>
              </a:lnSpc>
              <a:spcBef>
                <a:spcPts val="0"/>
              </a:spcBef>
              <a:buNone/>
              <a:tabLst>
                <a:tab pos="2424113" algn="l"/>
              </a:tabLst>
            </a:pPr>
            <a:r>
              <a:rPr lang="de-DE" altLang="de-DE" sz="1600" dirty="0">
                <a:latin typeface="Arial Narrow" pitchFamily="34" charset="0"/>
              </a:rPr>
              <a:t>Sprecher: 	Prof. Dr. </a:t>
            </a:r>
            <a:r>
              <a:rPr lang="de-DE" altLang="de-DE" sz="1600" dirty="0" err="1">
                <a:latin typeface="Arial Narrow" pitchFamily="34" charset="0"/>
              </a:rPr>
              <a:t>Redmer</a:t>
            </a:r>
            <a:r>
              <a:rPr lang="de-DE" altLang="de-DE" sz="1600" dirty="0">
                <a:latin typeface="Arial Narrow" pitchFamily="34" charset="0"/>
              </a:rPr>
              <a:t>, </a:t>
            </a:r>
          </a:p>
          <a:p>
            <a:pPr marL="357188" indent="0" eaLnBrk="1" hangingPunct="1">
              <a:lnSpc>
                <a:spcPct val="120000"/>
              </a:lnSpc>
              <a:spcBef>
                <a:spcPts val="0"/>
              </a:spcBef>
              <a:buNone/>
              <a:tabLst>
                <a:tab pos="2424113" algn="l"/>
              </a:tabLst>
            </a:pPr>
            <a:r>
              <a:rPr lang="de-DE" altLang="de-DE" sz="1600" dirty="0">
                <a:latin typeface="Arial Narrow" pitchFamily="34" charset="0"/>
              </a:rPr>
              <a:t>	Mathematisch-Naturwissenschaftliche Fakultät, </a:t>
            </a:r>
          </a:p>
          <a:p>
            <a:pPr marL="357188" indent="0" eaLnBrk="1" hangingPunct="1">
              <a:lnSpc>
                <a:spcPct val="120000"/>
              </a:lnSpc>
              <a:spcBef>
                <a:spcPts val="0"/>
              </a:spcBef>
              <a:buNone/>
              <a:tabLst>
                <a:tab pos="2424113" algn="l"/>
              </a:tabLst>
            </a:pPr>
            <a:r>
              <a:rPr lang="de-DE" altLang="de-DE" sz="1600" dirty="0">
                <a:latin typeface="Arial Narrow" pitchFamily="34" charset="0"/>
              </a:rPr>
              <a:t>	Institut für </a:t>
            </a:r>
            <a:r>
              <a:rPr lang="de-DE" altLang="de-DE" sz="1600" dirty="0" smtClean="0">
                <a:latin typeface="Arial Narrow" pitchFamily="34" charset="0"/>
              </a:rPr>
              <a:t>Physik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592" y="3789040"/>
            <a:ext cx="7885112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4A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4A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4A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4A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4A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004A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004A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004A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004A99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sz="1800" kern="0" dirty="0" smtClean="0"/>
              <a:t>Beteiligung an auswärtiger Forschergruppe der DFG 2017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35596" y="4338650"/>
            <a:ext cx="7561263" cy="21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1950" indent="-361950" eaLnBrk="1" hangingPunct="1">
              <a:lnSpc>
                <a:spcPct val="120000"/>
              </a:lnSpc>
              <a:spcBef>
                <a:spcPts val="0"/>
              </a:spcBef>
              <a:tabLst>
                <a:tab pos="361950" algn="l"/>
                <a:tab pos="2424113" algn="l"/>
              </a:tabLst>
              <a:defRPr/>
            </a:pPr>
            <a:r>
              <a:rPr lang="de-DE" sz="1600" b="1" kern="0" dirty="0" smtClean="0">
                <a:latin typeface="Arial Narrow" panose="020B0606020202030204" pitchFamily="34" charset="0"/>
              </a:rPr>
              <a:t>Forschergruppe </a:t>
            </a:r>
            <a:r>
              <a:rPr lang="de-DE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1557 	</a:t>
            </a:r>
            <a:r>
              <a:rPr lang="de-DE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(15.04.2011 – 15.05.2017;  seit 01.10.2012 an UR)</a:t>
            </a:r>
            <a:r>
              <a:rPr lang="de-DE" sz="1600" b="1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de-DE" sz="1600" b="1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de-DE" sz="1600" b="1" kern="0" dirty="0" smtClean="0">
                <a:latin typeface="Arial Narrow" panose="020B0606020202030204" pitchFamily="34" charset="0"/>
              </a:rPr>
              <a:t>„Simulation und Evaluierung akustischer Umgebungen – SEACEN“</a:t>
            </a:r>
            <a:r>
              <a:rPr lang="de-DE" sz="1600" kern="0" dirty="0" smtClean="0">
                <a:latin typeface="Arial Narrow" panose="020B0606020202030204" pitchFamily="34" charset="0"/>
              </a:rPr>
              <a:t>		             </a:t>
            </a:r>
            <a:r>
              <a:rPr lang="de-DE" sz="1600" kern="0" dirty="0">
                <a:latin typeface="Arial Narrow" panose="020B0606020202030204" pitchFamily="34" charset="0"/>
              </a:rPr>
              <a:t/>
            </a:r>
            <a:br>
              <a:rPr lang="de-DE" sz="1600" kern="0" dirty="0">
                <a:latin typeface="Arial Narrow" panose="020B0606020202030204" pitchFamily="34" charset="0"/>
              </a:rPr>
            </a:br>
            <a:r>
              <a:rPr lang="de-DE" sz="1600" kern="0" dirty="0" smtClean="0">
                <a:latin typeface="Arial Narrow" panose="020B0606020202030204" pitchFamily="34" charset="0"/>
              </a:rPr>
              <a:t>Sprecherhochschule: 	TU Berlin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tabLst>
                <a:tab pos="361950" algn="l"/>
                <a:tab pos="2424113" algn="l"/>
              </a:tabLst>
              <a:defRPr/>
            </a:pPr>
            <a:r>
              <a:rPr lang="de-DE" sz="1600" kern="0" dirty="0" smtClean="0">
                <a:latin typeface="Arial Narrow" panose="020B0606020202030204" pitchFamily="34" charset="0"/>
              </a:rPr>
              <a:t>	Sprecher UR:	Prof. Dr. Spors,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tabLst>
                <a:tab pos="361950" algn="l"/>
                <a:tab pos="2424113" algn="l"/>
              </a:tabLst>
              <a:defRPr/>
            </a:pPr>
            <a:r>
              <a:rPr lang="de-DE" sz="1600" kern="0" dirty="0">
                <a:latin typeface="Arial Narrow" panose="020B0606020202030204" pitchFamily="34" charset="0"/>
              </a:rPr>
              <a:t>	</a:t>
            </a:r>
            <a:r>
              <a:rPr lang="de-DE" sz="1600" kern="0" dirty="0" smtClean="0">
                <a:latin typeface="Arial Narrow" panose="020B0606020202030204" pitchFamily="34" charset="0"/>
              </a:rPr>
              <a:t>	Fakultät für Informatik und Elektrotechnik,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tabLst>
                <a:tab pos="361950" algn="l"/>
                <a:tab pos="2424113" algn="l"/>
              </a:tabLst>
              <a:defRPr/>
            </a:pPr>
            <a:r>
              <a:rPr lang="de-DE" sz="1600" kern="0" dirty="0">
                <a:latin typeface="Arial Narrow" panose="020B0606020202030204" pitchFamily="34" charset="0"/>
              </a:rPr>
              <a:t>	</a:t>
            </a:r>
            <a:r>
              <a:rPr lang="de-DE" sz="1600" kern="0" dirty="0" smtClean="0">
                <a:latin typeface="Arial Narrow" panose="020B0606020202030204" pitchFamily="34" charset="0"/>
              </a:rPr>
              <a:t>	Institut für Nachrichtentechnik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de-DE" sz="1800" b="1" kern="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340768"/>
            <a:ext cx="7578725" cy="679450"/>
          </a:xfrm>
        </p:spPr>
        <p:txBody>
          <a:bodyPr/>
          <a:lstStyle/>
          <a:p>
            <a:pPr eaLnBrk="1" hangingPunct="1"/>
            <a:r>
              <a:rPr lang="de-DE" altLang="de-DE" sz="1800" dirty="0" smtClean="0"/>
              <a:t>Schwerpunktprogramm der DFG 2017 (Koordination)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1952625"/>
            <a:ext cx="7578725" cy="41767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tabLst>
                <a:tab pos="357188" algn="l"/>
                <a:tab pos="1797050" algn="l"/>
              </a:tabLst>
            </a:pPr>
            <a:r>
              <a:rPr lang="de-DE" altLang="de-DE" sz="1600" b="1" dirty="0" smtClean="0">
                <a:latin typeface="Arial Narrow" pitchFamily="34" charset="0"/>
              </a:rPr>
              <a:t>SPP 1158 	</a:t>
            </a:r>
            <a:r>
              <a:rPr lang="de-DE" altLang="de-DE" sz="1600" dirty="0" smtClean="0">
                <a:latin typeface="Arial Narrow" pitchFamily="34" charset="0"/>
              </a:rPr>
              <a:t>(15.09.2014 – 30.09.2018)</a:t>
            </a:r>
            <a:br>
              <a:rPr lang="de-DE" altLang="de-DE" sz="1600" dirty="0" smtClean="0">
                <a:latin typeface="Arial Narrow" pitchFamily="34" charset="0"/>
              </a:rPr>
            </a:br>
            <a:r>
              <a:rPr lang="de-DE" altLang="de-DE" sz="1600" b="1" dirty="0" smtClean="0">
                <a:latin typeface="Arial Narrow" pitchFamily="34" charset="0"/>
              </a:rPr>
              <a:t>„Bereich Infrastruktur - Antarktisforschung mit vergleichenden Untersuchungen in arktischen Eisgebieten“</a:t>
            </a:r>
            <a:br>
              <a:rPr lang="de-DE" altLang="de-DE" sz="1600" b="1" dirty="0" smtClean="0">
                <a:latin typeface="Arial Narrow" pitchFamily="34" charset="0"/>
              </a:rPr>
            </a:br>
            <a:r>
              <a:rPr lang="de-DE" altLang="de-DE" sz="1600" dirty="0" smtClean="0">
                <a:latin typeface="Arial Narrow" pitchFamily="34" charset="0"/>
              </a:rPr>
              <a:t>Koordination: 		Universität Rostock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357188" algn="l"/>
                <a:tab pos="1614488" algn="l"/>
              </a:tabLst>
            </a:pPr>
            <a:r>
              <a:rPr lang="de-DE" altLang="de-DE" sz="1600" dirty="0">
                <a:latin typeface="Arial Narrow" pitchFamily="34" charset="0"/>
              </a:rPr>
              <a:t>	</a:t>
            </a:r>
            <a:r>
              <a:rPr lang="de-DE" altLang="de-DE" sz="1600" dirty="0" smtClean="0">
                <a:latin typeface="Arial Narrow" pitchFamily="34" charset="0"/>
              </a:rPr>
              <a:t>Koordinator: 		Prof. Dr. Karsten, </a:t>
            </a:r>
            <a:endParaRPr lang="de-DE" altLang="de-DE" sz="1600" dirty="0">
              <a:latin typeface="Arial Narrow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357188" algn="l"/>
                <a:tab pos="1614488" algn="l"/>
              </a:tabLst>
            </a:pPr>
            <a:r>
              <a:rPr lang="de-DE" altLang="de-DE" sz="1600" dirty="0" smtClean="0">
                <a:latin typeface="Arial Narrow" pitchFamily="34" charset="0"/>
              </a:rPr>
              <a:t>			Mathematisch-Naturwissenschaftliche Fakultät,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357188" algn="l"/>
                <a:tab pos="1614488" algn="l"/>
              </a:tabLst>
            </a:pPr>
            <a:r>
              <a:rPr lang="de-DE" altLang="de-DE" sz="1600" dirty="0" smtClean="0">
                <a:latin typeface="Arial Narrow" pitchFamily="34" charset="0"/>
              </a:rPr>
              <a:t>			Institut für Biowissenschaften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altLang="de-DE" dirty="0" smtClean="0">
              <a:latin typeface="Arial Narrow" pitchFamily="34" charset="0"/>
            </a:endParaRPr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1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344613"/>
            <a:ext cx="7578725" cy="679450"/>
          </a:xfrm>
        </p:spPr>
        <p:txBody>
          <a:bodyPr/>
          <a:lstStyle/>
          <a:p>
            <a:pPr eaLnBrk="1" hangingPunct="1"/>
            <a:r>
              <a:rPr lang="de-DE" altLang="de-DE" sz="1800" dirty="0" smtClean="0"/>
              <a:t>Patentanmeldungen*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71600" y="5882788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latin typeface="Arial Narrow" panose="020B0606020202030204" pitchFamily="34" charset="0"/>
              </a:rPr>
              <a:t>*inkl. Nachanmeldungen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890839"/>
              </p:ext>
            </p:extLst>
          </p:nvPr>
        </p:nvGraphicFramePr>
        <p:xfrm>
          <a:off x="683568" y="2023246"/>
          <a:ext cx="7596844" cy="381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592263"/>
            <a:ext cx="4662487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de-DE" altLang="de-DE" dirty="0" smtClean="0">
                <a:latin typeface="Arial Narrow" panose="020B0606020202030204" pitchFamily="34" charset="0"/>
              </a:rPr>
              <a:t>Gründung der Alma Mater </a:t>
            </a:r>
            <a:r>
              <a:rPr lang="de-DE" altLang="de-DE" dirty="0" err="1" smtClean="0">
                <a:latin typeface="Arial Narrow" panose="020B0606020202030204" pitchFamily="34" charset="0"/>
              </a:rPr>
              <a:t>Rostochiensis</a:t>
            </a:r>
            <a:r>
              <a:rPr lang="de-DE" altLang="de-DE" dirty="0" smtClean="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de-DE" altLang="de-DE" dirty="0" smtClean="0">
                <a:latin typeface="Arial Narrow" panose="020B0606020202030204" pitchFamily="34" charset="0"/>
              </a:rPr>
              <a:t>	– der ältesten Universität in Nordeuropa –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de-DE" altLang="de-DE" dirty="0" smtClean="0">
                <a:latin typeface="Arial Narrow" panose="020B0606020202030204" pitchFamily="34" charset="0"/>
              </a:rPr>
              <a:t>	im Jahr 1419</a:t>
            </a:r>
          </a:p>
          <a:p>
            <a:pPr eaLnBrk="1" hangingPunct="1">
              <a:defRPr/>
            </a:pPr>
            <a:r>
              <a:rPr lang="de-DE" altLang="de-DE" dirty="0" smtClean="0">
                <a:latin typeface="Arial Narrow" panose="020B0606020202030204" pitchFamily="34" charset="0"/>
              </a:rPr>
              <a:t>Facultas </a:t>
            </a:r>
            <a:r>
              <a:rPr lang="de-DE" altLang="de-DE" dirty="0" err="1" smtClean="0">
                <a:latin typeface="Arial Narrow" panose="020B0606020202030204" pitchFamily="34" charset="0"/>
              </a:rPr>
              <a:t>Artium</a:t>
            </a:r>
            <a:r>
              <a:rPr lang="de-DE" altLang="de-DE" dirty="0" smtClean="0">
                <a:latin typeface="Arial Narrow" panose="020B0606020202030204" pitchFamily="34" charset="0"/>
              </a:rPr>
              <a:t>, Juristische Fakultät und Medizinische Fakultät waren die Gründungs-fakultäten (seit 1432 Theologische Fakultät)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DE" altLang="de-DE" dirty="0" smtClean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de-DE" altLang="de-DE" dirty="0" smtClean="0">
                <a:latin typeface="Arial Narrow" panose="020B0606020202030204" pitchFamily="34" charset="0"/>
              </a:rPr>
              <a:t>Im 20. Jahrhundert Erweiterung zu einer Volluniversität mit neun Fakultäten</a:t>
            </a:r>
          </a:p>
          <a:p>
            <a:pPr eaLnBrk="1" hangingPunct="1">
              <a:defRPr/>
            </a:pPr>
            <a:r>
              <a:rPr lang="de-DE" altLang="de-DE" dirty="0" smtClean="0">
                <a:latin typeface="Arial Narrow" panose="020B0606020202030204" pitchFamily="34" charset="0"/>
              </a:rPr>
              <a:t>Gründung der Interdisziplinären Fakultät im</a:t>
            </a:r>
            <a:br>
              <a:rPr lang="de-DE" altLang="de-DE" dirty="0" smtClean="0">
                <a:latin typeface="Arial Narrow" panose="020B0606020202030204" pitchFamily="34" charset="0"/>
              </a:rPr>
            </a:br>
            <a:r>
              <a:rPr lang="de-DE" altLang="de-DE" dirty="0" smtClean="0">
                <a:latin typeface="Arial Narrow" panose="020B0606020202030204" pitchFamily="34" charset="0"/>
              </a:rPr>
              <a:t>Jahr 2007</a:t>
            </a:r>
          </a:p>
          <a:p>
            <a:pPr eaLnBrk="1" hangingPunct="1">
              <a:defRPr/>
            </a:pPr>
            <a:r>
              <a:rPr lang="de-DE" altLang="de-DE" dirty="0" smtClean="0">
                <a:latin typeface="Arial Narrow" panose="020B0606020202030204" pitchFamily="34" charset="0"/>
              </a:rPr>
              <a:t>Vier Profillinien „Leben, Licht &amp; Materie“,</a:t>
            </a:r>
            <a:br>
              <a:rPr lang="de-DE" altLang="de-DE" dirty="0" smtClean="0">
                <a:latin typeface="Arial Narrow" panose="020B0606020202030204" pitchFamily="34" charset="0"/>
              </a:rPr>
            </a:br>
            <a:r>
              <a:rPr lang="de-DE" altLang="de-DE" dirty="0" smtClean="0">
                <a:latin typeface="Arial Narrow" panose="020B0606020202030204" pitchFamily="34" charset="0"/>
              </a:rPr>
              <a:t>„Maritime Systeme“, „Altern des Individuums</a:t>
            </a:r>
            <a:br>
              <a:rPr lang="de-DE" altLang="de-DE" dirty="0" smtClean="0">
                <a:latin typeface="Arial Narrow" panose="020B0606020202030204" pitchFamily="34" charset="0"/>
              </a:rPr>
            </a:br>
            <a:r>
              <a:rPr lang="de-DE" altLang="de-DE" dirty="0" smtClean="0">
                <a:latin typeface="Arial Narrow" panose="020B0606020202030204" pitchFamily="34" charset="0"/>
              </a:rPr>
              <a:t>und der Gesellschaft“ und „Wissen – Kultur – Transformation“ als fächerübergreifende Forschungsschwerpunkte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9"/>
          <a:stretch>
            <a:fillRect/>
          </a:stretch>
        </p:blipFill>
        <p:spPr bwMode="auto">
          <a:xfrm>
            <a:off x="468313" y="1268413"/>
            <a:ext cx="3363912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sp>
        <p:nvSpPr>
          <p:cNvPr id="18437" name="Foliennummernplatzhalter 5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72208DE-47E5-41B8-8C9E-3D5E3FB01BCD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900">
                <a:solidFill>
                  <a:schemeClr val="tx2"/>
                </a:solidFill>
                <a:latin typeface="Verdana" pitchFamily="34" charset="0"/>
              </a:rPr>
              <a:t>Wissenschaftlicher Nachwuchs</a:t>
            </a:r>
          </a:p>
        </p:txBody>
      </p:sp>
      <p:sp>
        <p:nvSpPr>
          <p:cNvPr id="36867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033448"/>
              </p:ext>
            </p:extLst>
          </p:nvPr>
        </p:nvGraphicFramePr>
        <p:xfrm>
          <a:off x="450056" y="2221707"/>
          <a:ext cx="8262404" cy="2105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" name="Foliennummernplatzhalter 5"/>
          <p:cNvSpPr txBox="1">
            <a:spLocks noGrp="1"/>
          </p:cNvSpPr>
          <p:nvPr/>
        </p:nvSpPr>
        <p:spPr>
          <a:xfrm>
            <a:off x="8077200" y="6569075"/>
            <a:ext cx="708025" cy="2889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49B7E67C-B61B-42C4-90EB-22F3921D2DD1}" type="slidenum">
              <a:rPr lang="de-DE"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rPr>
              <a:pPr>
                <a:defRPr/>
              </a:pPr>
              <a:t>21</a:t>
            </a:fld>
            <a:endParaRPr lang="de-DE" sz="800" dirty="0">
              <a:solidFill>
                <a:srgbClr val="FFFFFF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1619250"/>
            <a:ext cx="7578725" cy="679450"/>
          </a:xfrm>
        </p:spPr>
        <p:txBody>
          <a:bodyPr/>
          <a:lstStyle/>
          <a:p>
            <a:pPr eaLnBrk="1" hangingPunct="1"/>
            <a:r>
              <a:rPr lang="de-DE" altLang="de-DE" sz="1800" dirty="0" smtClean="0"/>
              <a:t>Entwicklung Promotionen</a:t>
            </a:r>
            <a:br>
              <a:rPr lang="de-DE" altLang="de-DE" sz="1800" dirty="0" smtClean="0"/>
            </a:br>
            <a:r>
              <a:rPr lang="de-DE" altLang="de-DE" sz="1800" dirty="0" smtClean="0"/>
              <a:t>– Universität gesamt und nach Fakultät</a:t>
            </a:r>
            <a:br>
              <a:rPr lang="de-DE" altLang="de-DE" sz="1800" dirty="0" smtClean="0"/>
            </a:br>
            <a:endParaRPr lang="de-DE" altLang="de-DE" sz="1800" dirty="0" smtClean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688707"/>
              </p:ext>
            </p:extLst>
          </p:nvPr>
        </p:nvGraphicFramePr>
        <p:xfrm>
          <a:off x="450056" y="4509095"/>
          <a:ext cx="6921500" cy="1800225"/>
        </p:xfrm>
        <a:graphic>
          <a:graphicData uri="http://schemas.openxmlformats.org/drawingml/2006/table">
            <a:tbl>
              <a:tblPr/>
              <a:tblGrid>
                <a:gridCol w="774700">
                  <a:extLst>
                    <a:ext uri="{9D8B030D-6E8A-4147-A177-3AD203B41FA5}">
                      <a16:colId xmlns:a16="http://schemas.microsoft.com/office/drawing/2014/main" val="22285259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4454446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7136315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62197943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422910013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909838423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88429744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19608866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745738409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6487989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3560050960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AUF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IEF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JUF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MSF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PHF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THF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UMR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WSF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6419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62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294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795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01292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0287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268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3889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1.480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7414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935038" y="2349500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de-DE" altLang="de-DE">
              <a:latin typeface="Times New Roman" pitchFamily="18" charset="0"/>
            </a:endParaRPr>
          </a:p>
        </p:txBody>
      </p:sp>
      <p:sp>
        <p:nvSpPr>
          <p:cNvPr id="38917" name="Rectangle 2"/>
          <p:cNvSpPr txBox="1">
            <a:spLocks noChangeArrowheads="1"/>
          </p:cNvSpPr>
          <p:nvPr/>
        </p:nvSpPr>
        <p:spPr bwMode="auto">
          <a:xfrm>
            <a:off x="935038" y="1484313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Entwicklung Habilitationen – Universität gesamt</a:t>
            </a:r>
            <a:b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</a:br>
            <a:endParaRPr lang="de-DE" altLang="de-DE" sz="1800" dirty="0">
              <a:solidFill>
                <a:srgbClr val="004A99"/>
              </a:solidFill>
              <a:latin typeface="Verdana" pitchFamily="34" charset="0"/>
            </a:endParaRPr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DE" altLang="de-DE" sz="8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318934"/>
              </p:ext>
            </p:extLst>
          </p:nvPr>
        </p:nvGraphicFramePr>
        <p:xfrm>
          <a:off x="395536" y="2060848"/>
          <a:ext cx="788487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847725" y="6273800"/>
            <a:ext cx="33282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Universität Rostock, </a:t>
            </a:r>
            <a:r>
              <a:rPr lang="de-DE" altLang="de-DE" sz="1000" dirty="0" smtClean="0">
                <a:latin typeface="Arial Narrow" pitchFamily="34" charset="0"/>
              </a:rPr>
              <a:t>Dezernat 2, Referat 2.5 Finanzcontrolling</a:t>
            </a:r>
            <a:endParaRPr lang="de-DE" altLang="de-DE" sz="1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46138" y="1493838"/>
            <a:ext cx="7578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Koordinierte Forschungsprogramme der DFG </a:t>
            </a:r>
            <a:r>
              <a:rPr lang="de-DE" altLang="de-DE" sz="1800" dirty="0" smtClean="0">
                <a:solidFill>
                  <a:srgbClr val="004A99"/>
                </a:solidFill>
                <a:latin typeface="Verdana" pitchFamily="34" charset="0"/>
              </a:rPr>
              <a:t>2017</a:t>
            </a:r>
            <a:endParaRPr lang="de-DE" altLang="de-DE" sz="1800" dirty="0">
              <a:solidFill>
                <a:srgbClr val="004A99"/>
              </a:solidFill>
              <a:latin typeface="Verdana" pitchFamily="34" charset="0"/>
            </a:endParaRP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 sz="8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37782"/>
              </p:ext>
            </p:extLst>
          </p:nvPr>
        </p:nvGraphicFramePr>
        <p:xfrm>
          <a:off x="738610" y="2079346"/>
          <a:ext cx="6965738" cy="412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rbeitsblatt" r:id="rId4" imgW="8772591" imgH="5191125" progId="Excel.Sheet.12">
                  <p:embed/>
                </p:oleObj>
              </mc:Choice>
              <mc:Fallback>
                <p:oleObj name="Arbeitsblatt" r:id="rId4" imgW="8772591" imgH="5191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8610" y="2079346"/>
                        <a:ext cx="6965738" cy="412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584" y="2061170"/>
            <a:ext cx="7578725" cy="4248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de-DE" sz="1600" b="1" kern="0" dirty="0" smtClean="0">
                <a:latin typeface="Arial Narrow" panose="020B0606020202030204" pitchFamily="34" charset="0"/>
                <a:cs typeface="Arial" charset="0"/>
              </a:rPr>
              <a:t>GRK 1242: 	</a:t>
            </a:r>
            <a:r>
              <a:rPr lang="de-DE" sz="1600" kern="0" dirty="0" smtClean="0">
                <a:latin typeface="Arial Narrow" panose="020B0606020202030204" pitchFamily="34" charset="0"/>
              </a:rPr>
              <a:t>(bis 30.06.2017)	</a:t>
            </a:r>
            <a:r>
              <a:rPr lang="de-DE" sz="1600" b="1" kern="0" dirty="0" smtClean="0">
                <a:latin typeface="Arial Narrow" panose="020B0606020202030204" pitchFamily="34" charset="0"/>
                <a:cs typeface="Arial" charset="0"/>
              </a:rPr>
              <a:t>				 „</a:t>
            </a:r>
            <a:r>
              <a:rPr lang="de-DE" sz="1600" b="1" kern="0" dirty="0" smtClean="0">
                <a:latin typeface="Arial Narrow" panose="020B0606020202030204" pitchFamily="34" charset="0"/>
              </a:rPr>
              <a:t>Kulturkontakt und Wissenschaftsdiskurs“</a:t>
            </a:r>
            <a:r>
              <a:rPr lang="de-DE" sz="1800" kern="0" dirty="0" smtClean="0">
                <a:latin typeface="Arial Narrow" panose="020B0606020202030204" pitchFamily="34" charset="0"/>
              </a:rPr>
              <a:t>	</a:t>
            </a:r>
            <a:r>
              <a:rPr lang="de-DE" sz="1600" b="1" kern="0" dirty="0" smtClean="0">
                <a:latin typeface="Arial Narrow" panose="020B0606020202030204" pitchFamily="34" charset="0"/>
              </a:rPr>
              <a:t>		          </a:t>
            </a:r>
            <a:r>
              <a:rPr lang="de-DE" sz="1600" kern="0" dirty="0" smtClean="0">
                <a:latin typeface="Arial Narrow" panose="020B0606020202030204" pitchFamily="34" charset="0"/>
              </a:rPr>
              <a:t>Sprecherin: 	P</a:t>
            </a:r>
            <a:r>
              <a:rPr lang="de-DE" sz="1600" kern="0" dirty="0" smtClean="0">
                <a:latin typeface="Arial Narrow" panose="020B0606020202030204" pitchFamily="34" charset="0"/>
                <a:cs typeface="Arial" charset="0"/>
              </a:rPr>
              <a:t>rof. Dr. </a:t>
            </a:r>
            <a:r>
              <a:rPr lang="de-DE" sz="1600" kern="0" dirty="0" err="1" smtClean="0">
                <a:latin typeface="Arial Narrow" panose="020B0606020202030204" pitchFamily="34" charset="0"/>
                <a:cs typeface="Arial" charset="0"/>
              </a:rPr>
              <a:t>Wodianka</a:t>
            </a:r>
            <a:r>
              <a:rPr lang="de-DE" sz="1600" kern="0" dirty="0" smtClean="0">
                <a:latin typeface="Arial Narrow" panose="020B0606020202030204" pitchFamily="34" charset="0"/>
                <a:cs typeface="Arial" charset="0"/>
              </a:rPr>
              <a:t> (ab 04/2013),						</a:t>
            </a:r>
            <a:r>
              <a:rPr lang="de-DE" sz="1600" kern="0" dirty="0">
                <a:latin typeface="Arial Narrow" panose="020B0606020202030204" pitchFamily="34" charset="0"/>
              </a:rPr>
              <a:t>Philosophische </a:t>
            </a:r>
            <a:r>
              <a:rPr lang="de-DE" sz="1600" kern="0" dirty="0" smtClean="0">
                <a:latin typeface="Arial Narrow" panose="020B0606020202030204" pitchFamily="34" charset="0"/>
              </a:rPr>
              <a:t>Fakultät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de-DE" sz="1600" b="1" kern="0" dirty="0" smtClean="0">
                <a:latin typeface="Arial Narrow" panose="020B0606020202030204" pitchFamily="34" charset="0"/>
                <a:cs typeface="Arial" charset="0"/>
              </a:rPr>
              <a:t>GRK 1887:</a:t>
            </a:r>
            <a:r>
              <a:rPr lang="de-DE" sz="1600" kern="0" dirty="0" smtClean="0">
                <a:latin typeface="Arial Narrow" panose="020B0606020202030204" pitchFamily="34" charset="0"/>
                <a:cs typeface="Arial" charset="0"/>
              </a:rPr>
              <a:t>	(bis 30.09.2018)</a:t>
            </a:r>
            <a:r>
              <a:rPr lang="de-DE" sz="1600" b="1" kern="0" dirty="0" smtClean="0">
                <a:latin typeface="Arial Narrow" panose="020B0606020202030204" pitchFamily="34" charset="0"/>
                <a:cs typeface="Arial" charset="0"/>
              </a:rPr>
              <a:t> 			       		  „</a:t>
            </a:r>
            <a:r>
              <a:rPr lang="de-DE" sz="1600" b="1" kern="0" dirty="0" smtClean="0">
                <a:latin typeface="Arial Narrow" panose="020B0606020202030204" pitchFamily="34" charset="0"/>
              </a:rPr>
              <a:t>Deutungsmacht – Religion und Belief Systems in Deutungsmachtkonflikten“</a:t>
            </a:r>
            <a:br>
              <a:rPr lang="de-DE" sz="1600" b="1" kern="0" dirty="0" smtClean="0">
                <a:latin typeface="Arial Narrow" panose="020B0606020202030204" pitchFamily="34" charset="0"/>
              </a:rPr>
            </a:br>
            <a:r>
              <a:rPr lang="de-DE" sz="1600" kern="0" dirty="0" smtClean="0">
                <a:latin typeface="Arial Narrow" panose="020B0606020202030204" pitchFamily="34" charset="0"/>
              </a:rPr>
              <a:t>Sprecher: 	Prof. Dr. </a:t>
            </a:r>
            <a:r>
              <a:rPr lang="de-DE" sz="1600" kern="0" dirty="0" err="1" smtClean="0">
                <a:latin typeface="Arial Narrow" panose="020B0606020202030204" pitchFamily="34" charset="0"/>
              </a:rPr>
              <a:t>Kumlehn</a:t>
            </a:r>
            <a:r>
              <a:rPr lang="de-DE" sz="1600" kern="0" dirty="0" smtClean="0">
                <a:latin typeface="Arial Narrow" panose="020B0606020202030204" pitchFamily="34" charset="0"/>
              </a:rPr>
              <a:t> (</a:t>
            </a:r>
            <a:r>
              <a:rPr lang="de-DE" sz="1600" kern="0" dirty="0" err="1" smtClean="0">
                <a:latin typeface="Arial Narrow" panose="020B0606020202030204" pitchFamily="34" charset="0"/>
              </a:rPr>
              <a:t>since</a:t>
            </a:r>
            <a:r>
              <a:rPr lang="de-DE" sz="1600" kern="0" dirty="0" smtClean="0">
                <a:latin typeface="Arial Narrow" panose="020B0606020202030204" pitchFamily="34" charset="0"/>
              </a:rPr>
              <a:t> 04/2015), 						Theologische Fakultät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de-DE" sz="1600" b="1" kern="0" dirty="0" smtClean="0">
                <a:latin typeface="Arial Narrow" panose="020B0606020202030204" pitchFamily="34" charset="0"/>
                <a:cs typeface="Arial" charset="0"/>
              </a:rPr>
              <a:t>GRK </a:t>
            </a:r>
            <a:r>
              <a:rPr lang="de-DE" sz="1600" b="1" kern="0" dirty="0">
                <a:latin typeface="Arial Narrow" panose="020B0606020202030204" pitchFamily="34" charset="0"/>
                <a:cs typeface="Arial" charset="0"/>
              </a:rPr>
              <a:t>2000:	</a:t>
            </a:r>
            <a:r>
              <a:rPr lang="de-DE" sz="1600" kern="0" dirty="0">
                <a:latin typeface="Arial Narrow" panose="020B0606020202030204" pitchFamily="34" charset="0"/>
                <a:cs typeface="Arial" charset="0"/>
              </a:rPr>
              <a:t>(bis 30.06.2020) </a:t>
            </a:r>
            <a:r>
              <a:rPr lang="de-DE" sz="1600" b="1" kern="0" dirty="0">
                <a:latin typeface="Arial Narrow" panose="020B0606020202030204" pitchFamily="34" charset="0"/>
                <a:cs typeface="Arial" charset="0"/>
              </a:rPr>
              <a:t>			       		  „Die Deutsche Ostseeküste als terrestrisch-marine Schnittstelle für Wasser- und Stoffflüsse – Baltic </a:t>
            </a:r>
            <a:r>
              <a:rPr lang="de-DE" sz="1600" b="1" kern="0" dirty="0" err="1">
                <a:latin typeface="Arial Narrow" panose="020B0606020202030204" pitchFamily="34" charset="0"/>
                <a:cs typeface="Arial" charset="0"/>
              </a:rPr>
              <a:t>Transcoast</a:t>
            </a:r>
            <a:r>
              <a:rPr lang="de-DE" sz="1600" b="1" kern="0" dirty="0">
                <a:latin typeface="Arial Narrow" panose="020B0606020202030204" pitchFamily="34" charset="0"/>
                <a:cs typeface="Arial" charset="0"/>
              </a:rPr>
              <a:t>“</a:t>
            </a:r>
            <a:br>
              <a:rPr lang="de-DE" sz="1600" b="1" kern="0" dirty="0">
                <a:latin typeface="Arial Narrow" panose="020B0606020202030204" pitchFamily="34" charset="0"/>
                <a:cs typeface="Arial" charset="0"/>
              </a:rPr>
            </a:br>
            <a:r>
              <a:rPr lang="de-DE" sz="1600" kern="0" dirty="0">
                <a:latin typeface="Arial Narrow" panose="020B0606020202030204" pitchFamily="34" charset="0"/>
                <a:cs typeface="Arial" charset="0"/>
              </a:rPr>
              <a:t>Sprecher: 	Prof. Dr. </a:t>
            </a:r>
            <a:r>
              <a:rPr lang="de-DE" sz="1600" kern="0" dirty="0" err="1">
                <a:latin typeface="Arial Narrow" panose="020B0606020202030204" pitchFamily="34" charset="0"/>
                <a:cs typeface="Arial" charset="0"/>
              </a:rPr>
              <a:t>Lennarzt</a:t>
            </a:r>
            <a:r>
              <a:rPr lang="de-DE" sz="1600" kern="0" dirty="0">
                <a:latin typeface="Arial Narrow" panose="020B0606020202030204" pitchFamily="34" charset="0"/>
                <a:cs typeface="Arial" charset="0"/>
              </a:rPr>
              <a:t>, 							Agrar- und Umweltwissenschaftliche Fakultät</a:t>
            </a:r>
          </a:p>
          <a:p>
            <a:pPr eaLnBrk="1" hangingPunct="1">
              <a:spcBef>
                <a:spcPts val="1800"/>
              </a:spcBef>
              <a:defRPr/>
            </a:pPr>
            <a:endParaRPr lang="de-DE" sz="1600" kern="0" dirty="0" smtClean="0">
              <a:latin typeface="Arial Narrow" panose="020B0606020202030204" pitchFamily="34" charset="0"/>
              <a:cs typeface="Arial" charset="0"/>
            </a:endParaRPr>
          </a:p>
          <a:p>
            <a:pPr marL="0" indent="0"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endParaRPr lang="de-DE" sz="1600" kern="0" dirty="0" smtClean="0">
              <a:latin typeface="Arial Narrow" panose="020B0606020202030204" pitchFamily="34" charset="0"/>
              <a:cs typeface="Arial" charset="0"/>
            </a:endParaRPr>
          </a:p>
          <a:p>
            <a:pPr marL="0" indent="0"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de-DE" sz="1400" kern="0" dirty="0" smtClean="0">
                <a:latin typeface="Arial Narrow" panose="020B0606020202030204" pitchFamily="34" charset="0"/>
                <a:cs typeface="Arial" charset="0"/>
              </a:rPr>
              <a:t>	</a:t>
            </a:r>
          </a:p>
          <a:p>
            <a:pPr eaLnBrk="1" hangingPunct="1">
              <a:spcBef>
                <a:spcPts val="1800"/>
              </a:spcBef>
              <a:defRPr/>
            </a:pPr>
            <a:endParaRPr lang="de-DE" sz="1200" kern="0" dirty="0" smtClean="0"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6138" y="1487488"/>
            <a:ext cx="7578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Graduiertenkollegs der DFG </a:t>
            </a:r>
            <a:r>
              <a:rPr lang="de-DE" altLang="de-DE" sz="1800" dirty="0" smtClean="0">
                <a:solidFill>
                  <a:srgbClr val="004A99"/>
                </a:solidFill>
                <a:latin typeface="Verdana" pitchFamily="34" charset="0"/>
              </a:rPr>
              <a:t>2017</a:t>
            </a:r>
            <a:endParaRPr lang="de-DE" altLang="de-DE" sz="1800" dirty="0">
              <a:solidFill>
                <a:srgbClr val="004A99"/>
              </a:solidFill>
              <a:latin typeface="Verdana" pitchFamily="34" charset="0"/>
            </a:endParaRP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 sz="8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45703" y="1484784"/>
            <a:ext cx="7578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Graduiertenkollegs der DFG (Fortsetzung)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35038" y="2349500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de-DE" altLang="de-DE">
              <a:latin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45703" y="1916832"/>
            <a:ext cx="7578725" cy="46522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endParaRPr lang="de-DE" sz="800" kern="0" dirty="0" smtClean="0">
              <a:latin typeface="Arial Narrow" panose="020B0606020202030204" pitchFamily="34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tabLst>
                <a:tab pos="361950" algn="l"/>
                <a:tab pos="1885950" algn="l"/>
              </a:tabLst>
            </a:pPr>
            <a:r>
              <a:rPr lang="de-DE" sz="1600" b="1" dirty="0">
                <a:latin typeface="Arial Narrow" panose="020B0606020202030204" pitchFamily="34" charset="0"/>
                <a:cs typeface="Arial" charset="0"/>
              </a:rPr>
              <a:t>GRK 1505:</a:t>
            </a:r>
            <a:r>
              <a:rPr lang="de-DE" sz="1600" dirty="0">
                <a:latin typeface="Arial Narrow" panose="020B0606020202030204" pitchFamily="34" charset="0"/>
                <a:cs typeface="Arial" charset="0"/>
              </a:rPr>
              <a:t> 	(bis 30.09.2017)</a:t>
            </a:r>
            <a:r>
              <a:rPr lang="de-DE" sz="1600" b="1" dirty="0">
                <a:latin typeface="Arial Narrow" panose="020B0606020202030204" pitchFamily="34" charset="0"/>
                <a:cs typeface="Arial" charset="0"/>
              </a:rPr>
              <a:t/>
            </a:r>
            <a:br>
              <a:rPr lang="de-DE" sz="1600" b="1" dirty="0">
                <a:latin typeface="Arial Narrow" panose="020B0606020202030204" pitchFamily="34" charset="0"/>
                <a:cs typeface="Arial" charset="0"/>
              </a:rPr>
            </a:br>
            <a:r>
              <a:rPr lang="de-DE" sz="1600" b="1" dirty="0">
                <a:latin typeface="Arial Narrow" panose="020B0606020202030204" pitchFamily="34" charset="0"/>
                <a:cs typeface="Arial" charset="0"/>
              </a:rPr>
              <a:t>„Analyse und Simulation elektrischer Wechselwirkungen zwischen Implantaten und Biosystemen (WELISA)“					         </a:t>
            </a:r>
            <a:r>
              <a:rPr lang="de-DE" sz="1600" dirty="0">
                <a:latin typeface="Arial Narrow" panose="020B0606020202030204" pitchFamily="34" charset="0"/>
              </a:rPr>
              <a:t>Sprecherin: 	Prof. Dr. van </a:t>
            </a:r>
            <a:r>
              <a:rPr lang="de-DE" sz="1600" dirty="0" err="1">
                <a:latin typeface="Arial Narrow" panose="020B0606020202030204" pitchFamily="34" charset="0"/>
              </a:rPr>
              <a:t>Rienen</a:t>
            </a:r>
            <a:r>
              <a:rPr lang="de-DE" sz="1600" dirty="0">
                <a:latin typeface="Arial Narrow" panose="020B0606020202030204" pitchFamily="34" charset="0"/>
              </a:rPr>
              <a:t>, </a:t>
            </a:r>
          </a:p>
          <a:p>
            <a:pPr eaLnBrk="1" hangingPunct="1">
              <a:spcBef>
                <a:spcPts val="0"/>
              </a:spcBef>
              <a:buNone/>
              <a:tabLst>
                <a:tab pos="361950" algn="l"/>
                <a:tab pos="1885950" algn="l"/>
              </a:tabLst>
            </a:pPr>
            <a:r>
              <a:rPr lang="de-DE" sz="1600" dirty="0">
                <a:latin typeface="Arial Narrow" panose="020B0606020202030204" pitchFamily="34" charset="0"/>
              </a:rPr>
              <a:t>			Fakultät für Informatik und Elektrotechnik, 					</a:t>
            </a:r>
            <a:r>
              <a:rPr lang="de-DE" sz="1600" dirty="0">
                <a:latin typeface="Arial Narrow" panose="020B0606020202030204" pitchFamily="34" charset="0"/>
                <a:cs typeface="Arial" charset="0"/>
              </a:rPr>
              <a:t>Institut für Allgemeine 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Elektrotechnik</a:t>
            </a:r>
          </a:p>
          <a:p>
            <a:pPr eaLnBrk="1" hangingPunct="1">
              <a:spcBef>
                <a:spcPts val="0"/>
              </a:spcBef>
              <a:buNone/>
              <a:tabLst>
                <a:tab pos="361950" algn="l"/>
                <a:tab pos="1885950" algn="l"/>
              </a:tabLst>
            </a:pPr>
            <a:endParaRPr lang="de-DE" sz="1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tabLst>
                <a:tab pos="361950" algn="l"/>
                <a:tab pos="1885950" algn="l"/>
              </a:tabLst>
            </a:pPr>
            <a:r>
              <a:rPr lang="de-DE" sz="1600" b="1" dirty="0">
                <a:latin typeface="Arial Narrow" panose="020B0606020202030204" pitchFamily="34" charset="0"/>
                <a:cs typeface="Arial" charset="0"/>
              </a:rPr>
              <a:t>MGK: 	</a:t>
            </a:r>
            <a:r>
              <a:rPr lang="de-DE" sz="1600" dirty="0">
                <a:latin typeface="Arial Narrow" panose="020B0606020202030204" pitchFamily="34" charset="0"/>
                <a:cs typeface="Arial" charset="0"/>
              </a:rPr>
              <a:t>(bis 30.06.2017)					      </a:t>
            </a:r>
            <a:r>
              <a:rPr lang="de-DE" sz="1600" b="1" dirty="0">
                <a:latin typeface="Arial Narrow" panose="020B0606020202030204" pitchFamily="34" charset="0"/>
                <a:cs typeface="Arial" charset="0"/>
              </a:rPr>
              <a:t>Integriertes Graduiertenkolleg im SFB 652 </a:t>
            </a:r>
            <a:r>
              <a:rPr lang="de-DE" sz="1600" dirty="0">
                <a:latin typeface="Arial Narrow" panose="020B0606020202030204" pitchFamily="34" charset="0"/>
              </a:rPr>
              <a:t>			          Sprecher: 	Semjon </a:t>
            </a:r>
            <a:r>
              <a:rPr lang="de-DE" sz="1600" dirty="0" err="1">
                <a:latin typeface="Arial Narrow" panose="020B0606020202030204" pitchFamily="34" charset="0"/>
              </a:rPr>
              <a:t>Köhnke</a:t>
            </a:r>
            <a:r>
              <a:rPr lang="de-DE" sz="1600" dirty="0">
                <a:latin typeface="Arial Narrow" panose="020B0606020202030204" pitchFamily="34" charset="0"/>
              </a:rPr>
              <a:t>, </a:t>
            </a:r>
          </a:p>
          <a:p>
            <a:pPr eaLnBrk="1" hangingPunct="1">
              <a:spcBef>
                <a:spcPts val="0"/>
              </a:spcBef>
              <a:buNone/>
              <a:tabLst>
                <a:tab pos="361950" algn="l"/>
                <a:tab pos="1885950" algn="l"/>
              </a:tabLst>
            </a:pPr>
            <a:r>
              <a:rPr lang="de-DE" sz="1600" dirty="0">
                <a:latin typeface="Arial Narrow" panose="020B0606020202030204" pitchFamily="34" charset="0"/>
              </a:rPr>
              <a:t>			Mathematisch-Naturwissenschaftliche Fakultät, </a:t>
            </a:r>
          </a:p>
          <a:p>
            <a:pPr eaLnBrk="1" hangingPunct="1">
              <a:spcBef>
                <a:spcPts val="0"/>
              </a:spcBef>
              <a:buNone/>
              <a:tabLst>
                <a:tab pos="361950" algn="l"/>
                <a:tab pos="1885950" algn="l"/>
              </a:tabLst>
            </a:pPr>
            <a:r>
              <a:rPr lang="de-DE" sz="1600" dirty="0">
                <a:latin typeface="Arial Narrow" panose="020B0606020202030204" pitchFamily="34" charset="0"/>
              </a:rPr>
              <a:t>			Institut für </a:t>
            </a:r>
            <a:r>
              <a:rPr lang="de-DE" sz="1600" dirty="0" smtClean="0">
                <a:latin typeface="Arial Narrow" panose="020B0606020202030204" pitchFamily="34" charset="0"/>
              </a:rPr>
              <a:t>Physik</a:t>
            </a:r>
          </a:p>
          <a:p>
            <a:pPr eaLnBrk="1" hangingPunct="1">
              <a:spcBef>
                <a:spcPts val="0"/>
              </a:spcBef>
              <a:buNone/>
              <a:tabLst>
                <a:tab pos="361950" algn="l"/>
                <a:tab pos="1885950" algn="l"/>
              </a:tabLst>
            </a:pPr>
            <a:endParaRPr lang="de-DE" sz="1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tabLst>
                <a:tab pos="361950" algn="l"/>
                <a:tab pos="1885950" algn="l"/>
              </a:tabLst>
            </a:pPr>
            <a:r>
              <a:rPr lang="de-DE" sz="1600" b="1" dirty="0">
                <a:latin typeface="Arial Narrow" panose="020B0606020202030204" pitchFamily="34" charset="0"/>
                <a:cs typeface="Arial" charset="0"/>
              </a:rPr>
              <a:t>IRTG: 	</a:t>
            </a:r>
            <a:r>
              <a:rPr lang="de-DE" sz="1600" dirty="0">
                <a:latin typeface="Arial Narrow" panose="020B0606020202030204" pitchFamily="34" charset="0"/>
                <a:cs typeface="Arial" charset="0"/>
              </a:rPr>
              <a:t>(01.07.2017 – 30.06.2021) </a:t>
            </a:r>
          </a:p>
          <a:p>
            <a:pPr eaLnBrk="1" hangingPunct="1">
              <a:spcBef>
                <a:spcPts val="0"/>
              </a:spcBef>
              <a:buNone/>
              <a:tabLst>
                <a:tab pos="361950" algn="l"/>
                <a:tab pos="1885950" algn="l"/>
              </a:tabLst>
            </a:pPr>
            <a:r>
              <a:rPr lang="de-DE" sz="1600" b="1" dirty="0">
                <a:latin typeface="Arial Narrow" panose="020B0606020202030204" pitchFamily="34" charset="0"/>
                <a:cs typeface="Arial" charset="0"/>
              </a:rPr>
              <a:t>	</a:t>
            </a:r>
            <a:r>
              <a:rPr lang="de-DE" sz="1600" b="1" dirty="0" smtClean="0">
                <a:latin typeface="Arial Narrow" panose="020B0606020202030204" pitchFamily="34" charset="0"/>
                <a:cs typeface="Arial" charset="0"/>
              </a:rPr>
              <a:t>Integriertes </a:t>
            </a:r>
            <a:r>
              <a:rPr lang="de-DE" sz="1600" b="1" dirty="0">
                <a:latin typeface="Arial Narrow" panose="020B0606020202030204" pitchFamily="34" charset="0"/>
                <a:cs typeface="Arial" charset="0"/>
              </a:rPr>
              <a:t>Graduiertenkolleg im SFB 1270 </a:t>
            </a:r>
          </a:p>
          <a:p>
            <a:pPr eaLnBrk="1" hangingPunct="1">
              <a:spcBef>
                <a:spcPts val="0"/>
              </a:spcBef>
              <a:buNone/>
              <a:tabLst>
                <a:tab pos="361950" algn="l"/>
                <a:tab pos="1885950" algn="l"/>
              </a:tabLst>
            </a:pPr>
            <a:r>
              <a:rPr lang="de-DE" sz="1600" dirty="0">
                <a:latin typeface="Arial Narrow" panose="020B0606020202030204" pitchFamily="34" charset="0"/>
              </a:rPr>
              <a:t>	Sprecherin: 	Prof. Dr. van </a:t>
            </a:r>
            <a:r>
              <a:rPr lang="de-DE" sz="1600" dirty="0" err="1">
                <a:latin typeface="Arial Narrow" panose="020B0606020202030204" pitchFamily="34" charset="0"/>
              </a:rPr>
              <a:t>Rienen</a:t>
            </a:r>
            <a:r>
              <a:rPr lang="de-DE" sz="1600" dirty="0">
                <a:latin typeface="Arial Narrow" panose="020B0606020202030204" pitchFamily="34" charset="0"/>
              </a:rPr>
              <a:t>, </a:t>
            </a:r>
          </a:p>
          <a:p>
            <a:pPr eaLnBrk="1" hangingPunct="1">
              <a:spcBef>
                <a:spcPts val="0"/>
              </a:spcBef>
              <a:buNone/>
              <a:tabLst>
                <a:tab pos="361950" algn="l"/>
                <a:tab pos="1885950" algn="l"/>
              </a:tabLst>
            </a:pPr>
            <a:r>
              <a:rPr lang="de-DE" sz="1600" dirty="0">
                <a:latin typeface="Arial Narrow" panose="020B0606020202030204" pitchFamily="34" charset="0"/>
              </a:rPr>
              <a:t>			Fakultät für Informatik und Elektrotechnik, </a:t>
            </a:r>
          </a:p>
          <a:p>
            <a:pPr eaLnBrk="1" hangingPunct="1">
              <a:spcBef>
                <a:spcPts val="0"/>
              </a:spcBef>
              <a:buNone/>
              <a:tabLst>
                <a:tab pos="361950" algn="l"/>
                <a:tab pos="1885950" algn="l"/>
              </a:tabLst>
            </a:pPr>
            <a:r>
              <a:rPr lang="de-DE" sz="1600" dirty="0">
                <a:latin typeface="Arial Narrow" panose="020B0606020202030204" pitchFamily="34" charset="0"/>
                <a:cs typeface="Arial" charset="0"/>
              </a:rPr>
              <a:t>			Institut für Allgemeine Elektrotechnik</a:t>
            </a:r>
            <a:endParaRPr lang="de-DE" sz="1600" dirty="0">
              <a:latin typeface="Arial Narrow" panose="020B0606020202030204" pitchFamily="34" charset="0"/>
            </a:endParaRP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DE" altLang="de-DE" sz="8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900">
                <a:solidFill>
                  <a:schemeClr val="tx2"/>
                </a:solidFill>
                <a:latin typeface="Verdana" pitchFamily="34" charset="0"/>
              </a:rPr>
              <a:t>Haushalt</a:t>
            </a:r>
          </a:p>
        </p:txBody>
      </p:sp>
      <p:sp>
        <p:nvSpPr>
          <p:cNvPr id="43011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5E283CB-6D72-4C4D-A3DE-800C325EE71E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46138" y="1497013"/>
            <a:ext cx="7578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Landeszuschuss</a:t>
            </a:r>
          </a:p>
        </p:txBody>
      </p:sp>
      <p:sp>
        <p:nvSpPr>
          <p:cNvPr id="44035" name="Text Box 93"/>
          <p:cNvSpPr txBox="1">
            <a:spLocks noChangeArrowheads="1"/>
          </p:cNvSpPr>
          <p:nvPr/>
        </p:nvSpPr>
        <p:spPr bwMode="auto">
          <a:xfrm>
            <a:off x="871538" y="3860800"/>
            <a:ext cx="50403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200" dirty="0">
                <a:latin typeface="Arial Narrow" pitchFamily="34" charset="0"/>
              </a:rPr>
              <a:t>Quelle:  Haushaltsplan M-V  </a:t>
            </a:r>
            <a:r>
              <a:rPr lang="de-DE" altLang="de-DE" sz="1200" dirty="0" smtClean="0">
                <a:latin typeface="Arial Narrow" pitchFamily="34" charset="0"/>
              </a:rPr>
              <a:t>2018/2019</a:t>
            </a:r>
            <a:endParaRPr lang="de-DE" altLang="de-DE" sz="1200" dirty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latin typeface="Arial Narrow" pitchFamily="34" charset="0"/>
              </a:rPr>
              <a:t>               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de-DE" altLang="de-DE" sz="8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51347"/>
              </p:ext>
            </p:extLst>
          </p:nvPr>
        </p:nvGraphicFramePr>
        <p:xfrm>
          <a:off x="846138" y="2204863"/>
          <a:ext cx="5634075" cy="1548173"/>
        </p:xfrm>
        <a:graphic>
          <a:graphicData uri="http://schemas.openxmlformats.org/drawingml/2006/table">
            <a:tbl>
              <a:tblPr/>
              <a:tblGrid>
                <a:gridCol w="2824590">
                  <a:extLst>
                    <a:ext uri="{9D8B030D-6E8A-4147-A177-3AD203B41FA5}">
                      <a16:colId xmlns:a16="http://schemas.microsoft.com/office/drawing/2014/main" val="731983849"/>
                    </a:ext>
                  </a:extLst>
                </a:gridCol>
                <a:gridCol w="936495">
                  <a:extLst>
                    <a:ext uri="{9D8B030D-6E8A-4147-A177-3AD203B41FA5}">
                      <a16:colId xmlns:a16="http://schemas.microsoft.com/office/drawing/2014/main" val="2629299039"/>
                    </a:ext>
                  </a:extLst>
                </a:gridCol>
                <a:gridCol w="936495">
                  <a:extLst>
                    <a:ext uri="{9D8B030D-6E8A-4147-A177-3AD203B41FA5}">
                      <a16:colId xmlns:a16="http://schemas.microsoft.com/office/drawing/2014/main" val="2572787969"/>
                    </a:ext>
                  </a:extLst>
                </a:gridCol>
                <a:gridCol w="936495">
                  <a:extLst>
                    <a:ext uri="{9D8B030D-6E8A-4147-A177-3AD203B41FA5}">
                      <a16:colId xmlns:a16="http://schemas.microsoft.com/office/drawing/2014/main" val="1396767603"/>
                    </a:ext>
                  </a:extLst>
                </a:gridCol>
              </a:tblGrid>
              <a:tr h="27092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(in TEUR)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58340"/>
                  </a:ext>
                </a:extLst>
              </a:tr>
              <a:tr h="54186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Universität Rostock</a:t>
                      </a:r>
                      <a:b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(ohne Universitätsmedizin Rostock)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107.916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108.769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111.461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79500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Universitätsmedizin Rostock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57.971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58.289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59.147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65651"/>
                  </a:ext>
                </a:extLst>
              </a:tr>
              <a:tr h="2709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Gesamt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165.888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167.058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170.608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59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1520825"/>
            <a:ext cx="8785225" cy="755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900">
                <a:solidFill>
                  <a:schemeClr val="tx2"/>
                </a:solidFill>
                <a:latin typeface="Verdana" pitchFamily="34" charset="0"/>
              </a:rPr>
              <a:t>Personal</a:t>
            </a:r>
          </a:p>
        </p:txBody>
      </p:sp>
      <p:sp>
        <p:nvSpPr>
          <p:cNvPr id="45059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C82345D-8BA1-4F22-9646-7A66C4C2083B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46138" y="1506538"/>
            <a:ext cx="7578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Personalbestand (Stichtag: </a:t>
            </a:r>
            <a:r>
              <a:rPr lang="de-DE" altLang="de-DE" sz="1800" dirty="0" smtClean="0">
                <a:solidFill>
                  <a:srgbClr val="004A99"/>
                </a:solidFill>
                <a:latin typeface="Verdana" pitchFamily="34" charset="0"/>
              </a:rPr>
              <a:t>01.12.2017)</a:t>
            </a:r>
            <a:endParaRPr lang="de-DE" altLang="de-DE" sz="1800" dirty="0">
              <a:solidFill>
                <a:srgbClr val="004A99"/>
              </a:solidFill>
              <a:latin typeface="Verdana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971550" y="5661025"/>
          <a:ext cx="3830638" cy="666750"/>
        </p:xfrm>
        <a:graphic>
          <a:graphicData uri="http://schemas.openxmlformats.org/drawingml/2006/table">
            <a:tbl>
              <a:tblPr/>
              <a:tblGrid>
                <a:gridCol w="383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30000">
                          <a:effectLst/>
                          <a:latin typeface="Arial Narrow"/>
                        </a:rPr>
                        <a:t>1</a:t>
                      </a:r>
                      <a:r>
                        <a:rPr lang="de-DE" sz="1100" b="0" i="0" u="none" strike="noStrike">
                          <a:effectLst/>
                          <a:latin typeface="Arial Narrow"/>
                        </a:rPr>
                        <a:t>  ohne: An-Institute, Stiftungsstellen, Leerstellen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30000" dirty="0">
                          <a:effectLst/>
                          <a:latin typeface="Arial Narrow"/>
                        </a:rPr>
                        <a:t>2</a:t>
                      </a:r>
                      <a:r>
                        <a:rPr lang="de-DE" sz="1100" b="0" i="0" u="none" strike="noStrike" dirty="0">
                          <a:effectLst/>
                          <a:latin typeface="Arial Narrow"/>
                        </a:rPr>
                        <a:t>  VBE = Vollbeschäftigteneinheit, ohne An-Institute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effectLst/>
                          <a:latin typeface="Arial Narrow"/>
                        </a:rPr>
                        <a:t>*  für Forschung und Lehre, ohne Krankenversorgung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 sz="8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260841"/>
              </p:ext>
            </p:extLst>
          </p:nvPr>
        </p:nvGraphicFramePr>
        <p:xfrm>
          <a:off x="892823" y="1988840"/>
          <a:ext cx="6916446" cy="3541804"/>
        </p:xfrm>
        <a:graphic>
          <a:graphicData uri="http://schemas.openxmlformats.org/drawingml/2006/table">
            <a:tbl>
              <a:tblPr/>
              <a:tblGrid>
                <a:gridCol w="1684910">
                  <a:extLst>
                    <a:ext uri="{9D8B030D-6E8A-4147-A177-3AD203B41FA5}">
                      <a16:colId xmlns:a16="http://schemas.microsoft.com/office/drawing/2014/main" val="3386842593"/>
                    </a:ext>
                  </a:extLst>
                </a:gridCol>
                <a:gridCol w="1035906">
                  <a:extLst>
                    <a:ext uri="{9D8B030D-6E8A-4147-A177-3AD203B41FA5}">
                      <a16:colId xmlns:a16="http://schemas.microsoft.com/office/drawing/2014/main" val="3222118417"/>
                    </a:ext>
                  </a:extLst>
                </a:gridCol>
                <a:gridCol w="1035906">
                  <a:extLst>
                    <a:ext uri="{9D8B030D-6E8A-4147-A177-3AD203B41FA5}">
                      <a16:colId xmlns:a16="http://schemas.microsoft.com/office/drawing/2014/main" val="2765656971"/>
                    </a:ext>
                  </a:extLst>
                </a:gridCol>
                <a:gridCol w="1035906">
                  <a:extLst>
                    <a:ext uri="{9D8B030D-6E8A-4147-A177-3AD203B41FA5}">
                      <a16:colId xmlns:a16="http://schemas.microsoft.com/office/drawing/2014/main" val="3379999255"/>
                    </a:ext>
                  </a:extLst>
                </a:gridCol>
                <a:gridCol w="52006">
                  <a:extLst>
                    <a:ext uri="{9D8B030D-6E8A-4147-A177-3AD203B41FA5}">
                      <a16:colId xmlns:a16="http://schemas.microsoft.com/office/drawing/2014/main" val="3001055080"/>
                    </a:ext>
                  </a:extLst>
                </a:gridCol>
                <a:gridCol w="1035906">
                  <a:extLst>
                    <a:ext uri="{9D8B030D-6E8A-4147-A177-3AD203B41FA5}">
                      <a16:colId xmlns:a16="http://schemas.microsoft.com/office/drawing/2014/main" val="2758268030"/>
                    </a:ext>
                  </a:extLst>
                </a:gridCol>
                <a:gridCol w="1035906">
                  <a:extLst>
                    <a:ext uri="{9D8B030D-6E8A-4147-A177-3AD203B41FA5}">
                      <a16:colId xmlns:a16="http://schemas.microsoft.com/office/drawing/2014/main" val="143540076"/>
                    </a:ext>
                  </a:extLst>
                </a:gridCol>
              </a:tblGrid>
              <a:tr h="2669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Finanzierung:           Haushalt (in Stellen</a:t>
                      </a:r>
                      <a:r>
                        <a:rPr lang="de-DE" sz="9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, UMR: Stellen und Budget)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Dritt-/Sondermittel (in VBE</a:t>
                      </a:r>
                      <a:r>
                        <a:rPr lang="de-DE" sz="9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570988"/>
                  </a:ext>
                </a:extLst>
              </a:tr>
              <a:tr h="68649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Struktureinheit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Professor/-</a:t>
                      </a:r>
                      <a:br>
                        <a:rPr lang="pl-P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pl-P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innen</a:t>
                      </a:r>
                      <a:r>
                        <a:rPr lang="pl-PL" sz="9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pl-PL" sz="9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pl-PL" sz="9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(C4, C3, W1, W2, W3)</a:t>
                      </a:r>
                      <a:endParaRPr lang="pl-PL" sz="9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weiterer wissenschaftl. Dienst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nicht-wissenschaftl. Dienst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wissenschaftl. Dienst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nicht-</a:t>
                      </a:r>
                      <a:r>
                        <a:rPr lang="de-DE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wissenschaftl</a:t>
                      </a:r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. Dienst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4A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914352"/>
                  </a:ext>
                </a:extLst>
              </a:tr>
              <a:tr h="2156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AUF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35,75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55,92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50,90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6,25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952045"/>
                  </a:ext>
                </a:extLst>
              </a:tr>
              <a:tr h="2156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IEF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69,75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53,75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107,45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1,58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616098"/>
                  </a:ext>
                </a:extLst>
              </a:tr>
              <a:tr h="2156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JUF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1,50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68122"/>
                  </a:ext>
                </a:extLst>
              </a:tr>
              <a:tr h="2156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MNF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97,50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122,12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89,73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2,08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44720"/>
                  </a:ext>
                </a:extLst>
              </a:tr>
              <a:tr h="2156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MSF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51,50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55,42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82,65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4,70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58011"/>
                  </a:ext>
                </a:extLst>
              </a:tr>
              <a:tr h="2156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PHF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35,17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64,10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08205"/>
                  </a:ext>
                </a:extLst>
              </a:tr>
              <a:tr h="2156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THF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8,50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6,85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232124"/>
                  </a:ext>
                </a:extLst>
              </a:tr>
              <a:tr h="2156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UMR*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170,25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191,00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88,57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22,43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509717"/>
                  </a:ext>
                </a:extLst>
              </a:tr>
              <a:tr h="2156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WSF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35,50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15,50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24,60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805751"/>
                  </a:ext>
                </a:extLst>
              </a:tr>
              <a:tr h="2156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Zentrale Struktureinheiten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22,50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295,12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6,63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39,60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010846"/>
                  </a:ext>
                </a:extLst>
              </a:tr>
              <a:tr h="2156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Gesamt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279,00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574,25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832,50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522,98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79,64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440441"/>
                  </a:ext>
                </a:extLst>
              </a:tr>
              <a:tr h="21569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1.685,75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Stellen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73" marR="7173" marT="717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602,62</a:t>
                      </a:r>
                    </a:p>
                  </a:txBody>
                  <a:tcPr marL="7173" marR="7173" marT="71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VBE</a:t>
                      </a:r>
                    </a:p>
                  </a:txBody>
                  <a:tcPr marL="7173" marR="7173" marT="7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89837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0" y="1520825"/>
            <a:ext cx="8785225" cy="684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900">
                <a:solidFill>
                  <a:schemeClr val="tx2"/>
                </a:solidFill>
                <a:latin typeface="Verdana" pitchFamily="34" charset="0"/>
              </a:rPr>
              <a:t>Studium</a:t>
            </a:r>
          </a:p>
        </p:txBody>
      </p:sp>
      <p:sp>
        <p:nvSpPr>
          <p:cNvPr id="19459" name="Foliennummernplatzhalter 5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760743A-23A9-4863-8B6D-FE7980F18009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684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900">
                <a:latin typeface="Verdana" pitchFamily="34" charset="0"/>
              </a:rPr>
              <a:t>Internationales</a:t>
            </a:r>
          </a:p>
        </p:txBody>
      </p:sp>
      <p:sp>
        <p:nvSpPr>
          <p:cNvPr id="47107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2CD15AC-88DC-44B6-8186-646D95F23059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846138" y="1514475"/>
            <a:ext cx="7578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Ausländische </a:t>
            </a:r>
            <a:r>
              <a:rPr lang="de-DE" altLang="de-DE" sz="1800" dirty="0" smtClean="0">
                <a:solidFill>
                  <a:srgbClr val="004A99"/>
                </a:solidFill>
                <a:latin typeface="Verdana" pitchFamily="34" charset="0"/>
              </a:rPr>
              <a:t>Studierende* </a:t>
            </a: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nach Fakultäten (in Personen)</a:t>
            </a:r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DE" altLang="de-DE" sz="8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959932" y="6351131"/>
            <a:ext cx="4752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 Narrow" panose="020B0606020202030204" pitchFamily="34" charset="0"/>
              </a:rPr>
              <a:t>*Bildungsausländer/innen = ausländische Studierende mit ausländischer HZB</a:t>
            </a:r>
            <a:endParaRPr lang="de-DE" sz="1000" dirty="0">
              <a:latin typeface="Arial Narrow" panose="020B0606020202030204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847725" y="6273800"/>
            <a:ext cx="33282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Universität Rostock, </a:t>
            </a:r>
            <a:r>
              <a:rPr lang="de-DE" altLang="de-DE" sz="1000" dirty="0" smtClean="0">
                <a:latin typeface="Arial Narrow" pitchFamily="34" charset="0"/>
              </a:rPr>
              <a:t>Dezernat 2, Referat 2.5 Finanzcontrolling</a:t>
            </a:r>
            <a:endParaRPr lang="de-DE" altLang="de-DE" sz="1000" dirty="0">
              <a:latin typeface="Arial Narrow" pitchFamily="34" charset="0"/>
            </a:endParaRPr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904687"/>
              </p:ext>
            </p:extLst>
          </p:nvPr>
        </p:nvGraphicFramePr>
        <p:xfrm>
          <a:off x="467544" y="1810151"/>
          <a:ext cx="8136904" cy="435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7338"/>
            <a:ext cx="8820150" cy="6477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de-DE" altLang="de-DE" smtClean="0"/>
              <a:t>Porträt der Universität</a:t>
            </a:r>
          </a:p>
        </p:txBody>
      </p:sp>
      <p:sp>
        <p:nvSpPr>
          <p:cNvPr id="4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363663"/>
            <a:ext cx="7578725" cy="936625"/>
          </a:xfrm>
        </p:spPr>
        <p:txBody>
          <a:bodyPr/>
          <a:lstStyle/>
          <a:p>
            <a:pPr eaLnBrk="1" hangingPunct="1"/>
            <a:r>
              <a:rPr lang="de-DE" altLang="de-DE" sz="1800" smtClean="0"/>
              <a:t>Entwicklung Fachanfänger/innen – Universität gesamt    </a:t>
            </a:r>
            <a:br>
              <a:rPr lang="de-DE" altLang="de-DE" sz="1800" smtClean="0"/>
            </a:br>
            <a:r>
              <a:rPr lang="de-DE" altLang="de-DE" sz="1800" smtClean="0"/>
              <a:t>(in Personen)</a:t>
            </a:r>
            <a:endParaRPr lang="de-DE" altLang="de-DE" sz="1800" smtClean="0">
              <a:solidFill>
                <a:schemeClr val="tx1"/>
              </a:solidFill>
            </a:endParaRPr>
          </a:p>
        </p:txBody>
      </p:sp>
      <p:sp>
        <p:nvSpPr>
          <p:cNvPr id="20483" name="Foliennummernplatzhalter 5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58D3BA9-D7A0-4650-9B98-A5A199803646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84" name="Text Box 27"/>
          <p:cNvSpPr txBox="1">
            <a:spLocks noChangeArrowheads="1"/>
          </p:cNvSpPr>
          <p:nvPr/>
        </p:nvSpPr>
        <p:spPr bwMode="auto">
          <a:xfrm>
            <a:off x="847725" y="6273800"/>
            <a:ext cx="33282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Universität Rostock, </a:t>
            </a:r>
            <a:r>
              <a:rPr lang="de-DE" altLang="de-DE" sz="1000" dirty="0" smtClean="0">
                <a:latin typeface="Arial Narrow" pitchFamily="34" charset="0"/>
              </a:rPr>
              <a:t>Dezernat 2, Referat 2.5 Finanzcontrolling</a:t>
            </a:r>
            <a:endParaRPr lang="de-DE" altLang="de-DE" sz="1000" dirty="0">
              <a:latin typeface="Arial Narrow" pitchFamily="34" charset="0"/>
            </a:endParaRPr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893473"/>
              </p:ext>
            </p:extLst>
          </p:nvPr>
        </p:nvGraphicFramePr>
        <p:xfrm>
          <a:off x="675517" y="2227263"/>
          <a:ext cx="7748911" cy="39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m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953120"/>
              </p:ext>
            </p:extLst>
          </p:nvPr>
        </p:nvGraphicFramePr>
        <p:xfrm>
          <a:off x="3635896" y="1705796"/>
          <a:ext cx="5400600" cy="500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5" y="1352550"/>
            <a:ext cx="7920038" cy="679450"/>
          </a:xfrm>
        </p:spPr>
        <p:txBody>
          <a:bodyPr/>
          <a:lstStyle/>
          <a:p>
            <a:pPr eaLnBrk="1" hangingPunct="1"/>
            <a:r>
              <a:rPr lang="de-DE" altLang="de-DE" sz="1800" dirty="0" smtClean="0"/>
              <a:t>Fachanfänger/innen nach Fakultäten in 2017 (in Personen)</a:t>
            </a:r>
          </a:p>
        </p:txBody>
      </p:sp>
      <p:sp>
        <p:nvSpPr>
          <p:cNvPr id="21508" name="Foliennummernplatzhalter 5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416FD69-B902-487B-A1B5-A0FBF52835A9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5738813" y="6243638"/>
            <a:ext cx="20875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200" dirty="0">
                <a:solidFill>
                  <a:srgbClr val="004A99"/>
                </a:solidFill>
                <a:latin typeface="Arial Narrow" pitchFamily="34" charset="0"/>
              </a:rPr>
              <a:t>+ Weiterbildung </a:t>
            </a:r>
            <a:r>
              <a:rPr lang="de-DE" altLang="de-DE" sz="1200" dirty="0" smtClean="0">
                <a:solidFill>
                  <a:srgbClr val="004A99"/>
                </a:solidFill>
                <a:latin typeface="Arial Narrow" pitchFamily="34" charset="0"/>
              </a:rPr>
              <a:t>(56 </a:t>
            </a:r>
            <a:r>
              <a:rPr lang="de-DE" altLang="de-DE" sz="1200" dirty="0">
                <a:solidFill>
                  <a:srgbClr val="004A99"/>
                </a:solidFill>
                <a:latin typeface="Arial Narrow" pitchFamily="34" charset="0"/>
              </a:rPr>
              <a:t>= </a:t>
            </a:r>
            <a:r>
              <a:rPr lang="de-DE" altLang="de-DE" sz="1200" dirty="0" smtClean="0">
                <a:solidFill>
                  <a:srgbClr val="004A99"/>
                </a:solidFill>
                <a:latin typeface="Arial Narrow" pitchFamily="34" charset="0"/>
              </a:rPr>
              <a:t>1.3%)</a:t>
            </a:r>
            <a:endParaRPr lang="de-DE" altLang="de-DE" sz="1200" dirty="0">
              <a:solidFill>
                <a:srgbClr val="004A99"/>
              </a:solidFill>
              <a:latin typeface="Arial Narrow" pitchFamily="34" charset="0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215839" y="2254250"/>
            <a:ext cx="36703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Fakultät für Informatik und </a:t>
            </a:r>
            <a:r>
              <a:rPr lang="de-DE" altLang="de-DE" sz="1400" dirty="0" smtClean="0">
                <a:latin typeface="Arial Narrow" pitchFamily="34" charset="0"/>
              </a:rPr>
              <a:t>Elektrotechnik    </a:t>
            </a:r>
            <a:r>
              <a:rPr lang="de-DE" altLang="de-DE" sz="1400" dirty="0">
                <a:latin typeface="Arial Narrow" pitchFamily="34" charset="0"/>
              </a:rPr>
              <a:t>(IEF)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898464" y="1989138"/>
            <a:ext cx="2987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Juristische Fakultät   (JUF)</a:t>
            </a: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-81024" y="5677309"/>
            <a:ext cx="3959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Fakultät für Maschinenbau u. Schiffstechnik   (MSF)</a:t>
            </a: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215839" y="5913276"/>
            <a:ext cx="36718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Mathematisch-</a:t>
            </a:r>
            <a:r>
              <a:rPr lang="de-DE" altLang="de-DE" sz="1400" dirty="0" err="1">
                <a:latin typeface="Arial Narrow" pitchFamily="34" charset="0"/>
              </a:rPr>
              <a:t>Naturwissenschaftl</a:t>
            </a:r>
            <a:r>
              <a:rPr lang="de-DE" altLang="de-DE" sz="1400" dirty="0">
                <a:latin typeface="Arial Narrow" pitchFamily="34" charset="0"/>
              </a:rPr>
              <a:t>. Fakultät   (MNF)</a:t>
            </a:r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1079439" y="3769097"/>
            <a:ext cx="28082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Universitätsmedizin Rostock   (UMR)</a:t>
            </a:r>
          </a:p>
        </p:txBody>
      </p:sp>
      <p:sp>
        <p:nvSpPr>
          <p:cNvPr id="21515" name="Line 9"/>
          <p:cNvSpPr>
            <a:spLocks noChangeShapeType="1"/>
          </p:cNvSpPr>
          <p:nvPr/>
        </p:nvSpPr>
        <p:spPr bwMode="auto">
          <a:xfrm flipH="1">
            <a:off x="4464050" y="2497138"/>
            <a:ext cx="2771775" cy="0"/>
          </a:xfrm>
          <a:prstGeom prst="line">
            <a:avLst/>
          </a:prstGeom>
          <a:noFill/>
          <a:ln w="12700">
            <a:solidFill>
              <a:srgbClr val="00A3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6" name="Line 10"/>
          <p:cNvSpPr>
            <a:spLocks noChangeShapeType="1"/>
          </p:cNvSpPr>
          <p:nvPr/>
        </p:nvSpPr>
        <p:spPr bwMode="auto">
          <a:xfrm flipH="1">
            <a:off x="4464050" y="2209800"/>
            <a:ext cx="3240298" cy="0"/>
          </a:xfrm>
          <a:prstGeom prst="line">
            <a:avLst/>
          </a:prstGeom>
          <a:noFill/>
          <a:ln w="12700">
            <a:solidFill>
              <a:srgbClr val="E200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7" name="Line 11"/>
          <p:cNvSpPr>
            <a:spLocks noChangeShapeType="1"/>
          </p:cNvSpPr>
          <p:nvPr/>
        </p:nvSpPr>
        <p:spPr bwMode="auto">
          <a:xfrm flipH="1">
            <a:off x="7704348" y="2209800"/>
            <a:ext cx="0" cy="1713284"/>
          </a:xfrm>
          <a:prstGeom prst="line">
            <a:avLst/>
          </a:prstGeom>
          <a:noFill/>
          <a:ln w="12700">
            <a:solidFill>
              <a:srgbClr val="E200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8" name="Line 12"/>
          <p:cNvSpPr>
            <a:spLocks noChangeShapeType="1"/>
          </p:cNvSpPr>
          <p:nvPr/>
        </p:nvSpPr>
        <p:spPr bwMode="auto">
          <a:xfrm flipV="1">
            <a:off x="4464051" y="6165850"/>
            <a:ext cx="3173052" cy="0"/>
          </a:xfrm>
          <a:prstGeom prst="line">
            <a:avLst/>
          </a:prstGeom>
          <a:noFill/>
          <a:ln w="12700">
            <a:solidFill>
              <a:srgbClr val="9D0D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9" name="Line 13"/>
          <p:cNvSpPr>
            <a:spLocks noChangeShapeType="1"/>
          </p:cNvSpPr>
          <p:nvPr/>
        </p:nvSpPr>
        <p:spPr bwMode="auto">
          <a:xfrm>
            <a:off x="7637102" y="4797152"/>
            <a:ext cx="0" cy="1368698"/>
          </a:xfrm>
          <a:prstGeom prst="line">
            <a:avLst/>
          </a:prstGeom>
          <a:noFill/>
          <a:ln w="12700">
            <a:solidFill>
              <a:srgbClr val="9D0D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0" name="Text Box 14"/>
          <p:cNvSpPr txBox="1">
            <a:spLocks noChangeArrowheads="1"/>
          </p:cNvSpPr>
          <p:nvPr/>
        </p:nvSpPr>
        <p:spPr bwMode="auto">
          <a:xfrm>
            <a:off x="215839" y="2570163"/>
            <a:ext cx="36703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>
                <a:latin typeface="Arial Narrow" pitchFamily="34" charset="0"/>
              </a:rPr>
              <a:t>Agrar- und Umweltwissenschaftl. Fakultät   (AUF)</a:t>
            </a:r>
          </a:p>
        </p:txBody>
      </p:sp>
      <p:sp>
        <p:nvSpPr>
          <p:cNvPr id="21521" name="Text Box 15"/>
          <p:cNvSpPr txBox="1">
            <a:spLocks noChangeArrowheads="1"/>
          </p:cNvSpPr>
          <p:nvPr/>
        </p:nvSpPr>
        <p:spPr bwMode="auto">
          <a:xfrm>
            <a:off x="-144524" y="2894013"/>
            <a:ext cx="40306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>
                <a:latin typeface="Arial Narrow" pitchFamily="34" charset="0"/>
              </a:rPr>
              <a:t>Wirtschafts- u. Sozialwissenschaftl. Fakultät   (WSF)</a:t>
            </a:r>
          </a:p>
        </p:txBody>
      </p:sp>
      <p:sp>
        <p:nvSpPr>
          <p:cNvPr id="21522" name="Text Box 16"/>
          <p:cNvSpPr txBox="1">
            <a:spLocks noChangeArrowheads="1"/>
          </p:cNvSpPr>
          <p:nvPr/>
        </p:nvSpPr>
        <p:spPr bwMode="auto">
          <a:xfrm>
            <a:off x="898464" y="4309157"/>
            <a:ext cx="2987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Theologische Fakultät   (THF)</a:t>
            </a:r>
          </a:p>
        </p:txBody>
      </p:sp>
      <p:sp>
        <p:nvSpPr>
          <p:cNvPr id="21523" name="Text Box 17"/>
          <p:cNvSpPr txBox="1">
            <a:spLocks noChangeArrowheads="1"/>
          </p:cNvSpPr>
          <p:nvPr/>
        </p:nvSpPr>
        <p:spPr bwMode="auto">
          <a:xfrm>
            <a:off x="898464" y="5101245"/>
            <a:ext cx="2987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Philosophische Fakultät   (PHF)</a:t>
            </a:r>
          </a:p>
        </p:txBody>
      </p:sp>
      <p:sp>
        <p:nvSpPr>
          <p:cNvPr id="21524" name="Line 18"/>
          <p:cNvSpPr>
            <a:spLocks noChangeShapeType="1"/>
          </p:cNvSpPr>
          <p:nvPr/>
        </p:nvSpPr>
        <p:spPr bwMode="auto">
          <a:xfrm>
            <a:off x="7232649" y="2493963"/>
            <a:ext cx="3175" cy="615950"/>
          </a:xfrm>
          <a:prstGeom prst="line">
            <a:avLst/>
          </a:prstGeom>
          <a:noFill/>
          <a:ln w="12700">
            <a:solidFill>
              <a:srgbClr val="00A3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5" name="Line 19"/>
          <p:cNvSpPr>
            <a:spLocks noChangeShapeType="1"/>
          </p:cNvSpPr>
          <p:nvPr/>
        </p:nvSpPr>
        <p:spPr bwMode="auto">
          <a:xfrm flipH="1">
            <a:off x="4464050" y="2786063"/>
            <a:ext cx="2159000" cy="0"/>
          </a:xfrm>
          <a:prstGeom prst="line">
            <a:avLst/>
          </a:prstGeom>
          <a:noFill/>
          <a:ln w="12700">
            <a:solidFill>
              <a:srgbClr val="005C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6" name="Line 20"/>
          <p:cNvSpPr>
            <a:spLocks noChangeShapeType="1"/>
          </p:cNvSpPr>
          <p:nvPr/>
        </p:nvSpPr>
        <p:spPr bwMode="auto">
          <a:xfrm>
            <a:off x="6618288" y="2786064"/>
            <a:ext cx="0" cy="68262"/>
          </a:xfrm>
          <a:prstGeom prst="line">
            <a:avLst/>
          </a:prstGeom>
          <a:noFill/>
          <a:ln w="12700">
            <a:solidFill>
              <a:srgbClr val="005C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7" name="Line 21"/>
          <p:cNvSpPr>
            <a:spLocks noChangeShapeType="1"/>
          </p:cNvSpPr>
          <p:nvPr/>
        </p:nvSpPr>
        <p:spPr bwMode="auto">
          <a:xfrm flipH="1">
            <a:off x="4464050" y="3109913"/>
            <a:ext cx="1044575" cy="0"/>
          </a:xfrm>
          <a:prstGeom prst="line">
            <a:avLst/>
          </a:prstGeom>
          <a:noFill/>
          <a:ln w="12700">
            <a:solidFill>
              <a:srgbClr val="A3AD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8" name="Line 22"/>
          <p:cNvSpPr>
            <a:spLocks noChangeShapeType="1"/>
          </p:cNvSpPr>
          <p:nvPr/>
        </p:nvSpPr>
        <p:spPr bwMode="auto">
          <a:xfrm flipH="1">
            <a:off x="4464050" y="4509120"/>
            <a:ext cx="503238" cy="0"/>
          </a:xfrm>
          <a:prstGeom prst="line">
            <a:avLst/>
          </a:prstGeom>
          <a:noFill/>
          <a:ln w="12700">
            <a:solidFill>
              <a:srgbClr val="C434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9" name="Line 23"/>
          <p:cNvSpPr>
            <a:spLocks noChangeShapeType="1"/>
          </p:cNvSpPr>
          <p:nvPr/>
        </p:nvSpPr>
        <p:spPr bwMode="auto">
          <a:xfrm flipH="1" flipV="1">
            <a:off x="4464049" y="5337212"/>
            <a:ext cx="1044575" cy="0"/>
          </a:xfrm>
          <a:prstGeom prst="line">
            <a:avLst/>
          </a:prstGeom>
          <a:noFill/>
          <a:ln w="12700">
            <a:solidFill>
              <a:srgbClr val="5723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30" name="Line 24"/>
          <p:cNvSpPr>
            <a:spLocks noChangeShapeType="1"/>
          </p:cNvSpPr>
          <p:nvPr/>
        </p:nvSpPr>
        <p:spPr bwMode="auto">
          <a:xfrm>
            <a:off x="4464051" y="5932488"/>
            <a:ext cx="2592226" cy="0"/>
          </a:xfrm>
          <a:prstGeom prst="line">
            <a:avLst/>
          </a:prstGeom>
          <a:noFill/>
          <a:ln w="12700">
            <a:solidFill>
              <a:srgbClr val="0081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31" name="Line 25"/>
          <p:cNvSpPr>
            <a:spLocks noChangeShapeType="1"/>
          </p:cNvSpPr>
          <p:nvPr/>
        </p:nvSpPr>
        <p:spPr bwMode="auto">
          <a:xfrm>
            <a:off x="7056276" y="5409220"/>
            <a:ext cx="0" cy="523268"/>
          </a:xfrm>
          <a:prstGeom prst="line">
            <a:avLst/>
          </a:prstGeom>
          <a:noFill/>
          <a:ln w="12700">
            <a:solidFill>
              <a:srgbClr val="0081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32" name="Line 26"/>
          <p:cNvSpPr>
            <a:spLocks noChangeShapeType="1"/>
          </p:cNvSpPr>
          <p:nvPr/>
        </p:nvSpPr>
        <p:spPr bwMode="auto">
          <a:xfrm flipV="1">
            <a:off x="4462463" y="4005064"/>
            <a:ext cx="504825" cy="0"/>
          </a:xfrm>
          <a:prstGeom prst="line">
            <a:avLst/>
          </a:prstGeom>
          <a:noFill/>
          <a:ln w="12700">
            <a:solidFill>
              <a:srgbClr val="85174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847725" y="6273800"/>
            <a:ext cx="33282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Universität Rostock, </a:t>
            </a:r>
            <a:r>
              <a:rPr lang="de-DE" altLang="de-DE" sz="1000" dirty="0" smtClean="0">
                <a:latin typeface="Arial Narrow" pitchFamily="34" charset="0"/>
              </a:rPr>
              <a:t>Dezernat 2, Referat 2.5 Finanzcontrolling</a:t>
            </a:r>
            <a:endParaRPr lang="de-DE" altLang="de-DE" sz="1000" dirty="0">
              <a:latin typeface="Arial Narrow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779912" y="2253952"/>
            <a:ext cx="7544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 smtClean="0">
                <a:latin typeface="Arial Narrow" pitchFamily="34" charset="0"/>
              </a:rPr>
              <a:t>(16,3%)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878201" y="1988840"/>
            <a:ext cx="65620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 smtClean="0">
                <a:latin typeface="Arial Narrow" pitchFamily="34" charset="0"/>
              </a:rPr>
              <a:t>(2,1%)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878201" y="5677011"/>
            <a:ext cx="64827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 smtClean="0">
                <a:latin typeface="Arial Narrow" pitchFamily="34" charset="0"/>
              </a:rPr>
              <a:t>(9,7%)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779913" y="5912978"/>
            <a:ext cx="7560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 smtClean="0">
                <a:latin typeface="Arial Narrow" pitchFamily="34" charset="0"/>
              </a:rPr>
              <a:t>(14,0%)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779913" y="3768799"/>
            <a:ext cx="7560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 smtClean="0">
                <a:latin typeface="Arial Narrow" pitchFamily="34" charset="0"/>
              </a:rPr>
              <a:t>(10,5%)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3886139" y="2569865"/>
            <a:ext cx="64827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 smtClean="0">
                <a:latin typeface="Arial Narrow" pitchFamily="34" charset="0"/>
              </a:rPr>
              <a:t>(4,8%)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779912" y="2893715"/>
            <a:ext cx="7544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 smtClean="0">
                <a:latin typeface="Arial Narrow" pitchFamily="34" charset="0"/>
              </a:rPr>
              <a:t>(16,2%)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3886139" y="4308859"/>
            <a:ext cx="64827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 smtClean="0">
                <a:latin typeface="Arial Narrow" pitchFamily="34" charset="0"/>
              </a:rPr>
              <a:t>(4,9%)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3779912" y="5100947"/>
            <a:ext cx="7544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 smtClean="0">
                <a:latin typeface="Arial Narrow" pitchFamily="34" charset="0"/>
              </a:rPr>
              <a:t>(21,5%)</a:t>
            </a:r>
            <a:endParaRPr lang="de-DE" altLang="de-DE" sz="1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95380"/>
              </p:ext>
            </p:extLst>
          </p:nvPr>
        </p:nvGraphicFramePr>
        <p:xfrm>
          <a:off x="847724" y="2266151"/>
          <a:ext cx="7468691" cy="400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5" y="1473200"/>
            <a:ext cx="7956550" cy="679450"/>
          </a:xfrm>
        </p:spPr>
        <p:txBody>
          <a:bodyPr/>
          <a:lstStyle/>
          <a:p>
            <a:pPr eaLnBrk="1" hangingPunct="1"/>
            <a:r>
              <a:rPr lang="de-DE" altLang="de-DE" sz="1800" dirty="0"/>
              <a:t>Entwicklung der Studierenden – Universität gesamt </a:t>
            </a:r>
            <a:br>
              <a:rPr lang="de-DE" altLang="de-DE" sz="1800" dirty="0"/>
            </a:br>
            <a:r>
              <a:rPr lang="de-DE" altLang="de-DE" sz="1800" dirty="0"/>
              <a:t>(in Personen)</a:t>
            </a:r>
          </a:p>
        </p:txBody>
      </p:sp>
      <p:sp>
        <p:nvSpPr>
          <p:cNvPr id="22531" name="Foliennummernplatzhalter 5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D08374D-5587-4A00-A878-984F57C15D73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847725" y="6273800"/>
            <a:ext cx="33282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Universität Rostock, </a:t>
            </a:r>
            <a:r>
              <a:rPr lang="de-DE" altLang="de-DE" sz="1000" dirty="0" smtClean="0">
                <a:latin typeface="Arial Narrow" pitchFamily="34" charset="0"/>
              </a:rPr>
              <a:t>Dezernat 2, Referat 2.5 Finanzcontrolling</a:t>
            </a:r>
            <a:endParaRPr lang="de-DE" altLang="de-DE" sz="1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m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969998"/>
              </p:ext>
            </p:extLst>
          </p:nvPr>
        </p:nvGraphicFramePr>
        <p:xfrm>
          <a:off x="3383868" y="1682558"/>
          <a:ext cx="5843058" cy="529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6" name="Rectangle 2"/>
          <p:cNvSpPr>
            <a:spLocks noGrp="1" noChangeArrowheads="1"/>
          </p:cNvSpPr>
          <p:nvPr/>
        </p:nvSpPr>
        <p:spPr bwMode="auto">
          <a:xfrm>
            <a:off x="942975" y="1355725"/>
            <a:ext cx="792003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Studierende nach Fakultäten im WS </a:t>
            </a:r>
            <a:r>
              <a:rPr lang="de-DE" altLang="de-DE" sz="1800" dirty="0" smtClean="0">
                <a:solidFill>
                  <a:srgbClr val="004A99"/>
                </a:solidFill>
                <a:latin typeface="Verdana" pitchFamily="34" charset="0"/>
              </a:rPr>
              <a:t>2017/18 </a:t>
            </a: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(in Personen)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792163" y="2254250"/>
            <a:ext cx="36703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Fakultät für Informatik und Elektrotechnik   </a:t>
            </a:r>
            <a:r>
              <a:rPr lang="de-DE" altLang="de-DE" sz="1400" dirty="0" smtClean="0">
                <a:latin typeface="Arial Narrow" pitchFamily="34" charset="0"/>
              </a:rPr>
              <a:t>(10,2%)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1474788" y="1989138"/>
            <a:ext cx="2987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Juristische Fakultät </a:t>
            </a:r>
            <a:r>
              <a:rPr lang="de-DE" altLang="de-DE" sz="1400" dirty="0" smtClean="0">
                <a:latin typeface="Arial Narrow" pitchFamily="34" charset="0"/>
              </a:rPr>
              <a:t>    </a:t>
            </a:r>
            <a:r>
              <a:rPr lang="de-DE" altLang="de-DE" sz="1400" dirty="0">
                <a:latin typeface="Arial Narrow" pitchFamily="34" charset="0"/>
              </a:rPr>
              <a:t>(</a:t>
            </a:r>
            <a:r>
              <a:rPr lang="de-DE" altLang="de-DE" sz="1400" dirty="0" smtClean="0">
                <a:latin typeface="Arial Narrow" pitchFamily="34" charset="0"/>
              </a:rPr>
              <a:t>2,0%)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95300" y="5677309"/>
            <a:ext cx="3959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Fakultät für Maschinenbau u. Schiffstechnik  </a:t>
            </a:r>
            <a:r>
              <a:rPr lang="de-DE" altLang="de-DE" sz="1400" dirty="0" smtClean="0">
                <a:latin typeface="Arial Narrow" pitchFamily="34" charset="0"/>
              </a:rPr>
              <a:t>   (9,2%)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792163" y="5913276"/>
            <a:ext cx="36718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Mathematisch-</a:t>
            </a:r>
            <a:r>
              <a:rPr lang="de-DE" altLang="de-DE" sz="1400" dirty="0" err="1">
                <a:latin typeface="Arial Narrow" pitchFamily="34" charset="0"/>
              </a:rPr>
              <a:t>Naturwissenschaftl</a:t>
            </a:r>
            <a:r>
              <a:rPr lang="de-DE" altLang="de-DE" sz="1400" dirty="0">
                <a:latin typeface="Arial Narrow" pitchFamily="34" charset="0"/>
              </a:rPr>
              <a:t>. Fakultät   (</a:t>
            </a:r>
            <a:r>
              <a:rPr lang="de-DE" altLang="de-DE" sz="1400" dirty="0" smtClean="0">
                <a:latin typeface="Arial Narrow" pitchFamily="34" charset="0"/>
              </a:rPr>
              <a:t>14,2%)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1655763" y="3481065"/>
            <a:ext cx="28082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Universitätsmedizin Rostock   (</a:t>
            </a:r>
            <a:r>
              <a:rPr lang="de-DE" altLang="de-DE" sz="1400" dirty="0" smtClean="0">
                <a:latin typeface="Arial Narrow" pitchFamily="34" charset="0"/>
              </a:rPr>
              <a:t>17,3%)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 flipH="1">
            <a:off x="4464050" y="2493963"/>
            <a:ext cx="2551113" cy="3175"/>
          </a:xfrm>
          <a:prstGeom prst="line">
            <a:avLst/>
          </a:prstGeom>
          <a:noFill/>
          <a:ln w="12700">
            <a:solidFill>
              <a:srgbClr val="00A3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 flipH="1">
            <a:off x="4464049" y="2208213"/>
            <a:ext cx="3096282" cy="1587"/>
          </a:xfrm>
          <a:prstGeom prst="line">
            <a:avLst/>
          </a:prstGeom>
          <a:noFill/>
          <a:ln w="12700">
            <a:solidFill>
              <a:srgbClr val="E200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 flipH="1">
            <a:off x="7560331" y="2205037"/>
            <a:ext cx="1" cy="1249363"/>
          </a:xfrm>
          <a:prstGeom prst="line">
            <a:avLst/>
          </a:prstGeom>
          <a:noFill/>
          <a:ln w="12700">
            <a:solidFill>
              <a:srgbClr val="E200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5" name="Line 12"/>
          <p:cNvSpPr>
            <a:spLocks noChangeShapeType="1"/>
          </p:cNvSpPr>
          <p:nvPr/>
        </p:nvSpPr>
        <p:spPr bwMode="auto">
          <a:xfrm flipV="1">
            <a:off x="4464050" y="6165850"/>
            <a:ext cx="3362325" cy="0"/>
          </a:xfrm>
          <a:prstGeom prst="line">
            <a:avLst/>
          </a:prstGeom>
          <a:noFill/>
          <a:ln w="12700">
            <a:solidFill>
              <a:srgbClr val="9D0D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 flipH="1">
            <a:off x="7826373" y="4065588"/>
            <a:ext cx="1" cy="2100262"/>
          </a:xfrm>
          <a:prstGeom prst="line">
            <a:avLst/>
          </a:prstGeom>
          <a:noFill/>
          <a:ln w="12700">
            <a:solidFill>
              <a:srgbClr val="9D0D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>
            <a:off x="792163" y="2570163"/>
            <a:ext cx="36703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Agrar- und </a:t>
            </a:r>
            <a:r>
              <a:rPr lang="de-DE" altLang="de-DE" sz="1400" dirty="0" err="1">
                <a:latin typeface="Arial Narrow" pitchFamily="34" charset="0"/>
              </a:rPr>
              <a:t>Umweltwissenschaftl</a:t>
            </a:r>
            <a:r>
              <a:rPr lang="de-DE" altLang="de-DE" sz="1400" dirty="0">
                <a:latin typeface="Arial Narrow" pitchFamily="34" charset="0"/>
              </a:rPr>
              <a:t>. Fakultät </a:t>
            </a:r>
            <a:r>
              <a:rPr lang="de-DE" altLang="de-DE" sz="1400" dirty="0" smtClean="0">
                <a:latin typeface="Arial Narrow" pitchFamily="34" charset="0"/>
              </a:rPr>
              <a:t>    </a:t>
            </a:r>
            <a:r>
              <a:rPr lang="de-DE" altLang="de-DE" sz="1400" dirty="0">
                <a:latin typeface="Arial Narrow" pitchFamily="34" charset="0"/>
              </a:rPr>
              <a:t>(</a:t>
            </a:r>
            <a:r>
              <a:rPr lang="de-DE" altLang="de-DE" sz="1400" dirty="0" smtClean="0">
                <a:latin typeface="Arial Narrow" pitchFamily="34" charset="0"/>
              </a:rPr>
              <a:t>4,5%)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431800" y="2894013"/>
            <a:ext cx="40306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Wirtschafts- u. </a:t>
            </a:r>
            <a:r>
              <a:rPr lang="de-DE" altLang="de-DE" sz="1400" dirty="0" err="1">
                <a:latin typeface="Arial Narrow" pitchFamily="34" charset="0"/>
              </a:rPr>
              <a:t>Sozialwissenschaftl</a:t>
            </a:r>
            <a:r>
              <a:rPr lang="de-DE" altLang="de-DE" sz="1400" dirty="0">
                <a:latin typeface="Arial Narrow" pitchFamily="34" charset="0"/>
              </a:rPr>
              <a:t>. Fakultät   (</a:t>
            </a:r>
            <a:r>
              <a:rPr lang="de-DE" altLang="de-DE" sz="1400" dirty="0" smtClean="0">
                <a:latin typeface="Arial Narrow" pitchFamily="34" charset="0"/>
              </a:rPr>
              <a:t>13,1%)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3569" name="Text Box 16"/>
          <p:cNvSpPr txBox="1">
            <a:spLocks noChangeArrowheads="1"/>
          </p:cNvSpPr>
          <p:nvPr/>
        </p:nvSpPr>
        <p:spPr bwMode="auto">
          <a:xfrm>
            <a:off x="1474788" y="4669197"/>
            <a:ext cx="2987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Theologische Fakultät </a:t>
            </a:r>
            <a:r>
              <a:rPr lang="de-DE" altLang="de-DE" sz="1400" dirty="0" smtClean="0">
                <a:latin typeface="Arial Narrow" pitchFamily="34" charset="0"/>
              </a:rPr>
              <a:t>   </a:t>
            </a:r>
            <a:r>
              <a:rPr lang="de-DE" altLang="de-DE" sz="1400" dirty="0">
                <a:latin typeface="Arial Narrow" pitchFamily="34" charset="0"/>
              </a:rPr>
              <a:t>(</a:t>
            </a:r>
            <a:r>
              <a:rPr lang="de-DE" altLang="de-DE" sz="1400" dirty="0" smtClean="0">
                <a:latin typeface="Arial Narrow" pitchFamily="34" charset="0"/>
              </a:rPr>
              <a:t>2,6%)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3570" name="Text Box 17"/>
          <p:cNvSpPr txBox="1">
            <a:spLocks noChangeArrowheads="1"/>
          </p:cNvSpPr>
          <p:nvPr/>
        </p:nvSpPr>
        <p:spPr bwMode="auto">
          <a:xfrm>
            <a:off x="1474788" y="5353273"/>
            <a:ext cx="2987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Philosophische Fakultät   (</a:t>
            </a:r>
            <a:r>
              <a:rPr lang="de-DE" altLang="de-DE" sz="1400" dirty="0" smtClean="0">
                <a:latin typeface="Arial Narrow" pitchFamily="34" charset="0"/>
              </a:rPr>
              <a:t>27,0%)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3571" name="Line 18"/>
          <p:cNvSpPr>
            <a:spLocks noChangeShapeType="1"/>
          </p:cNvSpPr>
          <p:nvPr/>
        </p:nvSpPr>
        <p:spPr bwMode="auto">
          <a:xfrm>
            <a:off x="7015163" y="2489200"/>
            <a:ext cx="0" cy="503238"/>
          </a:xfrm>
          <a:prstGeom prst="line">
            <a:avLst/>
          </a:prstGeom>
          <a:noFill/>
          <a:ln w="12700">
            <a:solidFill>
              <a:srgbClr val="00A3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2" name="Line 19"/>
          <p:cNvSpPr>
            <a:spLocks noChangeShapeType="1"/>
          </p:cNvSpPr>
          <p:nvPr/>
        </p:nvSpPr>
        <p:spPr bwMode="auto">
          <a:xfrm flipH="1">
            <a:off x="4464050" y="2786063"/>
            <a:ext cx="2159000" cy="0"/>
          </a:xfrm>
          <a:prstGeom prst="line">
            <a:avLst/>
          </a:prstGeom>
          <a:noFill/>
          <a:ln w="12700">
            <a:solidFill>
              <a:srgbClr val="005C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3" name="Line 20"/>
          <p:cNvSpPr>
            <a:spLocks noChangeShapeType="1"/>
          </p:cNvSpPr>
          <p:nvPr/>
        </p:nvSpPr>
        <p:spPr bwMode="auto">
          <a:xfrm>
            <a:off x="6618288" y="2782888"/>
            <a:ext cx="0" cy="71437"/>
          </a:xfrm>
          <a:prstGeom prst="line">
            <a:avLst/>
          </a:prstGeom>
          <a:noFill/>
          <a:ln w="12700">
            <a:solidFill>
              <a:srgbClr val="005C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4" name="Line 21"/>
          <p:cNvSpPr>
            <a:spLocks noChangeShapeType="1"/>
          </p:cNvSpPr>
          <p:nvPr/>
        </p:nvSpPr>
        <p:spPr bwMode="auto">
          <a:xfrm flipH="1">
            <a:off x="4464050" y="3109913"/>
            <a:ext cx="966788" cy="0"/>
          </a:xfrm>
          <a:prstGeom prst="line">
            <a:avLst/>
          </a:prstGeom>
          <a:noFill/>
          <a:ln w="12700">
            <a:solidFill>
              <a:srgbClr val="A3AD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5" name="Line 22"/>
          <p:cNvSpPr>
            <a:spLocks noChangeShapeType="1"/>
          </p:cNvSpPr>
          <p:nvPr/>
        </p:nvSpPr>
        <p:spPr bwMode="auto">
          <a:xfrm flipH="1">
            <a:off x="4464050" y="3717032"/>
            <a:ext cx="431986" cy="0"/>
          </a:xfrm>
          <a:prstGeom prst="line">
            <a:avLst/>
          </a:prstGeom>
          <a:noFill/>
          <a:ln w="12700">
            <a:solidFill>
              <a:srgbClr val="85174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6" name="Line 23"/>
          <p:cNvSpPr>
            <a:spLocks noChangeShapeType="1"/>
          </p:cNvSpPr>
          <p:nvPr/>
        </p:nvSpPr>
        <p:spPr bwMode="auto">
          <a:xfrm flipH="1" flipV="1">
            <a:off x="4464050" y="4905375"/>
            <a:ext cx="431986" cy="0"/>
          </a:xfrm>
          <a:prstGeom prst="line">
            <a:avLst/>
          </a:prstGeom>
          <a:noFill/>
          <a:ln w="12700">
            <a:solidFill>
              <a:srgbClr val="C734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7" name="Line 24"/>
          <p:cNvSpPr>
            <a:spLocks noChangeShapeType="1"/>
          </p:cNvSpPr>
          <p:nvPr/>
        </p:nvSpPr>
        <p:spPr bwMode="auto">
          <a:xfrm>
            <a:off x="4464050" y="5935663"/>
            <a:ext cx="3059113" cy="0"/>
          </a:xfrm>
          <a:prstGeom prst="line">
            <a:avLst/>
          </a:prstGeom>
          <a:noFill/>
          <a:ln w="12700">
            <a:solidFill>
              <a:srgbClr val="0081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8" name="Line 25"/>
          <p:cNvSpPr>
            <a:spLocks noChangeShapeType="1"/>
          </p:cNvSpPr>
          <p:nvPr/>
        </p:nvSpPr>
        <p:spPr bwMode="auto">
          <a:xfrm>
            <a:off x="7523163" y="5229199"/>
            <a:ext cx="0" cy="706463"/>
          </a:xfrm>
          <a:prstGeom prst="line">
            <a:avLst/>
          </a:prstGeom>
          <a:noFill/>
          <a:ln w="12700">
            <a:solidFill>
              <a:srgbClr val="0081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9" name="Line 26"/>
          <p:cNvSpPr>
            <a:spLocks noChangeShapeType="1"/>
          </p:cNvSpPr>
          <p:nvPr/>
        </p:nvSpPr>
        <p:spPr bwMode="auto">
          <a:xfrm>
            <a:off x="4462463" y="5589240"/>
            <a:ext cx="968375" cy="348"/>
          </a:xfrm>
          <a:prstGeom prst="line">
            <a:avLst/>
          </a:prstGeom>
          <a:noFill/>
          <a:ln w="12700">
            <a:solidFill>
              <a:srgbClr val="5723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81" name="Line 12"/>
          <p:cNvSpPr>
            <a:spLocks noChangeShapeType="1"/>
          </p:cNvSpPr>
          <p:nvPr/>
        </p:nvSpPr>
        <p:spPr bwMode="auto">
          <a:xfrm>
            <a:off x="7753350" y="4065588"/>
            <a:ext cx="73025" cy="0"/>
          </a:xfrm>
          <a:prstGeom prst="line">
            <a:avLst/>
          </a:prstGeom>
          <a:noFill/>
          <a:ln w="12700">
            <a:solidFill>
              <a:srgbClr val="9D0D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82" name="Text Box 3"/>
          <p:cNvSpPr txBox="1">
            <a:spLocks noChangeArrowheads="1"/>
          </p:cNvSpPr>
          <p:nvPr/>
        </p:nvSpPr>
        <p:spPr bwMode="auto">
          <a:xfrm>
            <a:off x="5738813" y="6243638"/>
            <a:ext cx="20875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200" dirty="0">
                <a:solidFill>
                  <a:srgbClr val="004A99"/>
                </a:solidFill>
                <a:latin typeface="Arial Narrow" pitchFamily="34" charset="0"/>
              </a:rPr>
              <a:t>+ Weiterbildung </a:t>
            </a:r>
            <a:r>
              <a:rPr lang="de-DE" altLang="de-DE" sz="1200" dirty="0" smtClean="0">
                <a:solidFill>
                  <a:srgbClr val="004A99"/>
                </a:solidFill>
                <a:latin typeface="Arial Narrow" pitchFamily="34" charset="0"/>
              </a:rPr>
              <a:t>(165 </a:t>
            </a:r>
            <a:r>
              <a:rPr lang="de-DE" altLang="de-DE" sz="1200" dirty="0">
                <a:solidFill>
                  <a:srgbClr val="004A99"/>
                </a:solidFill>
                <a:latin typeface="Arial Narrow" pitchFamily="34" charset="0"/>
              </a:rPr>
              <a:t>= </a:t>
            </a:r>
            <a:r>
              <a:rPr lang="de-DE" altLang="de-DE" sz="1200" dirty="0" smtClean="0">
                <a:solidFill>
                  <a:srgbClr val="004A99"/>
                </a:solidFill>
                <a:latin typeface="Arial Narrow" pitchFamily="34" charset="0"/>
              </a:rPr>
              <a:t>1,2%)</a:t>
            </a:r>
            <a:endParaRPr lang="de-DE" altLang="de-DE" sz="1200" dirty="0">
              <a:solidFill>
                <a:srgbClr val="004A99"/>
              </a:solidFill>
              <a:latin typeface="Arial Narrow" pitchFamily="34" charset="0"/>
            </a:endParaRPr>
          </a:p>
        </p:txBody>
      </p:sp>
      <p:sp>
        <p:nvSpPr>
          <p:cNvPr id="33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847725" y="6273800"/>
            <a:ext cx="33282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Universität Rostock, </a:t>
            </a:r>
            <a:r>
              <a:rPr lang="de-DE" altLang="de-DE" sz="1000" dirty="0" smtClean="0">
                <a:latin typeface="Arial Narrow" pitchFamily="34" charset="0"/>
              </a:rPr>
              <a:t>Dezernat 2, Referat 2.5 Finanzcontrolling</a:t>
            </a:r>
            <a:endParaRPr lang="de-DE" altLang="de-DE" sz="1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466850"/>
            <a:ext cx="7578725" cy="720725"/>
          </a:xfrm>
        </p:spPr>
        <p:txBody>
          <a:bodyPr/>
          <a:lstStyle/>
          <a:p>
            <a:pPr eaLnBrk="1" hangingPunct="1"/>
            <a:r>
              <a:rPr lang="de-DE" altLang="de-DE" sz="1800" dirty="0" smtClean="0"/>
              <a:t>Entwicklung der Studierenden WS 2013/14 bis WS 2017/18 </a:t>
            </a:r>
            <a:br>
              <a:rPr lang="de-DE" altLang="de-DE" sz="1800" dirty="0" smtClean="0"/>
            </a:br>
            <a:r>
              <a:rPr lang="de-DE" altLang="de-DE" sz="1800" dirty="0" smtClean="0"/>
              <a:t>- Fakultäten und Weiterbildung (in Personen) 	</a:t>
            </a:r>
            <a:endParaRPr lang="de-DE" altLang="de-DE" sz="1800" dirty="0" smtClean="0">
              <a:solidFill>
                <a:schemeClr val="tx1"/>
              </a:solidFill>
            </a:endParaRP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847725" y="6273800"/>
            <a:ext cx="33282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Universität Rostock, </a:t>
            </a:r>
            <a:r>
              <a:rPr lang="de-DE" altLang="de-DE" sz="1000" dirty="0" smtClean="0">
                <a:latin typeface="Arial Narrow" pitchFamily="34" charset="0"/>
              </a:rPr>
              <a:t>Dezernat 2, Referat 2.5 Finanzcontrolling</a:t>
            </a:r>
            <a:endParaRPr lang="de-DE" altLang="de-DE" sz="1000" dirty="0">
              <a:latin typeface="Arial Narrow" pitchFamily="34" charset="0"/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945312"/>
              </p:ext>
            </p:extLst>
          </p:nvPr>
        </p:nvGraphicFramePr>
        <p:xfrm>
          <a:off x="791580" y="2209918"/>
          <a:ext cx="7596844" cy="388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35038" y="2349500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de-DE" altLang="de-DE">
              <a:latin typeface="Times New Roman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57250" y="1487488"/>
            <a:ext cx="7578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Studierende nach Herkunft im WS </a:t>
            </a:r>
            <a:r>
              <a:rPr lang="de-DE" altLang="de-DE" sz="1800" dirty="0" smtClean="0">
                <a:solidFill>
                  <a:srgbClr val="004A99"/>
                </a:solidFill>
                <a:latin typeface="Verdana" pitchFamily="34" charset="0"/>
              </a:rPr>
              <a:t>2017/18 </a:t>
            </a:r>
            <a:r>
              <a:rPr lang="de-DE" altLang="de-DE" sz="1800" dirty="0">
                <a:solidFill>
                  <a:srgbClr val="004A99"/>
                </a:solidFill>
                <a:latin typeface="Verdana" pitchFamily="34" charset="0"/>
              </a:rPr>
              <a:t>(in Personen)</a:t>
            </a:r>
          </a:p>
        </p:txBody>
      </p:sp>
      <p:sp>
        <p:nvSpPr>
          <p:cNvPr id="25604" name="Text Box 50"/>
          <p:cNvSpPr txBox="1">
            <a:spLocks noChangeArrowheads="1"/>
          </p:cNvSpPr>
          <p:nvPr/>
        </p:nvSpPr>
        <p:spPr bwMode="auto">
          <a:xfrm>
            <a:off x="4608004" y="2105025"/>
            <a:ext cx="4319587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7621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7621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de-DE" altLang="de-DE" sz="1400" dirty="0">
              <a:solidFill>
                <a:srgbClr val="004A99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de-DE" altLang="de-DE" sz="1400" dirty="0">
                <a:solidFill>
                  <a:srgbClr val="004A99"/>
                </a:solidFill>
                <a:latin typeface="Verdana" pitchFamily="34" charset="0"/>
              </a:rPr>
              <a:t> </a:t>
            </a:r>
            <a:r>
              <a:rPr lang="de-DE" altLang="de-DE" sz="1400" dirty="0">
                <a:solidFill>
                  <a:srgbClr val="004A99"/>
                </a:solidFill>
                <a:latin typeface="Arial Narrow" pitchFamily="34" charset="0"/>
              </a:rPr>
              <a:t>	</a:t>
            </a:r>
            <a:r>
              <a:rPr lang="de-DE" altLang="de-DE" sz="1400" dirty="0">
                <a:latin typeface="Arial Narrow" pitchFamily="34" charset="0"/>
              </a:rPr>
              <a:t>Deutsche Studierende mit deutscher HZB*: 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  	</a:t>
            </a:r>
            <a:r>
              <a:rPr lang="de-DE" altLang="de-DE" sz="1400" dirty="0" smtClean="0">
                <a:latin typeface="Arial Narrow" pitchFamily="34" charset="0"/>
              </a:rPr>
              <a:t>12.257 (88,7%)</a:t>
            </a:r>
            <a:endParaRPr lang="de-DE" altLang="de-DE" sz="1400" dirty="0"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endParaRPr lang="de-DE" altLang="de-DE" sz="1400" dirty="0">
              <a:solidFill>
                <a:srgbClr val="004A99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de-DE" altLang="de-DE" sz="1400" dirty="0">
                <a:solidFill>
                  <a:srgbClr val="004A99"/>
                </a:solidFill>
                <a:latin typeface="Verdana" pitchFamily="34" charset="0"/>
              </a:rPr>
              <a:t> 	</a:t>
            </a:r>
            <a:r>
              <a:rPr lang="de-DE" altLang="de-DE" sz="1400" dirty="0">
                <a:latin typeface="Arial Narrow" pitchFamily="34" charset="0"/>
              </a:rPr>
              <a:t>Deutsche Studierende mit ausländischer HZB*: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   	</a:t>
            </a:r>
            <a:r>
              <a:rPr lang="de-DE" altLang="de-DE" sz="1400" dirty="0" smtClean="0">
                <a:latin typeface="Arial Narrow" pitchFamily="34" charset="0"/>
              </a:rPr>
              <a:t>85 </a:t>
            </a:r>
            <a:r>
              <a:rPr lang="de-DE" altLang="de-DE" sz="1400" dirty="0">
                <a:latin typeface="Arial Narrow" pitchFamily="34" charset="0"/>
              </a:rPr>
              <a:t>(</a:t>
            </a:r>
            <a:r>
              <a:rPr lang="de-DE" altLang="de-DE" sz="1400" dirty="0" smtClean="0">
                <a:latin typeface="Arial Narrow" pitchFamily="34" charset="0"/>
              </a:rPr>
              <a:t>0,6%)</a:t>
            </a:r>
            <a:endParaRPr lang="de-DE" altLang="de-DE" sz="1400" dirty="0"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endParaRPr lang="de-DE" altLang="de-DE" sz="1400" dirty="0">
              <a:solidFill>
                <a:srgbClr val="004A99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de-DE" altLang="de-DE" sz="1400" dirty="0">
                <a:solidFill>
                  <a:srgbClr val="004A99"/>
                </a:solidFill>
                <a:latin typeface="Verdana" pitchFamily="34" charset="0"/>
              </a:rPr>
              <a:t> 	</a:t>
            </a:r>
            <a:r>
              <a:rPr lang="de-DE" altLang="de-DE" sz="1400" dirty="0">
                <a:latin typeface="Arial Narrow" pitchFamily="34" charset="0"/>
              </a:rPr>
              <a:t>Ausländische Studierende mit ausländischer HZB*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  	(Bildungsausländer/innen):  </a:t>
            </a:r>
            <a:r>
              <a:rPr lang="de-DE" altLang="de-DE" sz="1400" dirty="0" smtClean="0">
                <a:latin typeface="Arial Narrow" pitchFamily="34" charset="0"/>
              </a:rPr>
              <a:t>1.362 (9,9%)</a:t>
            </a:r>
            <a:endParaRPr lang="de-DE" altLang="de-DE" sz="1400" dirty="0"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de-DE" altLang="de-DE" sz="1400" dirty="0"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de-DE" altLang="de-DE" sz="1400" dirty="0">
                <a:solidFill>
                  <a:srgbClr val="004A99"/>
                </a:solidFill>
                <a:latin typeface="Verdana" pitchFamily="34" charset="0"/>
              </a:rPr>
              <a:t> </a:t>
            </a:r>
            <a:r>
              <a:rPr lang="de-DE" altLang="de-DE" sz="1400" dirty="0">
                <a:latin typeface="Arial Narrow" pitchFamily="34" charset="0"/>
              </a:rPr>
              <a:t>	Ausländische Studierende mit deutscher HZB*  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de-DE" altLang="de-DE" sz="1400" dirty="0">
                <a:latin typeface="Arial Narrow" pitchFamily="34" charset="0"/>
              </a:rPr>
              <a:t>  	(Bildungsinländer/innen):   </a:t>
            </a:r>
            <a:r>
              <a:rPr lang="de-DE" altLang="de-DE" sz="1400" dirty="0" smtClean="0">
                <a:latin typeface="Arial Narrow" pitchFamily="34" charset="0"/>
              </a:rPr>
              <a:t>108 </a:t>
            </a:r>
            <a:r>
              <a:rPr lang="de-DE" altLang="de-DE" sz="1400" dirty="0">
                <a:latin typeface="Arial Narrow" pitchFamily="34" charset="0"/>
              </a:rPr>
              <a:t>(</a:t>
            </a:r>
            <a:r>
              <a:rPr lang="de-DE" altLang="de-DE" sz="1400" dirty="0" smtClean="0">
                <a:latin typeface="Arial Narrow" pitchFamily="34" charset="0"/>
              </a:rPr>
              <a:t>0,8%)</a:t>
            </a:r>
            <a:endParaRPr lang="de-DE" altLang="de-DE" sz="1400" dirty="0">
              <a:latin typeface="Arial Narrow" pitchFamily="34" charset="0"/>
            </a:endParaRPr>
          </a:p>
        </p:txBody>
      </p:sp>
      <p:sp>
        <p:nvSpPr>
          <p:cNvPr id="25605" name="Text Box 51"/>
          <p:cNvSpPr txBox="1">
            <a:spLocks noChangeArrowheads="1"/>
          </p:cNvSpPr>
          <p:nvPr/>
        </p:nvSpPr>
        <p:spPr bwMode="auto">
          <a:xfrm>
            <a:off x="5795963" y="6238875"/>
            <a:ext cx="2628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200" dirty="0">
                <a:latin typeface="Arial Narrow" pitchFamily="34" charset="0"/>
              </a:rPr>
              <a:t>*HZB: Hochschulzugangsberechtigung</a:t>
            </a:r>
          </a:p>
        </p:txBody>
      </p:sp>
      <p:sp>
        <p:nvSpPr>
          <p:cNvPr id="25609" name="Line 34"/>
          <p:cNvSpPr>
            <a:spLocks noChangeShapeType="1"/>
          </p:cNvSpPr>
          <p:nvPr/>
        </p:nvSpPr>
        <p:spPr bwMode="auto">
          <a:xfrm>
            <a:off x="3622675" y="3322638"/>
            <a:ext cx="55563" cy="1778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" name="Text Box 50"/>
          <p:cNvSpPr txBox="1">
            <a:spLocks noChangeArrowheads="1"/>
          </p:cNvSpPr>
          <p:nvPr/>
        </p:nvSpPr>
        <p:spPr bwMode="auto">
          <a:xfrm rot="16200000">
            <a:off x="-536181" y="3892102"/>
            <a:ext cx="2209686" cy="20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7621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7621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700" dirty="0" smtClean="0">
                <a:solidFill>
                  <a:srgbClr val="004A99"/>
                </a:solidFill>
                <a:latin typeface="Arial Narrow" panose="020B0606020202030204" pitchFamily="34" charset="0"/>
              </a:rPr>
              <a:t>Herkunft der deutschen Studierenden mit deutscher HZB</a:t>
            </a:r>
            <a:endParaRPr lang="de-DE" altLang="de-DE" sz="700" dirty="0">
              <a:solidFill>
                <a:srgbClr val="004A99"/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Foliennummernplatzhalter 4"/>
          <p:cNvSpPr txBox="1">
            <a:spLocks/>
          </p:cNvSpPr>
          <p:nvPr/>
        </p:nvSpPr>
        <p:spPr bwMode="auto">
          <a:xfrm>
            <a:off x="8077200" y="65690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85A427-D38F-4722-B5CA-923AC191A3D5}" type="slidenum">
              <a:rPr lang="de-DE" altLang="de-DE"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 sz="8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</a:t>
            </a:r>
            <a:endParaRPr lang="de-DE" dirty="0"/>
          </a:p>
        </p:txBody>
      </p:sp>
      <p:sp>
        <p:nvSpPr>
          <p:cNvPr id="93" name="Text Box 27"/>
          <p:cNvSpPr txBox="1">
            <a:spLocks noChangeArrowheads="1"/>
          </p:cNvSpPr>
          <p:nvPr/>
        </p:nvSpPr>
        <p:spPr bwMode="auto">
          <a:xfrm>
            <a:off x="847725" y="6273800"/>
            <a:ext cx="33282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Universität Rostock, </a:t>
            </a:r>
            <a:r>
              <a:rPr lang="de-DE" altLang="de-DE" sz="1000" dirty="0" smtClean="0">
                <a:latin typeface="Arial Narrow" pitchFamily="34" charset="0"/>
              </a:rPr>
              <a:t>Dezernat 2, Referat 2.5 Finanzcontrolling</a:t>
            </a:r>
            <a:endParaRPr lang="de-DE" altLang="de-DE" sz="1000" dirty="0">
              <a:latin typeface="Arial Narrow" pitchFamily="34" charset="0"/>
            </a:endParaRPr>
          </a:p>
        </p:txBody>
      </p:sp>
      <p:grpSp>
        <p:nvGrpSpPr>
          <p:cNvPr id="94" name="Gruppieren 93"/>
          <p:cNvGrpSpPr>
            <a:grpSpLocks/>
          </p:cNvGrpSpPr>
          <p:nvPr/>
        </p:nvGrpSpPr>
        <p:grpSpPr bwMode="auto">
          <a:xfrm>
            <a:off x="681379" y="1965496"/>
            <a:ext cx="2996859" cy="4259250"/>
            <a:chOff x="0" y="0"/>
            <a:chExt cx="3476625" cy="4705350"/>
          </a:xfrm>
        </p:grpSpPr>
        <p:grpSp>
          <p:nvGrpSpPr>
            <p:cNvPr id="95" name="Gruppieren 94"/>
            <p:cNvGrpSpPr>
              <a:grpSpLocks/>
            </p:cNvGrpSpPr>
            <p:nvPr/>
          </p:nvGrpSpPr>
          <p:grpSpPr bwMode="auto">
            <a:xfrm>
              <a:off x="0" y="0"/>
              <a:ext cx="3476625" cy="4705350"/>
              <a:chOff x="0" y="0"/>
              <a:chExt cx="3476625" cy="4705350"/>
            </a:xfrm>
          </p:grpSpPr>
          <p:sp>
            <p:nvSpPr>
              <p:cNvPr id="98" name="Freeform 3"/>
              <p:cNvSpPr>
                <a:spLocks/>
              </p:cNvSpPr>
              <p:nvPr/>
            </p:nvSpPr>
            <p:spPr bwMode="auto">
              <a:xfrm>
                <a:off x="323850" y="666750"/>
                <a:ext cx="1800225" cy="1571625"/>
              </a:xfrm>
              <a:custGeom>
                <a:avLst/>
                <a:gdLst>
                  <a:gd name="T0" fmla="*/ 0 w 1140"/>
                  <a:gd name="T1" fmla="*/ 0 h 990"/>
                  <a:gd name="T2" fmla="*/ 0 w 1140"/>
                  <a:gd name="T3" fmla="*/ 0 h 990"/>
                  <a:gd name="T4" fmla="*/ 0 w 1140"/>
                  <a:gd name="T5" fmla="*/ 0 h 990"/>
                  <a:gd name="T6" fmla="*/ 0 w 1140"/>
                  <a:gd name="T7" fmla="*/ 0 h 990"/>
                  <a:gd name="T8" fmla="*/ 0 w 1140"/>
                  <a:gd name="T9" fmla="*/ 0 h 990"/>
                  <a:gd name="T10" fmla="*/ 0 w 1140"/>
                  <a:gd name="T11" fmla="*/ 0 h 990"/>
                  <a:gd name="T12" fmla="*/ 0 w 1140"/>
                  <a:gd name="T13" fmla="*/ 0 h 990"/>
                  <a:gd name="T14" fmla="*/ 0 w 1140"/>
                  <a:gd name="T15" fmla="*/ 0 h 990"/>
                  <a:gd name="T16" fmla="*/ 0 w 1140"/>
                  <a:gd name="T17" fmla="*/ 0 h 990"/>
                  <a:gd name="T18" fmla="*/ 0 w 1140"/>
                  <a:gd name="T19" fmla="*/ 0 h 990"/>
                  <a:gd name="T20" fmla="*/ 0 w 1140"/>
                  <a:gd name="T21" fmla="*/ 0 h 990"/>
                  <a:gd name="T22" fmla="*/ 0 w 1140"/>
                  <a:gd name="T23" fmla="*/ 0 h 990"/>
                  <a:gd name="T24" fmla="*/ 0 w 1140"/>
                  <a:gd name="T25" fmla="*/ 0 h 990"/>
                  <a:gd name="T26" fmla="*/ 0 w 1140"/>
                  <a:gd name="T27" fmla="*/ 0 h 990"/>
                  <a:gd name="T28" fmla="*/ 0 w 1140"/>
                  <a:gd name="T29" fmla="*/ 0 h 990"/>
                  <a:gd name="T30" fmla="*/ 0 w 1140"/>
                  <a:gd name="T31" fmla="*/ 0 h 990"/>
                  <a:gd name="T32" fmla="*/ 0 w 1140"/>
                  <a:gd name="T33" fmla="*/ 0 h 990"/>
                  <a:gd name="T34" fmla="*/ 0 w 1140"/>
                  <a:gd name="T35" fmla="*/ 0 h 990"/>
                  <a:gd name="T36" fmla="*/ 0 w 1140"/>
                  <a:gd name="T37" fmla="*/ 0 h 990"/>
                  <a:gd name="T38" fmla="*/ 0 w 1140"/>
                  <a:gd name="T39" fmla="*/ 0 h 990"/>
                  <a:gd name="T40" fmla="*/ 0 w 1140"/>
                  <a:gd name="T41" fmla="*/ 0 h 990"/>
                  <a:gd name="T42" fmla="*/ 0 w 1140"/>
                  <a:gd name="T43" fmla="*/ 0 h 990"/>
                  <a:gd name="T44" fmla="*/ 0 w 1140"/>
                  <a:gd name="T45" fmla="*/ 0 h 990"/>
                  <a:gd name="T46" fmla="*/ 0 w 1140"/>
                  <a:gd name="T47" fmla="*/ 0 h 990"/>
                  <a:gd name="T48" fmla="*/ 0 w 1140"/>
                  <a:gd name="T49" fmla="*/ 0 h 990"/>
                  <a:gd name="T50" fmla="*/ 0 w 1140"/>
                  <a:gd name="T51" fmla="*/ 0 h 990"/>
                  <a:gd name="T52" fmla="*/ 0 w 1140"/>
                  <a:gd name="T53" fmla="*/ 0 h 990"/>
                  <a:gd name="T54" fmla="*/ 0 w 1140"/>
                  <a:gd name="T55" fmla="*/ 0 h 990"/>
                  <a:gd name="T56" fmla="*/ 0 w 1140"/>
                  <a:gd name="T57" fmla="*/ 0 h 990"/>
                  <a:gd name="T58" fmla="*/ 0 w 1140"/>
                  <a:gd name="T59" fmla="*/ 0 h 990"/>
                  <a:gd name="T60" fmla="*/ 0 w 1140"/>
                  <a:gd name="T61" fmla="*/ 0 h 990"/>
                  <a:gd name="T62" fmla="*/ 0 w 1140"/>
                  <a:gd name="T63" fmla="*/ 0 h 990"/>
                  <a:gd name="T64" fmla="*/ 0 w 1140"/>
                  <a:gd name="T65" fmla="*/ 0 h 990"/>
                  <a:gd name="T66" fmla="*/ 0 w 1140"/>
                  <a:gd name="T67" fmla="*/ 0 h 990"/>
                  <a:gd name="T68" fmla="*/ 0 w 1140"/>
                  <a:gd name="T69" fmla="*/ 0 h 990"/>
                  <a:gd name="T70" fmla="*/ 0 w 1140"/>
                  <a:gd name="T71" fmla="*/ 0 h 990"/>
                  <a:gd name="T72" fmla="*/ 0 w 1140"/>
                  <a:gd name="T73" fmla="*/ 0 h 990"/>
                  <a:gd name="T74" fmla="*/ 0 w 1140"/>
                  <a:gd name="T75" fmla="*/ 0 h 990"/>
                  <a:gd name="T76" fmla="*/ 0 w 1140"/>
                  <a:gd name="T77" fmla="*/ 0 h 990"/>
                  <a:gd name="T78" fmla="*/ 0 w 1140"/>
                  <a:gd name="T79" fmla="*/ 0 h 990"/>
                  <a:gd name="T80" fmla="*/ 0 w 1140"/>
                  <a:gd name="T81" fmla="*/ 0 h 990"/>
                  <a:gd name="T82" fmla="*/ 0 w 1140"/>
                  <a:gd name="T83" fmla="*/ 0 h 990"/>
                  <a:gd name="T84" fmla="*/ 0 w 1140"/>
                  <a:gd name="T85" fmla="*/ 0 h 990"/>
                  <a:gd name="T86" fmla="*/ 0 w 1140"/>
                  <a:gd name="T87" fmla="*/ 0 h 990"/>
                  <a:gd name="T88" fmla="*/ 0 w 1140"/>
                  <a:gd name="T89" fmla="*/ 0 h 990"/>
                  <a:gd name="T90" fmla="*/ 0 w 1140"/>
                  <a:gd name="T91" fmla="*/ 0 h 990"/>
                  <a:gd name="T92" fmla="*/ 0 w 1140"/>
                  <a:gd name="T93" fmla="*/ 0 h 990"/>
                  <a:gd name="T94" fmla="*/ 0 w 1140"/>
                  <a:gd name="T95" fmla="*/ 0 h 990"/>
                  <a:gd name="T96" fmla="*/ 0 w 1140"/>
                  <a:gd name="T97" fmla="*/ 0 h 990"/>
                  <a:gd name="T98" fmla="*/ 0 w 1140"/>
                  <a:gd name="T99" fmla="*/ 0 h 990"/>
                  <a:gd name="T100" fmla="*/ 0 w 1140"/>
                  <a:gd name="T101" fmla="*/ 0 h 990"/>
                  <a:gd name="T102" fmla="*/ 0 w 1140"/>
                  <a:gd name="T103" fmla="*/ 0 h 990"/>
                  <a:gd name="T104" fmla="*/ 0 w 1140"/>
                  <a:gd name="T105" fmla="*/ 0 h 990"/>
                  <a:gd name="T106" fmla="*/ 0 w 1140"/>
                  <a:gd name="T107" fmla="*/ 0 h 990"/>
                  <a:gd name="T108" fmla="*/ 0 w 1140"/>
                  <a:gd name="T109" fmla="*/ 0 h 990"/>
                  <a:gd name="T110" fmla="*/ 0 w 1140"/>
                  <a:gd name="T111" fmla="*/ 0 h 990"/>
                  <a:gd name="T112" fmla="*/ 0 w 1140"/>
                  <a:gd name="T113" fmla="*/ 0 h 990"/>
                  <a:gd name="T114" fmla="*/ 0 w 1140"/>
                  <a:gd name="T115" fmla="*/ 0 h 990"/>
                  <a:gd name="T116" fmla="*/ 0 w 1140"/>
                  <a:gd name="T117" fmla="*/ 0 h 990"/>
                  <a:gd name="T118" fmla="*/ 0 w 1140"/>
                  <a:gd name="T119" fmla="*/ 0 h 9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40" h="990">
                    <a:moveTo>
                      <a:pt x="640" y="862"/>
                    </a:moveTo>
                    <a:lnTo>
                      <a:pt x="637" y="849"/>
                    </a:lnTo>
                    <a:lnTo>
                      <a:pt x="641" y="830"/>
                    </a:lnTo>
                    <a:lnTo>
                      <a:pt x="653" y="816"/>
                    </a:lnTo>
                    <a:lnTo>
                      <a:pt x="653" y="800"/>
                    </a:lnTo>
                    <a:lnTo>
                      <a:pt x="641" y="790"/>
                    </a:lnTo>
                    <a:lnTo>
                      <a:pt x="623" y="780"/>
                    </a:lnTo>
                    <a:lnTo>
                      <a:pt x="626" y="763"/>
                    </a:lnTo>
                    <a:lnTo>
                      <a:pt x="621" y="743"/>
                    </a:lnTo>
                    <a:lnTo>
                      <a:pt x="608" y="737"/>
                    </a:lnTo>
                    <a:lnTo>
                      <a:pt x="598" y="731"/>
                    </a:lnTo>
                    <a:lnTo>
                      <a:pt x="600" y="710"/>
                    </a:lnTo>
                    <a:lnTo>
                      <a:pt x="594" y="687"/>
                    </a:lnTo>
                    <a:lnTo>
                      <a:pt x="584" y="675"/>
                    </a:lnTo>
                    <a:lnTo>
                      <a:pt x="571" y="664"/>
                    </a:lnTo>
                    <a:lnTo>
                      <a:pt x="558" y="661"/>
                    </a:lnTo>
                    <a:lnTo>
                      <a:pt x="561" y="648"/>
                    </a:lnTo>
                    <a:lnTo>
                      <a:pt x="574" y="646"/>
                    </a:lnTo>
                    <a:lnTo>
                      <a:pt x="587" y="645"/>
                    </a:lnTo>
                    <a:lnTo>
                      <a:pt x="595" y="630"/>
                    </a:lnTo>
                    <a:lnTo>
                      <a:pt x="593" y="616"/>
                    </a:lnTo>
                    <a:lnTo>
                      <a:pt x="584" y="610"/>
                    </a:lnTo>
                    <a:lnTo>
                      <a:pt x="575" y="606"/>
                    </a:lnTo>
                    <a:lnTo>
                      <a:pt x="580" y="594"/>
                    </a:lnTo>
                    <a:lnTo>
                      <a:pt x="590" y="580"/>
                    </a:lnTo>
                    <a:lnTo>
                      <a:pt x="594" y="560"/>
                    </a:lnTo>
                    <a:lnTo>
                      <a:pt x="590" y="547"/>
                    </a:lnTo>
                    <a:lnTo>
                      <a:pt x="595" y="531"/>
                    </a:lnTo>
                    <a:lnTo>
                      <a:pt x="600" y="511"/>
                    </a:lnTo>
                    <a:lnTo>
                      <a:pt x="580" y="504"/>
                    </a:lnTo>
                    <a:lnTo>
                      <a:pt x="561" y="511"/>
                    </a:lnTo>
                    <a:lnTo>
                      <a:pt x="554" y="524"/>
                    </a:lnTo>
                    <a:lnTo>
                      <a:pt x="538" y="527"/>
                    </a:lnTo>
                    <a:lnTo>
                      <a:pt x="531" y="537"/>
                    </a:lnTo>
                    <a:lnTo>
                      <a:pt x="524" y="550"/>
                    </a:lnTo>
                    <a:lnTo>
                      <a:pt x="514" y="556"/>
                    </a:lnTo>
                    <a:lnTo>
                      <a:pt x="505" y="541"/>
                    </a:lnTo>
                    <a:lnTo>
                      <a:pt x="498" y="524"/>
                    </a:lnTo>
                    <a:lnTo>
                      <a:pt x="489" y="508"/>
                    </a:lnTo>
                    <a:lnTo>
                      <a:pt x="483" y="500"/>
                    </a:lnTo>
                    <a:lnTo>
                      <a:pt x="472" y="502"/>
                    </a:lnTo>
                    <a:lnTo>
                      <a:pt x="463" y="512"/>
                    </a:lnTo>
                    <a:lnTo>
                      <a:pt x="458" y="528"/>
                    </a:lnTo>
                    <a:lnTo>
                      <a:pt x="449" y="520"/>
                    </a:lnTo>
                    <a:lnTo>
                      <a:pt x="440" y="511"/>
                    </a:lnTo>
                    <a:lnTo>
                      <a:pt x="427" y="517"/>
                    </a:lnTo>
                    <a:lnTo>
                      <a:pt x="419" y="531"/>
                    </a:lnTo>
                    <a:lnTo>
                      <a:pt x="406" y="543"/>
                    </a:lnTo>
                    <a:lnTo>
                      <a:pt x="403" y="556"/>
                    </a:lnTo>
                    <a:lnTo>
                      <a:pt x="414" y="574"/>
                    </a:lnTo>
                    <a:lnTo>
                      <a:pt x="419" y="596"/>
                    </a:lnTo>
                    <a:lnTo>
                      <a:pt x="423" y="626"/>
                    </a:lnTo>
                    <a:lnTo>
                      <a:pt x="416" y="646"/>
                    </a:lnTo>
                    <a:lnTo>
                      <a:pt x="406" y="661"/>
                    </a:lnTo>
                    <a:lnTo>
                      <a:pt x="390" y="662"/>
                    </a:lnTo>
                    <a:lnTo>
                      <a:pt x="374" y="666"/>
                    </a:lnTo>
                    <a:lnTo>
                      <a:pt x="363" y="678"/>
                    </a:lnTo>
                    <a:lnTo>
                      <a:pt x="348" y="692"/>
                    </a:lnTo>
                    <a:lnTo>
                      <a:pt x="334" y="699"/>
                    </a:lnTo>
                    <a:lnTo>
                      <a:pt x="321" y="698"/>
                    </a:lnTo>
                    <a:lnTo>
                      <a:pt x="312" y="689"/>
                    </a:lnTo>
                    <a:lnTo>
                      <a:pt x="307" y="674"/>
                    </a:lnTo>
                    <a:lnTo>
                      <a:pt x="312" y="659"/>
                    </a:lnTo>
                    <a:lnTo>
                      <a:pt x="304" y="645"/>
                    </a:lnTo>
                    <a:lnTo>
                      <a:pt x="297" y="628"/>
                    </a:lnTo>
                    <a:lnTo>
                      <a:pt x="298" y="610"/>
                    </a:lnTo>
                    <a:lnTo>
                      <a:pt x="305" y="592"/>
                    </a:lnTo>
                    <a:lnTo>
                      <a:pt x="302" y="576"/>
                    </a:lnTo>
                    <a:lnTo>
                      <a:pt x="288" y="566"/>
                    </a:lnTo>
                    <a:lnTo>
                      <a:pt x="269" y="560"/>
                    </a:lnTo>
                    <a:lnTo>
                      <a:pt x="258" y="548"/>
                    </a:lnTo>
                    <a:lnTo>
                      <a:pt x="251" y="528"/>
                    </a:lnTo>
                    <a:lnTo>
                      <a:pt x="240" y="515"/>
                    </a:lnTo>
                    <a:lnTo>
                      <a:pt x="223" y="512"/>
                    </a:lnTo>
                    <a:lnTo>
                      <a:pt x="210" y="521"/>
                    </a:lnTo>
                    <a:lnTo>
                      <a:pt x="213" y="544"/>
                    </a:lnTo>
                    <a:lnTo>
                      <a:pt x="203" y="563"/>
                    </a:lnTo>
                    <a:lnTo>
                      <a:pt x="192" y="571"/>
                    </a:lnTo>
                    <a:lnTo>
                      <a:pt x="183" y="587"/>
                    </a:lnTo>
                    <a:lnTo>
                      <a:pt x="167" y="596"/>
                    </a:lnTo>
                    <a:lnTo>
                      <a:pt x="151" y="605"/>
                    </a:lnTo>
                    <a:lnTo>
                      <a:pt x="141" y="616"/>
                    </a:lnTo>
                    <a:lnTo>
                      <a:pt x="121" y="619"/>
                    </a:lnTo>
                    <a:lnTo>
                      <a:pt x="103" y="613"/>
                    </a:lnTo>
                    <a:lnTo>
                      <a:pt x="85" y="616"/>
                    </a:lnTo>
                    <a:lnTo>
                      <a:pt x="65" y="622"/>
                    </a:lnTo>
                    <a:lnTo>
                      <a:pt x="69" y="592"/>
                    </a:lnTo>
                    <a:lnTo>
                      <a:pt x="71" y="566"/>
                    </a:lnTo>
                    <a:lnTo>
                      <a:pt x="67" y="540"/>
                    </a:lnTo>
                    <a:lnTo>
                      <a:pt x="58" y="530"/>
                    </a:lnTo>
                    <a:lnTo>
                      <a:pt x="41" y="528"/>
                    </a:lnTo>
                    <a:lnTo>
                      <a:pt x="25" y="523"/>
                    </a:lnTo>
                    <a:lnTo>
                      <a:pt x="8" y="515"/>
                    </a:lnTo>
                    <a:lnTo>
                      <a:pt x="0" y="504"/>
                    </a:lnTo>
                    <a:lnTo>
                      <a:pt x="2" y="484"/>
                    </a:lnTo>
                    <a:lnTo>
                      <a:pt x="11" y="466"/>
                    </a:lnTo>
                    <a:lnTo>
                      <a:pt x="19" y="456"/>
                    </a:lnTo>
                    <a:lnTo>
                      <a:pt x="38" y="452"/>
                    </a:lnTo>
                    <a:lnTo>
                      <a:pt x="58" y="459"/>
                    </a:lnTo>
                    <a:lnTo>
                      <a:pt x="75" y="465"/>
                    </a:lnTo>
                    <a:lnTo>
                      <a:pt x="95" y="456"/>
                    </a:lnTo>
                    <a:lnTo>
                      <a:pt x="104" y="442"/>
                    </a:lnTo>
                    <a:lnTo>
                      <a:pt x="105" y="419"/>
                    </a:lnTo>
                    <a:lnTo>
                      <a:pt x="101" y="394"/>
                    </a:lnTo>
                    <a:lnTo>
                      <a:pt x="98" y="376"/>
                    </a:lnTo>
                    <a:lnTo>
                      <a:pt x="105" y="357"/>
                    </a:lnTo>
                    <a:lnTo>
                      <a:pt x="114" y="337"/>
                    </a:lnTo>
                    <a:lnTo>
                      <a:pt x="120" y="312"/>
                    </a:lnTo>
                    <a:lnTo>
                      <a:pt x="126" y="288"/>
                    </a:lnTo>
                    <a:lnTo>
                      <a:pt x="127" y="265"/>
                    </a:lnTo>
                    <a:lnTo>
                      <a:pt x="123" y="242"/>
                    </a:lnTo>
                    <a:lnTo>
                      <a:pt x="138" y="249"/>
                    </a:lnTo>
                    <a:lnTo>
                      <a:pt x="144" y="235"/>
                    </a:lnTo>
                    <a:lnTo>
                      <a:pt x="154" y="225"/>
                    </a:lnTo>
                    <a:lnTo>
                      <a:pt x="167" y="220"/>
                    </a:lnTo>
                    <a:lnTo>
                      <a:pt x="176" y="229"/>
                    </a:lnTo>
                    <a:lnTo>
                      <a:pt x="184" y="243"/>
                    </a:lnTo>
                    <a:lnTo>
                      <a:pt x="194" y="252"/>
                    </a:lnTo>
                    <a:lnTo>
                      <a:pt x="197" y="236"/>
                    </a:lnTo>
                    <a:lnTo>
                      <a:pt x="194" y="218"/>
                    </a:lnTo>
                    <a:lnTo>
                      <a:pt x="186" y="205"/>
                    </a:lnTo>
                    <a:lnTo>
                      <a:pt x="169" y="197"/>
                    </a:lnTo>
                    <a:lnTo>
                      <a:pt x="151" y="199"/>
                    </a:lnTo>
                    <a:lnTo>
                      <a:pt x="134" y="202"/>
                    </a:lnTo>
                    <a:lnTo>
                      <a:pt x="120" y="195"/>
                    </a:lnTo>
                    <a:lnTo>
                      <a:pt x="114" y="179"/>
                    </a:lnTo>
                    <a:lnTo>
                      <a:pt x="113" y="161"/>
                    </a:lnTo>
                    <a:lnTo>
                      <a:pt x="121" y="141"/>
                    </a:lnTo>
                    <a:lnTo>
                      <a:pt x="136" y="134"/>
                    </a:lnTo>
                    <a:lnTo>
                      <a:pt x="141" y="120"/>
                    </a:lnTo>
                    <a:lnTo>
                      <a:pt x="130" y="111"/>
                    </a:lnTo>
                    <a:lnTo>
                      <a:pt x="120" y="101"/>
                    </a:lnTo>
                    <a:lnTo>
                      <a:pt x="123" y="88"/>
                    </a:lnTo>
                    <a:lnTo>
                      <a:pt x="136" y="85"/>
                    </a:lnTo>
                    <a:lnTo>
                      <a:pt x="147" y="87"/>
                    </a:lnTo>
                    <a:lnTo>
                      <a:pt x="154" y="77"/>
                    </a:lnTo>
                    <a:lnTo>
                      <a:pt x="167" y="68"/>
                    </a:lnTo>
                    <a:lnTo>
                      <a:pt x="187" y="64"/>
                    </a:lnTo>
                    <a:lnTo>
                      <a:pt x="215" y="69"/>
                    </a:lnTo>
                    <a:lnTo>
                      <a:pt x="242" y="66"/>
                    </a:lnTo>
                    <a:lnTo>
                      <a:pt x="263" y="61"/>
                    </a:lnTo>
                    <a:lnTo>
                      <a:pt x="289" y="54"/>
                    </a:lnTo>
                    <a:lnTo>
                      <a:pt x="314" y="46"/>
                    </a:lnTo>
                    <a:lnTo>
                      <a:pt x="337" y="45"/>
                    </a:lnTo>
                    <a:lnTo>
                      <a:pt x="354" y="52"/>
                    </a:lnTo>
                    <a:lnTo>
                      <a:pt x="361" y="62"/>
                    </a:lnTo>
                    <a:lnTo>
                      <a:pt x="358" y="78"/>
                    </a:lnTo>
                    <a:lnTo>
                      <a:pt x="353" y="95"/>
                    </a:lnTo>
                    <a:lnTo>
                      <a:pt x="354" y="111"/>
                    </a:lnTo>
                    <a:lnTo>
                      <a:pt x="360" y="125"/>
                    </a:lnTo>
                    <a:lnTo>
                      <a:pt x="361" y="141"/>
                    </a:lnTo>
                    <a:lnTo>
                      <a:pt x="354" y="151"/>
                    </a:lnTo>
                    <a:lnTo>
                      <a:pt x="347" y="161"/>
                    </a:lnTo>
                    <a:lnTo>
                      <a:pt x="354" y="171"/>
                    </a:lnTo>
                    <a:lnTo>
                      <a:pt x="364" y="164"/>
                    </a:lnTo>
                    <a:lnTo>
                      <a:pt x="376" y="170"/>
                    </a:lnTo>
                    <a:lnTo>
                      <a:pt x="387" y="161"/>
                    </a:lnTo>
                    <a:lnTo>
                      <a:pt x="401" y="156"/>
                    </a:lnTo>
                    <a:lnTo>
                      <a:pt x="407" y="146"/>
                    </a:lnTo>
                    <a:lnTo>
                      <a:pt x="396" y="131"/>
                    </a:lnTo>
                    <a:lnTo>
                      <a:pt x="400" y="114"/>
                    </a:lnTo>
                    <a:lnTo>
                      <a:pt x="410" y="102"/>
                    </a:lnTo>
                    <a:lnTo>
                      <a:pt x="424" y="104"/>
                    </a:lnTo>
                    <a:lnTo>
                      <a:pt x="432" y="115"/>
                    </a:lnTo>
                    <a:lnTo>
                      <a:pt x="443" y="123"/>
                    </a:lnTo>
                    <a:lnTo>
                      <a:pt x="455" y="131"/>
                    </a:lnTo>
                    <a:lnTo>
                      <a:pt x="446" y="148"/>
                    </a:lnTo>
                    <a:lnTo>
                      <a:pt x="436" y="163"/>
                    </a:lnTo>
                    <a:lnTo>
                      <a:pt x="439" y="179"/>
                    </a:lnTo>
                    <a:lnTo>
                      <a:pt x="442" y="196"/>
                    </a:lnTo>
                    <a:lnTo>
                      <a:pt x="452" y="183"/>
                    </a:lnTo>
                    <a:lnTo>
                      <a:pt x="462" y="163"/>
                    </a:lnTo>
                    <a:lnTo>
                      <a:pt x="469" y="143"/>
                    </a:lnTo>
                    <a:lnTo>
                      <a:pt x="468" y="134"/>
                    </a:lnTo>
                    <a:lnTo>
                      <a:pt x="466" y="121"/>
                    </a:lnTo>
                    <a:lnTo>
                      <a:pt x="455" y="101"/>
                    </a:lnTo>
                    <a:lnTo>
                      <a:pt x="452" y="78"/>
                    </a:lnTo>
                    <a:lnTo>
                      <a:pt x="458" y="55"/>
                    </a:lnTo>
                    <a:lnTo>
                      <a:pt x="466" y="29"/>
                    </a:lnTo>
                    <a:lnTo>
                      <a:pt x="475" y="9"/>
                    </a:lnTo>
                    <a:lnTo>
                      <a:pt x="488" y="0"/>
                    </a:lnTo>
                    <a:lnTo>
                      <a:pt x="499" y="3"/>
                    </a:lnTo>
                    <a:lnTo>
                      <a:pt x="518" y="15"/>
                    </a:lnTo>
                    <a:lnTo>
                      <a:pt x="538" y="20"/>
                    </a:lnTo>
                    <a:lnTo>
                      <a:pt x="555" y="22"/>
                    </a:lnTo>
                    <a:lnTo>
                      <a:pt x="575" y="16"/>
                    </a:lnTo>
                    <a:lnTo>
                      <a:pt x="595" y="19"/>
                    </a:lnTo>
                    <a:lnTo>
                      <a:pt x="610" y="28"/>
                    </a:lnTo>
                    <a:lnTo>
                      <a:pt x="631" y="29"/>
                    </a:lnTo>
                    <a:lnTo>
                      <a:pt x="649" y="43"/>
                    </a:lnTo>
                    <a:lnTo>
                      <a:pt x="657" y="56"/>
                    </a:lnTo>
                    <a:lnTo>
                      <a:pt x="663" y="68"/>
                    </a:lnTo>
                    <a:lnTo>
                      <a:pt x="680" y="71"/>
                    </a:lnTo>
                    <a:lnTo>
                      <a:pt x="693" y="82"/>
                    </a:lnTo>
                    <a:lnTo>
                      <a:pt x="699" y="98"/>
                    </a:lnTo>
                    <a:lnTo>
                      <a:pt x="709" y="111"/>
                    </a:lnTo>
                    <a:lnTo>
                      <a:pt x="725" y="120"/>
                    </a:lnTo>
                    <a:lnTo>
                      <a:pt x="738" y="125"/>
                    </a:lnTo>
                    <a:lnTo>
                      <a:pt x="746" y="133"/>
                    </a:lnTo>
                    <a:lnTo>
                      <a:pt x="752" y="151"/>
                    </a:lnTo>
                    <a:lnTo>
                      <a:pt x="759" y="170"/>
                    </a:lnTo>
                    <a:lnTo>
                      <a:pt x="771" y="180"/>
                    </a:lnTo>
                    <a:lnTo>
                      <a:pt x="787" y="186"/>
                    </a:lnTo>
                    <a:lnTo>
                      <a:pt x="802" y="180"/>
                    </a:lnTo>
                    <a:lnTo>
                      <a:pt x="818" y="171"/>
                    </a:lnTo>
                    <a:lnTo>
                      <a:pt x="831" y="170"/>
                    </a:lnTo>
                    <a:lnTo>
                      <a:pt x="841" y="179"/>
                    </a:lnTo>
                    <a:lnTo>
                      <a:pt x="853" y="187"/>
                    </a:lnTo>
                    <a:lnTo>
                      <a:pt x="870" y="187"/>
                    </a:lnTo>
                    <a:lnTo>
                      <a:pt x="887" y="180"/>
                    </a:lnTo>
                    <a:lnTo>
                      <a:pt x="897" y="193"/>
                    </a:lnTo>
                    <a:lnTo>
                      <a:pt x="910" y="199"/>
                    </a:lnTo>
                    <a:lnTo>
                      <a:pt x="926" y="199"/>
                    </a:lnTo>
                    <a:lnTo>
                      <a:pt x="940" y="199"/>
                    </a:lnTo>
                    <a:lnTo>
                      <a:pt x="953" y="203"/>
                    </a:lnTo>
                    <a:lnTo>
                      <a:pt x="966" y="218"/>
                    </a:lnTo>
                    <a:lnTo>
                      <a:pt x="975" y="230"/>
                    </a:lnTo>
                    <a:lnTo>
                      <a:pt x="982" y="242"/>
                    </a:lnTo>
                    <a:lnTo>
                      <a:pt x="999" y="248"/>
                    </a:lnTo>
                    <a:lnTo>
                      <a:pt x="1014" y="256"/>
                    </a:lnTo>
                    <a:lnTo>
                      <a:pt x="1031" y="266"/>
                    </a:lnTo>
                    <a:lnTo>
                      <a:pt x="1050" y="275"/>
                    </a:lnTo>
                    <a:lnTo>
                      <a:pt x="1067" y="278"/>
                    </a:lnTo>
                    <a:lnTo>
                      <a:pt x="1081" y="287"/>
                    </a:lnTo>
                    <a:lnTo>
                      <a:pt x="1094" y="301"/>
                    </a:lnTo>
                    <a:lnTo>
                      <a:pt x="1097" y="301"/>
                    </a:lnTo>
                    <a:lnTo>
                      <a:pt x="1113" y="304"/>
                    </a:lnTo>
                    <a:lnTo>
                      <a:pt x="1130" y="297"/>
                    </a:lnTo>
                    <a:lnTo>
                      <a:pt x="1140" y="302"/>
                    </a:lnTo>
                    <a:lnTo>
                      <a:pt x="1140" y="324"/>
                    </a:lnTo>
                    <a:lnTo>
                      <a:pt x="1136" y="343"/>
                    </a:lnTo>
                    <a:lnTo>
                      <a:pt x="1129" y="354"/>
                    </a:lnTo>
                    <a:lnTo>
                      <a:pt x="1122" y="366"/>
                    </a:lnTo>
                    <a:lnTo>
                      <a:pt x="1110" y="370"/>
                    </a:lnTo>
                    <a:lnTo>
                      <a:pt x="1097" y="370"/>
                    </a:lnTo>
                    <a:lnTo>
                      <a:pt x="1084" y="361"/>
                    </a:lnTo>
                    <a:lnTo>
                      <a:pt x="1065" y="366"/>
                    </a:lnTo>
                    <a:lnTo>
                      <a:pt x="1054" y="371"/>
                    </a:lnTo>
                    <a:lnTo>
                      <a:pt x="1040" y="379"/>
                    </a:lnTo>
                    <a:lnTo>
                      <a:pt x="1028" y="386"/>
                    </a:lnTo>
                    <a:lnTo>
                      <a:pt x="1014" y="383"/>
                    </a:lnTo>
                    <a:lnTo>
                      <a:pt x="998" y="390"/>
                    </a:lnTo>
                    <a:lnTo>
                      <a:pt x="986" y="406"/>
                    </a:lnTo>
                    <a:lnTo>
                      <a:pt x="999" y="423"/>
                    </a:lnTo>
                    <a:lnTo>
                      <a:pt x="1007" y="449"/>
                    </a:lnTo>
                    <a:lnTo>
                      <a:pt x="1017" y="476"/>
                    </a:lnTo>
                    <a:lnTo>
                      <a:pt x="1024" y="497"/>
                    </a:lnTo>
                    <a:lnTo>
                      <a:pt x="1025" y="518"/>
                    </a:lnTo>
                    <a:lnTo>
                      <a:pt x="1018" y="533"/>
                    </a:lnTo>
                    <a:lnTo>
                      <a:pt x="1015" y="550"/>
                    </a:lnTo>
                    <a:lnTo>
                      <a:pt x="1018" y="576"/>
                    </a:lnTo>
                    <a:lnTo>
                      <a:pt x="1017" y="599"/>
                    </a:lnTo>
                    <a:lnTo>
                      <a:pt x="1012" y="620"/>
                    </a:lnTo>
                    <a:lnTo>
                      <a:pt x="1005" y="638"/>
                    </a:lnTo>
                    <a:lnTo>
                      <a:pt x="998" y="658"/>
                    </a:lnTo>
                    <a:lnTo>
                      <a:pt x="996" y="675"/>
                    </a:lnTo>
                    <a:lnTo>
                      <a:pt x="1001" y="694"/>
                    </a:lnTo>
                    <a:lnTo>
                      <a:pt x="989" y="707"/>
                    </a:lnTo>
                    <a:lnTo>
                      <a:pt x="975" y="714"/>
                    </a:lnTo>
                    <a:lnTo>
                      <a:pt x="961" y="717"/>
                    </a:lnTo>
                    <a:lnTo>
                      <a:pt x="945" y="714"/>
                    </a:lnTo>
                    <a:lnTo>
                      <a:pt x="933" y="717"/>
                    </a:lnTo>
                    <a:lnTo>
                      <a:pt x="929" y="727"/>
                    </a:lnTo>
                    <a:lnTo>
                      <a:pt x="930" y="746"/>
                    </a:lnTo>
                    <a:lnTo>
                      <a:pt x="929" y="766"/>
                    </a:lnTo>
                    <a:lnTo>
                      <a:pt x="925" y="779"/>
                    </a:lnTo>
                    <a:lnTo>
                      <a:pt x="920" y="793"/>
                    </a:lnTo>
                    <a:lnTo>
                      <a:pt x="927" y="817"/>
                    </a:lnTo>
                    <a:lnTo>
                      <a:pt x="932" y="835"/>
                    </a:lnTo>
                    <a:lnTo>
                      <a:pt x="939" y="859"/>
                    </a:lnTo>
                    <a:lnTo>
                      <a:pt x="943" y="878"/>
                    </a:lnTo>
                    <a:lnTo>
                      <a:pt x="939" y="889"/>
                    </a:lnTo>
                    <a:lnTo>
                      <a:pt x="925" y="898"/>
                    </a:lnTo>
                    <a:lnTo>
                      <a:pt x="912" y="895"/>
                    </a:lnTo>
                    <a:lnTo>
                      <a:pt x="900" y="881"/>
                    </a:lnTo>
                    <a:lnTo>
                      <a:pt x="883" y="891"/>
                    </a:lnTo>
                    <a:lnTo>
                      <a:pt x="877" y="905"/>
                    </a:lnTo>
                    <a:lnTo>
                      <a:pt x="861" y="917"/>
                    </a:lnTo>
                    <a:lnTo>
                      <a:pt x="856" y="924"/>
                    </a:lnTo>
                    <a:lnTo>
                      <a:pt x="851" y="930"/>
                    </a:lnTo>
                    <a:lnTo>
                      <a:pt x="834" y="941"/>
                    </a:lnTo>
                    <a:lnTo>
                      <a:pt x="814" y="950"/>
                    </a:lnTo>
                    <a:lnTo>
                      <a:pt x="792" y="948"/>
                    </a:lnTo>
                    <a:lnTo>
                      <a:pt x="771" y="953"/>
                    </a:lnTo>
                    <a:lnTo>
                      <a:pt x="762" y="950"/>
                    </a:lnTo>
                    <a:lnTo>
                      <a:pt x="749" y="950"/>
                    </a:lnTo>
                    <a:lnTo>
                      <a:pt x="735" y="960"/>
                    </a:lnTo>
                    <a:lnTo>
                      <a:pt x="723" y="976"/>
                    </a:lnTo>
                    <a:lnTo>
                      <a:pt x="719" y="984"/>
                    </a:lnTo>
                    <a:lnTo>
                      <a:pt x="703" y="990"/>
                    </a:lnTo>
                    <a:lnTo>
                      <a:pt x="686" y="984"/>
                    </a:lnTo>
                    <a:lnTo>
                      <a:pt x="673" y="981"/>
                    </a:lnTo>
                    <a:lnTo>
                      <a:pt x="669" y="969"/>
                    </a:lnTo>
                    <a:lnTo>
                      <a:pt x="680" y="957"/>
                    </a:lnTo>
                    <a:lnTo>
                      <a:pt x="687" y="937"/>
                    </a:lnTo>
                    <a:lnTo>
                      <a:pt x="690" y="915"/>
                    </a:lnTo>
                    <a:lnTo>
                      <a:pt x="687" y="897"/>
                    </a:lnTo>
                    <a:lnTo>
                      <a:pt x="695" y="881"/>
                    </a:lnTo>
                    <a:lnTo>
                      <a:pt x="687" y="871"/>
                    </a:lnTo>
                    <a:lnTo>
                      <a:pt x="675" y="861"/>
                    </a:lnTo>
                    <a:lnTo>
                      <a:pt x="657" y="861"/>
                    </a:lnTo>
                    <a:lnTo>
                      <a:pt x="640" y="862"/>
                    </a:lnTo>
                    <a:close/>
                  </a:path>
                </a:pathLst>
              </a:custGeom>
              <a:solidFill>
                <a:srgbClr val="5C77B4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Freeform 4"/>
              <p:cNvSpPr>
                <a:spLocks/>
              </p:cNvSpPr>
              <p:nvPr/>
            </p:nvSpPr>
            <p:spPr bwMode="auto">
              <a:xfrm>
                <a:off x="2171700" y="914400"/>
                <a:ext cx="1219200" cy="1314450"/>
              </a:xfrm>
              <a:custGeom>
                <a:avLst/>
                <a:gdLst>
                  <a:gd name="T0" fmla="*/ 0 w 769"/>
                  <a:gd name="T1" fmla="*/ 0 h 833"/>
                  <a:gd name="T2" fmla="*/ 0 w 769"/>
                  <a:gd name="T3" fmla="*/ 0 h 833"/>
                  <a:gd name="T4" fmla="*/ 0 w 769"/>
                  <a:gd name="T5" fmla="*/ 0 h 833"/>
                  <a:gd name="T6" fmla="*/ 0 w 769"/>
                  <a:gd name="T7" fmla="*/ 0 h 833"/>
                  <a:gd name="T8" fmla="*/ 0 w 769"/>
                  <a:gd name="T9" fmla="*/ 0 h 833"/>
                  <a:gd name="T10" fmla="*/ 0 w 769"/>
                  <a:gd name="T11" fmla="*/ 0 h 833"/>
                  <a:gd name="T12" fmla="*/ 0 w 769"/>
                  <a:gd name="T13" fmla="*/ 0 h 833"/>
                  <a:gd name="T14" fmla="*/ 0 w 769"/>
                  <a:gd name="T15" fmla="*/ 0 h 833"/>
                  <a:gd name="T16" fmla="*/ 0 w 769"/>
                  <a:gd name="T17" fmla="*/ 0 h 833"/>
                  <a:gd name="T18" fmla="*/ 0 w 769"/>
                  <a:gd name="T19" fmla="*/ 0 h 833"/>
                  <a:gd name="T20" fmla="*/ 0 w 769"/>
                  <a:gd name="T21" fmla="*/ 0 h 833"/>
                  <a:gd name="T22" fmla="*/ 0 w 769"/>
                  <a:gd name="T23" fmla="*/ 0 h 833"/>
                  <a:gd name="T24" fmla="*/ 0 w 769"/>
                  <a:gd name="T25" fmla="*/ 0 h 833"/>
                  <a:gd name="T26" fmla="*/ 0 w 769"/>
                  <a:gd name="T27" fmla="*/ 0 h 833"/>
                  <a:gd name="T28" fmla="*/ 0 w 769"/>
                  <a:gd name="T29" fmla="*/ 0 h 833"/>
                  <a:gd name="T30" fmla="*/ 0 w 769"/>
                  <a:gd name="T31" fmla="*/ 0 h 833"/>
                  <a:gd name="T32" fmla="*/ 0 w 769"/>
                  <a:gd name="T33" fmla="*/ 0 h 833"/>
                  <a:gd name="T34" fmla="*/ 0 w 769"/>
                  <a:gd name="T35" fmla="*/ 0 h 833"/>
                  <a:gd name="T36" fmla="*/ 0 w 769"/>
                  <a:gd name="T37" fmla="*/ 0 h 833"/>
                  <a:gd name="T38" fmla="*/ 0 w 769"/>
                  <a:gd name="T39" fmla="*/ 0 h 833"/>
                  <a:gd name="T40" fmla="*/ 0 w 769"/>
                  <a:gd name="T41" fmla="*/ 0 h 833"/>
                  <a:gd name="T42" fmla="*/ 0 w 769"/>
                  <a:gd name="T43" fmla="*/ 0 h 833"/>
                  <a:gd name="T44" fmla="*/ 0 w 769"/>
                  <a:gd name="T45" fmla="*/ 0 h 833"/>
                  <a:gd name="T46" fmla="*/ 0 w 769"/>
                  <a:gd name="T47" fmla="*/ 0 h 833"/>
                  <a:gd name="T48" fmla="*/ 0 w 769"/>
                  <a:gd name="T49" fmla="*/ 0 h 833"/>
                  <a:gd name="T50" fmla="*/ 0 w 769"/>
                  <a:gd name="T51" fmla="*/ 0 h 833"/>
                  <a:gd name="T52" fmla="*/ 0 w 769"/>
                  <a:gd name="T53" fmla="*/ 0 h 833"/>
                  <a:gd name="T54" fmla="*/ 0 w 769"/>
                  <a:gd name="T55" fmla="*/ 0 h 833"/>
                  <a:gd name="T56" fmla="*/ 0 w 769"/>
                  <a:gd name="T57" fmla="*/ 0 h 833"/>
                  <a:gd name="T58" fmla="*/ 0 w 769"/>
                  <a:gd name="T59" fmla="*/ 0 h 833"/>
                  <a:gd name="T60" fmla="*/ 0 w 769"/>
                  <a:gd name="T61" fmla="*/ 0 h 833"/>
                  <a:gd name="T62" fmla="*/ 0 w 769"/>
                  <a:gd name="T63" fmla="*/ 0 h 833"/>
                  <a:gd name="T64" fmla="*/ 0 w 769"/>
                  <a:gd name="T65" fmla="*/ 0 h 833"/>
                  <a:gd name="T66" fmla="*/ 0 w 769"/>
                  <a:gd name="T67" fmla="*/ 0 h 833"/>
                  <a:gd name="T68" fmla="*/ 0 w 769"/>
                  <a:gd name="T69" fmla="*/ 0 h 833"/>
                  <a:gd name="T70" fmla="*/ 0 w 769"/>
                  <a:gd name="T71" fmla="*/ 0 h 833"/>
                  <a:gd name="T72" fmla="*/ 0 w 769"/>
                  <a:gd name="T73" fmla="*/ 0 h 833"/>
                  <a:gd name="T74" fmla="*/ 0 w 769"/>
                  <a:gd name="T75" fmla="*/ 0 h 833"/>
                  <a:gd name="T76" fmla="*/ 0 w 769"/>
                  <a:gd name="T77" fmla="*/ 0 h 833"/>
                  <a:gd name="T78" fmla="*/ 0 w 769"/>
                  <a:gd name="T79" fmla="*/ 0 h 833"/>
                  <a:gd name="T80" fmla="*/ 0 w 769"/>
                  <a:gd name="T81" fmla="*/ 0 h 833"/>
                  <a:gd name="T82" fmla="*/ 0 w 769"/>
                  <a:gd name="T83" fmla="*/ 0 h 833"/>
                  <a:gd name="T84" fmla="*/ 0 w 769"/>
                  <a:gd name="T85" fmla="*/ 0 h 833"/>
                  <a:gd name="T86" fmla="*/ 0 w 769"/>
                  <a:gd name="T87" fmla="*/ 0 h 833"/>
                  <a:gd name="T88" fmla="*/ 0 w 769"/>
                  <a:gd name="T89" fmla="*/ 0 h 833"/>
                  <a:gd name="T90" fmla="*/ 0 w 769"/>
                  <a:gd name="T91" fmla="*/ 0 h 833"/>
                  <a:gd name="T92" fmla="*/ 0 w 769"/>
                  <a:gd name="T93" fmla="*/ 0 h 833"/>
                  <a:gd name="T94" fmla="*/ 0 w 769"/>
                  <a:gd name="T95" fmla="*/ 0 h 833"/>
                  <a:gd name="T96" fmla="*/ 0 w 769"/>
                  <a:gd name="T97" fmla="*/ 0 h 833"/>
                  <a:gd name="T98" fmla="*/ 0 w 769"/>
                  <a:gd name="T99" fmla="*/ 0 h 833"/>
                  <a:gd name="T100" fmla="*/ 0 w 769"/>
                  <a:gd name="T101" fmla="*/ 0 h 833"/>
                  <a:gd name="T102" fmla="*/ 0 w 769"/>
                  <a:gd name="T103" fmla="*/ 0 h 833"/>
                  <a:gd name="T104" fmla="*/ 0 w 769"/>
                  <a:gd name="T105" fmla="*/ 0 h 833"/>
                  <a:gd name="T106" fmla="*/ 0 w 769"/>
                  <a:gd name="T107" fmla="*/ 0 h 833"/>
                  <a:gd name="T108" fmla="*/ 0 w 769"/>
                  <a:gd name="T109" fmla="*/ 0 h 833"/>
                  <a:gd name="T110" fmla="*/ 0 w 769"/>
                  <a:gd name="T111" fmla="*/ 0 h 8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69" h="833">
                    <a:moveTo>
                      <a:pt x="80" y="63"/>
                    </a:moveTo>
                    <a:lnTo>
                      <a:pt x="70" y="76"/>
                    </a:lnTo>
                    <a:lnTo>
                      <a:pt x="55" y="74"/>
                    </a:lnTo>
                    <a:lnTo>
                      <a:pt x="37" y="85"/>
                    </a:lnTo>
                    <a:lnTo>
                      <a:pt x="17" y="90"/>
                    </a:lnTo>
                    <a:lnTo>
                      <a:pt x="7" y="102"/>
                    </a:lnTo>
                    <a:lnTo>
                      <a:pt x="3" y="119"/>
                    </a:lnTo>
                    <a:lnTo>
                      <a:pt x="9" y="133"/>
                    </a:lnTo>
                    <a:lnTo>
                      <a:pt x="14" y="146"/>
                    </a:lnTo>
                    <a:lnTo>
                      <a:pt x="16" y="154"/>
                    </a:lnTo>
                    <a:lnTo>
                      <a:pt x="4" y="165"/>
                    </a:lnTo>
                    <a:lnTo>
                      <a:pt x="0" y="177"/>
                    </a:lnTo>
                    <a:lnTo>
                      <a:pt x="9" y="185"/>
                    </a:lnTo>
                    <a:lnTo>
                      <a:pt x="24" y="192"/>
                    </a:lnTo>
                    <a:lnTo>
                      <a:pt x="43" y="198"/>
                    </a:lnTo>
                    <a:lnTo>
                      <a:pt x="57" y="205"/>
                    </a:lnTo>
                    <a:lnTo>
                      <a:pt x="68" y="220"/>
                    </a:lnTo>
                    <a:lnTo>
                      <a:pt x="78" y="233"/>
                    </a:lnTo>
                    <a:lnTo>
                      <a:pt x="92" y="246"/>
                    </a:lnTo>
                    <a:lnTo>
                      <a:pt x="108" y="251"/>
                    </a:lnTo>
                    <a:lnTo>
                      <a:pt x="128" y="256"/>
                    </a:lnTo>
                    <a:lnTo>
                      <a:pt x="132" y="270"/>
                    </a:lnTo>
                    <a:lnTo>
                      <a:pt x="128" y="292"/>
                    </a:lnTo>
                    <a:lnTo>
                      <a:pt x="129" y="312"/>
                    </a:lnTo>
                    <a:lnTo>
                      <a:pt x="132" y="335"/>
                    </a:lnTo>
                    <a:lnTo>
                      <a:pt x="129" y="351"/>
                    </a:lnTo>
                    <a:lnTo>
                      <a:pt x="132" y="368"/>
                    </a:lnTo>
                    <a:lnTo>
                      <a:pt x="141" y="375"/>
                    </a:lnTo>
                    <a:lnTo>
                      <a:pt x="157" y="374"/>
                    </a:lnTo>
                    <a:lnTo>
                      <a:pt x="172" y="375"/>
                    </a:lnTo>
                    <a:lnTo>
                      <a:pt x="178" y="388"/>
                    </a:lnTo>
                    <a:lnTo>
                      <a:pt x="174" y="402"/>
                    </a:lnTo>
                    <a:lnTo>
                      <a:pt x="177" y="418"/>
                    </a:lnTo>
                    <a:lnTo>
                      <a:pt x="185" y="430"/>
                    </a:lnTo>
                    <a:lnTo>
                      <a:pt x="197" y="446"/>
                    </a:lnTo>
                    <a:lnTo>
                      <a:pt x="201" y="459"/>
                    </a:lnTo>
                    <a:lnTo>
                      <a:pt x="195" y="476"/>
                    </a:lnTo>
                    <a:lnTo>
                      <a:pt x="194" y="497"/>
                    </a:lnTo>
                    <a:lnTo>
                      <a:pt x="197" y="515"/>
                    </a:lnTo>
                    <a:lnTo>
                      <a:pt x="205" y="532"/>
                    </a:lnTo>
                    <a:lnTo>
                      <a:pt x="220" y="545"/>
                    </a:lnTo>
                    <a:lnTo>
                      <a:pt x="237" y="554"/>
                    </a:lnTo>
                    <a:lnTo>
                      <a:pt x="259" y="556"/>
                    </a:lnTo>
                    <a:lnTo>
                      <a:pt x="274" y="552"/>
                    </a:lnTo>
                    <a:lnTo>
                      <a:pt x="290" y="546"/>
                    </a:lnTo>
                    <a:lnTo>
                      <a:pt x="306" y="552"/>
                    </a:lnTo>
                    <a:lnTo>
                      <a:pt x="316" y="565"/>
                    </a:lnTo>
                    <a:lnTo>
                      <a:pt x="331" y="575"/>
                    </a:lnTo>
                    <a:lnTo>
                      <a:pt x="348" y="579"/>
                    </a:lnTo>
                    <a:lnTo>
                      <a:pt x="362" y="591"/>
                    </a:lnTo>
                    <a:lnTo>
                      <a:pt x="378" y="597"/>
                    </a:lnTo>
                    <a:lnTo>
                      <a:pt x="394" y="607"/>
                    </a:lnTo>
                    <a:lnTo>
                      <a:pt x="402" y="623"/>
                    </a:lnTo>
                    <a:lnTo>
                      <a:pt x="410" y="640"/>
                    </a:lnTo>
                    <a:lnTo>
                      <a:pt x="407" y="656"/>
                    </a:lnTo>
                    <a:lnTo>
                      <a:pt x="412" y="667"/>
                    </a:lnTo>
                    <a:lnTo>
                      <a:pt x="423" y="682"/>
                    </a:lnTo>
                    <a:lnTo>
                      <a:pt x="421" y="696"/>
                    </a:lnTo>
                    <a:lnTo>
                      <a:pt x="411" y="707"/>
                    </a:lnTo>
                    <a:lnTo>
                      <a:pt x="401" y="726"/>
                    </a:lnTo>
                    <a:lnTo>
                      <a:pt x="407" y="741"/>
                    </a:lnTo>
                    <a:lnTo>
                      <a:pt x="418" y="761"/>
                    </a:lnTo>
                    <a:lnTo>
                      <a:pt x="427" y="778"/>
                    </a:lnTo>
                    <a:lnTo>
                      <a:pt x="421" y="800"/>
                    </a:lnTo>
                    <a:lnTo>
                      <a:pt x="417" y="817"/>
                    </a:lnTo>
                    <a:lnTo>
                      <a:pt x="418" y="828"/>
                    </a:lnTo>
                    <a:lnTo>
                      <a:pt x="430" y="833"/>
                    </a:lnTo>
                    <a:lnTo>
                      <a:pt x="441" y="824"/>
                    </a:lnTo>
                    <a:lnTo>
                      <a:pt x="451" y="808"/>
                    </a:lnTo>
                    <a:lnTo>
                      <a:pt x="468" y="801"/>
                    </a:lnTo>
                    <a:lnTo>
                      <a:pt x="489" y="807"/>
                    </a:lnTo>
                    <a:lnTo>
                      <a:pt x="504" y="817"/>
                    </a:lnTo>
                    <a:lnTo>
                      <a:pt x="526" y="815"/>
                    </a:lnTo>
                    <a:lnTo>
                      <a:pt x="555" y="810"/>
                    </a:lnTo>
                    <a:lnTo>
                      <a:pt x="573" y="802"/>
                    </a:lnTo>
                    <a:lnTo>
                      <a:pt x="585" y="781"/>
                    </a:lnTo>
                    <a:lnTo>
                      <a:pt x="588" y="761"/>
                    </a:lnTo>
                    <a:lnTo>
                      <a:pt x="602" y="749"/>
                    </a:lnTo>
                    <a:lnTo>
                      <a:pt x="609" y="733"/>
                    </a:lnTo>
                    <a:lnTo>
                      <a:pt x="621" y="725"/>
                    </a:lnTo>
                    <a:lnTo>
                      <a:pt x="641" y="731"/>
                    </a:lnTo>
                    <a:lnTo>
                      <a:pt x="657" y="736"/>
                    </a:lnTo>
                    <a:lnTo>
                      <a:pt x="667" y="726"/>
                    </a:lnTo>
                    <a:lnTo>
                      <a:pt x="674" y="707"/>
                    </a:lnTo>
                    <a:lnTo>
                      <a:pt x="690" y="693"/>
                    </a:lnTo>
                    <a:lnTo>
                      <a:pt x="704" y="700"/>
                    </a:lnTo>
                    <a:lnTo>
                      <a:pt x="717" y="709"/>
                    </a:lnTo>
                    <a:lnTo>
                      <a:pt x="733" y="702"/>
                    </a:lnTo>
                    <a:lnTo>
                      <a:pt x="755" y="700"/>
                    </a:lnTo>
                    <a:lnTo>
                      <a:pt x="765" y="692"/>
                    </a:lnTo>
                    <a:lnTo>
                      <a:pt x="769" y="679"/>
                    </a:lnTo>
                    <a:lnTo>
                      <a:pt x="753" y="664"/>
                    </a:lnTo>
                    <a:lnTo>
                      <a:pt x="746" y="649"/>
                    </a:lnTo>
                    <a:lnTo>
                      <a:pt x="736" y="634"/>
                    </a:lnTo>
                    <a:lnTo>
                      <a:pt x="726" y="615"/>
                    </a:lnTo>
                    <a:lnTo>
                      <a:pt x="730" y="597"/>
                    </a:lnTo>
                    <a:lnTo>
                      <a:pt x="740" y="584"/>
                    </a:lnTo>
                    <a:lnTo>
                      <a:pt x="752" y="569"/>
                    </a:lnTo>
                    <a:lnTo>
                      <a:pt x="755" y="546"/>
                    </a:lnTo>
                    <a:lnTo>
                      <a:pt x="749" y="522"/>
                    </a:lnTo>
                    <a:lnTo>
                      <a:pt x="752" y="506"/>
                    </a:lnTo>
                    <a:lnTo>
                      <a:pt x="737" y="493"/>
                    </a:lnTo>
                    <a:lnTo>
                      <a:pt x="729" y="476"/>
                    </a:lnTo>
                    <a:lnTo>
                      <a:pt x="733" y="460"/>
                    </a:lnTo>
                    <a:lnTo>
                      <a:pt x="729" y="446"/>
                    </a:lnTo>
                    <a:lnTo>
                      <a:pt x="720" y="438"/>
                    </a:lnTo>
                    <a:lnTo>
                      <a:pt x="700" y="428"/>
                    </a:lnTo>
                    <a:lnTo>
                      <a:pt x="688" y="414"/>
                    </a:lnTo>
                    <a:lnTo>
                      <a:pt x="693" y="394"/>
                    </a:lnTo>
                    <a:lnTo>
                      <a:pt x="704" y="374"/>
                    </a:lnTo>
                    <a:lnTo>
                      <a:pt x="709" y="355"/>
                    </a:lnTo>
                    <a:lnTo>
                      <a:pt x="704" y="339"/>
                    </a:lnTo>
                    <a:lnTo>
                      <a:pt x="688" y="319"/>
                    </a:lnTo>
                    <a:lnTo>
                      <a:pt x="668" y="299"/>
                    </a:lnTo>
                    <a:lnTo>
                      <a:pt x="651" y="276"/>
                    </a:lnTo>
                    <a:lnTo>
                      <a:pt x="637" y="256"/>
                    </a:lnTo>
                    <a:lnTo>
                      <a:pt x="619" y="237"/>
                    </a:lnTo>
                    <a:lnTo>
                      <a:pt x="604" y="230"/>
                    </a:lnTo>
                    <a:lnTo>
                      <a:pt x="588" y="221"/>
                    </a:lnTo>
                    <a:lnTo>
                      <a:pt x="579" y="201"/>
                    </a:lnTo>
                    <a:lnTo>
                      <a:pt x="585" y="182"/>
                    </a:lnTo>
                    <a:lnTo>
                      <a:pt x="594" y="159"/>
                    </a:lnTo>
                    <a:lnTo>
                      <a:pt x="605" y="142"/>
                    </a:lnTo>
                    <a:lnTo>
                      <a:pt x="621" y="125"/>
                    </a:lnTo>
                    <a:lnTo>
                      <a:pt x="632" y="105"/>
                    </a:lnTo>
                    <a:lnTo>
                      <a:pt x="637" y="87"/>
                    </a:lnTo>
                    <a:lnTo>
                      <a:pt x="629" y="70"/>
                    </a:lnTo>
                    <a:lnTo>
                      <a:pt x="625" y="54"/>
                    </a:lnTo>
                    <a:lnTo>
                      <a:pt x="627" y="39"/>
                    </a:lnTo>
                    <a:lnTo>
                      <a:pt x="605" y="44"/>
                    </a:lnTo>
                    <a:lnTo>
                      <a:pt x="595" y="62"/>
                    </a:lnTo>
                    <a:lnTo>
                      <a:pt x="583" y="77"/>
                    </a:lnTo>
                    <a:lnTo>
                      <a:pt x="566" y="74"/>
                    </a:lnTo>
                    <a:lnTo>
                      <a:pt x="552" y="70"/>
                    </a:lnTo>
                    <a:lnTo>
                      <a:pt x="548" y="56"/>
                    </a:lnTo>
                    <a:lnTo>
                      <a:pt x="532" y="50"/>
                    </a:lnTo>
                    <a:lnTo>
                      <a:pt x="525" y="34"/>
                    </a:lnTo>
                    <a:lnTo>
                      <a:pt x="510" y="24"/>
                    </a:lnTo>
                    <a:lnTo>
                      <a:pt x="494" y="7"/>
                    </a:lnTo>
                    <a:lnTo>
                      <a:pt x="476" y="0"/>
                    </a:lnTo>
                    <a:lnTo>
                      <a:pt x="460" y="8"/>
                    </a:lnTo>
                    <a:lnTo>
                      <a:pt x="448" y="28"/>
                    </a:lnTo>
                    <a:lnTo>
                      <a:pt x="440" y="50"/>
                    </a:lnTo>
                    <a:lnTo>
                      <a:pt x="421" y="54"/>
                    </a:lnTo>
                    <a:lnTo>
                      <a:pt x="408" y="66"/>
                    </a:lnTo>
                    <a:lnTo>
                      <a:pt x="395" y="70"/>
                    </a:lnTo>
                    <a:lnTo>
                      <a:pt x="384" y="72"/>
                    </a:lnTo>
                    <a:lnTo>
                      <a:pt x="374" y="83"/>
                    </a:lnTo>
                    <a:lnTo>
                      <a:pt x="369" y="97"/>
                    </a:lnTo>
                    <a:lnTo>
                      <a:pt x="351" y="102"/>
                    </a:lnTo>
                    <a:lnTo>
                      <a:pt x="329" y="103"/>
                    </a:lnTo>
                    <a:lnTo>
                      <a:pt x="312" y="110"/>
                    </a:lnTo>
                    <a:lnTo>
                      <a:pt x="297" y="116"/>
                    </a:lnTo>
                    <a:lnTo>
                      <a:pt x="282" y="106"/>
                    </a:lnTo>
                    <a:lnTo>
                      <a:pt x="267" y="100"/>
                    </a:lnTo>
                    <a:lnTo>
                      <a:pt x="253" y="100"/>
                    </a:lnTo>
                    <a:lnTo>
                      <a:pt x="243" y="92"/>
                    </a:lnTo>
                    <a:lnTo>
                      <a:pt x="231" y="87"/>
                    </a:lnTo>
                    <a:lnTo>
                      <a:pt x="221" y="93"/>
                    </a:lnTo>
                    <a:lnTo>
                      <a:pt x="208" y="100"/>
                    </a:lnTo>
                    <a:lnTo>
                      <a:pt x="193" y="95"/>
                    </a:lnTo>
                    <a:lnTo>
                      <a:pt x="181" y="79"/>
                    </a:lnTo>
                    <a:lnTo>
                      <a:pt x="167" y="63"/>
                    </a:lnTo>
                    <a:lnTo>
                      <a:pt x="151" y="62"/>
                    </a:lnTo>
                    <a:lnTo>
                      <a:pt x="132" y="63"/>
                    </a:lnTo>
                    <a:lnTo>
                      <a:pt x="116" y="56"/>
                    </a:lnTo>
                    <a:lnTo>
                      <a:pt x="103" y="46"/>
                    </a:lnTo>
                    <a:lnTo>
                      <a:pt x="88" y="47"/>
                    </a:lnTo>
                    <a:lnTo>
                      <a:pt x="80" y="63"/>
                    </a:lnTo>
                    <a:close/>
                  </a:path>
                </a:pathLst>
              </a:custGeom>
              <a:solidFill>
                <a:srgbClr val="4066AA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0" name="Freeform 5"/>
              <p:cNvSpPr>
                <a:spLocks/>
              </p:cNvSpPr>
              <p:nvPr/>
            </p:nvSpPr>
            <p:spPr bwMode="auto">
              <a:xfrm>
                <a:off x="1095375" y="0"/>
                <a:ext cx="895350" cy="981075"/>
              </a:xfrm>
              <a:custGeom>
                <a:avLst/>
                <a:gdLst>
                  <a:gd name="T0" fmla="*/ 0 w 565"/>
                  <a:gd name="T1" fmla="*/ 0 h 617"/>
                  <a:gd name="T2" fmla="*/ 0 w 565"/>
                  <a:gd name="T3" fmla="*/ 0 h 617"/>
                  <a:gd name="T4" fmla="*/ 0 w 565"/>
                  <a:gd name="T5" fmla="*/ 0 h 617"/>
                  <a:gd name="T6" fmla="*/ 0 w 565"/>
                  <a:gd name="T7" fmla="*/ 0 h 617"/>
                  <a:gd name="T8" fmla="*/ 0 w 565"/>
                  <a:gd name="T9" fmla="*/ 0 h 617"/>
                  <a:gd name="T10" fmla="*/ 0 w 565"/>
                  <a:gd name="T11" fmla="*/ 0 h 617"/>
                  <a:gd name="T12" fmla="*/ 0 w 565"/>
                  <a:gd name="T13" fmla="*/ 0 h 617"/>
                  <a:gd name="T14" fmla="*/ 0 w 565"/>
                  <a:gd name="T15" fmla="*/ 0 h 617"/>
                  <a:gd name="T16" fmla="*/ 0 w 565"/>
                  <a:gd name="T17" fmla="*/ 0 h 617"/>
                  <a:gd name="T18" fmla="*/ 0 w 565"/>
                  <a:gd name="T19" fmla="*/ 0 h 617"/>
                  <a:gd name="T20" fmla="*/ 0 w 565"/>
                  <a:gd name="T21" fmla="*/ 0 h 617"/>
                  <a:gd name="T22" fmla="*/ 0 w 565"/>
                  <a:gd name="T23" fmla="*/ 0 h 617"/>
                  <a:gd name="T24" fmla="*/ 0 w 565"/>
                  <a:gd name="T25" fmla="*/ 0 h 617"/>
                  <a:gd name="T26" fmla="*/ 0 w 565"/>
                  <a:gd name="T27" fmla="*/ 0 h 617"/>
                  <a:gd name="T28" fmla="*/ 0 w 565"/>
                  <a:gd name="T29" fmla="*/ 0 h 617"/>
                  <a:gd name="T30" fmla="*/ 0 w 565"/>
                  <a:gd name="T31" fmla="*/ 0 h 617"/>
                  <a:gd name="T32" fmla="*/ 0 w 565"/>
                  <a:gd name="T33" fmla="*/ 0 h 617"/>
                  <a:gd name="T34" fmla="*/ 0 w 565"/>
                  <a:gd name="T35" fmla="*/ 0 h 617"/>
                  <a:gd name="T36" fmla="*/ 0 w 565"/>
                  <a:gd name="T37" fmla="*/ 0 h 617"/>
                  <a:gd name="T38" fmla="*/ 0 w 565"/>
                  <a:gd name="T39" fmla="*/ 0 h 617"/>
                  <a:gd name="T40" fmla="*/ 0 w 565"/>
                  <a:gd name="T41" fmla="*/ 0 h 617"/>
                  <a:gd name="T42" fmla="*/ 0 w 565"/>
                  <a:gd name="T43" fmla="*/ 0 h 617"/>
                  <a:gd name="T44" fmla="*/ 0 w 565"/>
                  <a:gd name="T45" fmla="*/ 0 h 617"/>
                  <a:gd name="T46" fmla="*/ 0 w 565"/>
                  <a:gd name="T47" fmla="*/ 0 h 617"/>
                  <a:gd name="T48" fmla="*/ 0 w 565"/>
                  <a:gd name="T49" fmla="*/ 0 h 617"/>
                  <a:gd name="T50" fmla="*/ 0 w 565"/>
                  <a:gd name="T51" fmla="*/ 0 h 617"/>
                  <a:gd name="T52" fmla="*/ 0 w 565"/>
                  <a:gd name="T53" fmla="*/ 0 h 617"/>
                  <a:gd name="T54" fmla="*/ 0 w 565"/>
                  <a:gd name="T55" fmla="*/ 0 h 617"/>
                  <a:gd name="T56" fmla="*/ 0 w 565"/>
                  <a:gd name="T57" fmla="*/ 0 h 617"/>
                  <a:gd name="T58" fmla="*/ 0 w 565"/>
                  <a:gd name="T59" fmla="*/ 0 h 617"/>
                  <a:gd name="T60" fmla="*/ 0 w 565"/>
                  <a:gd name="T61" fmla="*/ 0 h 617"/>
                  <a:gd name="T62" fmla="*/ 0 w 565"/>
                  <a:gd name="T63" fmla="*/ 0 h 617"/>
                  <a:gd name="T64" fmla="*/ 0 w 565"/>
                  <a:gd name="T65" fmla="*/ 0 h 617"/>
                  <a:gd name="T66" fmla="*/ 0 w 565"/>
                  <a:gd name="T67" fmla="*/ 0 h 617"/>
                  <a:gd name="T68" fmla="*/ 0 w 565"/>
                  <a:gd name="T69" fmla="*/ 0 h 617"/>
                  <a:gd name="T70" fmla="*/ 0 w 565"/>
                  <a:gd name="T71" fmla="*/ 0 h 617"/>
                  <a:gd name="T72" fmla="*/ 0 w 565"/>
                  <a:gd name="T73" fmla="*/ 0 h 617"/>
                  <a:gd name="T74" fmla="*/ 0 w 565"/>
                  <a:gd name="T75" fmla="*/ 0 h 617"/>
                  <a:gd name="T76" fmla="*/ 0 w 565"/>
                  <a:gd name="T77" fmla="*/ 0 h 617"/>
                  <a:gd name="T78" fmla="*/ 0 w 565"/>
                  <a:gd name="T79" fmla="*/ 0 h 617"/>
                  <a:gd name="T80" fmla="*/ 0 w 565"/>
                  <a:gd name="T81" fmla="*/ 0 h 617"/>
                  <a:gd name="T82" fmla="*/ 0 w 565"/>
                  <a:gd name="T83" fmla="*/ 0 h 617"/>
                  <a:gd name="T84" fmla="*/ 0 w 565"/>
                  <a:gd name="T85" fmla="*/ 0 h 617"/>
                  <a:gd name="T86" fmla="*/ 0 w 565"/>
                  <a:gd name="T87" fmla="*/ 0 h 617"/>
                  <a:gd name="T88" fmla="*/ 0 w 565"/>
                  <a:gd name="T89" fmla="*/ 0 h 617"/>
                  <a:gd name="T90" fmla="*/ 0 w 565"/>
                  <a:gd name="T91" fmla="*/ 0 h 617"/>
                  <a:gd name="T92" fmla="*/ 0 w 565"/>
                  <a:gd name="T93" fmla="*/ 0 h 617"/>
                  <a:gd name="T94" fmla="*/ 0 w 565"/>
                  <a:gd name="T95" fmla="*/ 0 h 61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65" h="617">
                    <a:moveTo>
                      <a:pt x="16" y="5"/>
                    </a:moveTo>
                    <a:lnTo>
                      <a:pt x="6" y="26"/>
                    </a:lnTo>
                    <a:lnTo>
                      <a:pt x="0" y="43"/>
                    </a:lnTo>
                    <a:lnTo>
                      <a:pt x="7" y="60"/>
                    </a:lnTo>
                    <a:lnTo>
                      <a:pt x="19" y="69"/>
                    </a:lnTo>
                    <a:lnTo>
                      <a:pt x="22" y="87"/>
                    </a:lnTo>
                    <a:lnTo>
                      <a:pt x="39" y="96"/>
                    </a:lnTo>
                    <a:lnTo>
                      <a:pt x="46" y="115"/>
                    </a:lnTo>
                    <a:lnTo>
                      <a:pt x="55" y="135"/>
                    </a:lnTo>
                    <a:lnTo>
                      <a:pt x="71" y="139"/>
                    </a:lnTo>
                    <a:lnTo>
                      <a:pt x="82" y="162"/>
                    </a:lnTo>
                    <a:lnTo>
                      <a:pt x="78" y="179"/>
                    </a:lnTo>
                    <a:lnTo>
                      <a:pt x="60" y="194"/>
                    </a:lnTo>
                    <a:lnTo>
                      <a:pt x="39" y="201"/>
                    </a:lnTo>
                    <a:lnTo>
                      <a:pt x="19" y="218"/>
                    </a:lnTo>
                    <a:lnTo>
                      <a:pt x="10" y="234"/>
                    </a:lnTo>
                    <a:lnTo>
                      <a:pt x="13" y="253"/>
                    </a:lnTo>
                    <a:lnTo>
                      <a:pt x="23" y="257"/>
                    </a:lnTo>
                    <a:lnTo>
                      <a:pt x="30" y="247"/>
                    </a:lnTo>
                    <a:lnTo>
                      <a:pt x="45" y="241"/>
                    </a:lnTo>
                    <a:lnTo>
                      <a:pt x="56" y="246"/>
                    </a:lnTo>
                    <a:lnTo>
                      <a:pt x="55" y="254"/>
                    </a:lnTo>
                    <a:lnTo>
                      <a:pt x="46" y="261"/>
                    </a:lnTo>
                    <a:lnTo>
                      <a:pt x="39" y="269"/>
                    </a:lnTo>
                    <a:lnTo>
                      <a:pt x="39" y="284"/>
                    </a:lnTo>
                    <a:lnTo>
                      <a:pt x="32" y="296"/>
                    </a:lnTo>
                    <a:lnTo>
                      <a:pt x="33" y="309"/>
                    </a:lnTo>
                    <a:lnTo>
                      <a:pt x="45" y="316"/>
                    </a:lnTo>
                    <a:lnTo>
                      <a:pt x="60" y="313"/>
                    </a:lnTo>
                    <a:lnTo>
                      <a:pt x="71" y="320"/>
                    </a:lnTo>
                    <a:lnTo>
                      <a:pt x="82" y="342"/>
                    </a:lnTo>
                    <a:lnTo>
                      <a:pt x="86" y="356"/>
                    </a:lnTo>
                    <a:lnTo>
                      <a:pt x="78" y="361"/>
                    </a:lnTo>
                    <a:lnTo>
                      <a:pt x="65" y="354"/>
                    </a:lnTo>
                    <a:lnTo>
                      <a:pt x="53" y="358"/>
                    </a:lnTo>
                    <a:lnTo>
                      <a:pt x="53" y="369"/>
                    </a:lnTo>
                    <a:lnTo>
                      <a:pt x="60" y="379"/>
                    </a:lnTo>
                    <a:lnTo>
                      <a:pt x="62" y="392"/>
                    </a:lnTo>
                    <a:lnTo>
                      <a:pt x="72" y="405"/>
                    </a:lnTo>
                    <a:lnTo>
                      <a:pt x="96" y="404"/>
                    </a:lnTo>
                    <a:lnTo>
                      <a:pt x="122" y="413"/>
                    </a:lnTo>
                    <a:lnTo>
                      <a:pt x="142" y="424"/>
                    </a:lnTo>
                    <a:lnTo>
                      <a:pt x="167" y="444"/>
                    </a:lnTo>
                    <a:lnTo>
                      <a:pt x="181" y="460"/>
                    </a:lnTo>
                    <a:lnTo>
                      <a:pt x="198" y="472"/>
                    </a:lnTo>
                    <a:lnTo>
                      <a:pt x="213" y="487"/>
                    </a:lnTo>
                    <a:lnTo>
                      <a:pt x="220" y="503"/>
                    </a:lnTo>
                    <a:lnTo>
                      <a:pt x="229" y="522"/>
                    </a:lnTo>
                    <a:lnTo>
                      <a:pt x="242" y="532"/>
                    </a:lnTo>
                    <a:lnTo>
                      <a:pt x="255" y="522"/>
                    </a:lnTo>
                    <a:lnTo>
                      <a:pt x="260" y="507"/>
                    </a:lnTo>
                    <a:lnTo>
                      <a:pt x="278" y="503"/>
                    </a:lnTo>
                    <a:lnTo>
                      <a:pt x="288" y="493"/>
                    </a:lnTo>
                    <a:lnTo>
                      <a:pt x="302" y="479"/>
                    </a:lnTo>
                    <a:lnTo>
                      <a:pt x="325" y="474"/>
                    </a:lnTo>
                    <a:lnTo>
                      <a:pt x="334" y="461"/>
                    </a:lnTo>
                    <a:lnTo>
                      <a:pt x="348" y="454"/>
                    </a:lnTo>
                    <a:lnTo>
                      <a:pt x="354" y="463"/>
                    </a:lnTo>
                    <a:lnTo>
                      <a:pt x="357" y="482"/>
                    </a:lnTo>
                    <a:lnTo>
                      <a:pt x="365" y="492"/>
                    </a:lnTo>
                    <a:lnTo>
                      <a:pt x="377" y="503"/>
                    </a:lnTo>
                    <a:lnTo>
                      <a:pt x="372" y="523"/>
                    </a:lnTo>
                    <a:lnTo>
                      <a:pt x="374" y="549"/>
                    </a:lnTo>
                    <a:lnTo>
                      <a:pt x="377" y="565"/>
                    </a:lnTo>
                    <a:lnTo>
                      <a:pt x="391" y="577"/>
                    </a:lnTo>
                    <a:lnTo>
                      <a:pt x="395" y="594"/>
                    </a:lnTo>
                    <a:lnTo>
                      <a:pt x="400" y="601"/>
                    </a:lnTo>
                    <a:lnTo>
                      <a:pt x="408" y="611"/>
                    </a:lnTo>
                    <a:lnTo>
                      <a:pt x="420" y="617"/>
                    </a:lnTo>
                    <a:lnTo>
                      <a:pt x="441" y="617"/>
                    </a:lnTo>
                    <a:lnTo>
                      <a:pt x="457" y="595"/>
                    </a:lnTo>
                    <a:lnTo>
                      <a:pt x="470" y="578"/>
                    </a:lnTo>
                    <a:lnTo>
                      <a:pt x="490" y="569"/>
                    </a:lnTo>
                    <a:lnTo>
                      <a:pt x="503" y="551"/>
                    </a:lnTo>
                    <a:lnTo>
                      <a:pt x="505" y="525"/>
                    </a:lnTo>
                    <a:lnTo>
                      <a:pt x="512" y="500"/>
                    </a:lnTo>
                    <a:lnTo>
                      <a:pt x="513" y="483"/>
                    </a:lnTo>
                    <a:lnTo>
                      <a:pt x="502" y="472"/>
                    </a:lnTo>
                    <a:lnTo>
                      <a:pt x="493" y="454"/>
                    </a:lnTo>
                    <a:lnTo>
                      <a:pt x="495" y="427"/>
                    </a:lnTo>
                    <a:lnTo>
                      <a:pt x="496" y="400"/>
                    </a:lnTo>
                    <a:lnTo>
                      <a:pt x="493" y="395"/>
                    </a:lnTo>
                    <a:lnTo>
                      <a:pt x="482" y="377"/>
                    </a:lnTo>
                    <a:lnTo>
                      <a:pt x="473" y="358"/>
                    </a:lnTo>
                    <a:lnTo>
                      <a:pt x="476" y="343"/>
                    </a:lnTo>
                    <a:lnTo>
                      <a:pt x="486" y="328"/>
                    </a:lnTo>
                    <a:lnTo>
                      <a:pt x="503" y="320"/>
                    </a:lnTo>
                    <a:lnTo>
                      <a:pt x="519" y="328"/>
                    </a:lnTo>
                    <a:lnTo>
                      <a:pt x="528" y="316"/>
                    </a:lnTo>
                    <a:lnTo>
                      <a:pt x="543" y="310"/>
                    </a:lnTo>
                    <a:lnTo>
                      <a:pt x="551" y="293"/>
                    </a:lnTo>
                    <a:lnTo>
                      <a:pt x="542" y="270"/>
                    </a:lnTo>
                    <a:lnTo>
                      <a:pt x="545" y="254"/>
                    </a:lnTo>
                    <a:lnTo>
                      <a:pt x="556" y="241"/>
                    </a:lnTo>
                    <a:lnTo>
                      <a:pt x="565" y="230"/>
                    </a:lnTo>
                    <a:lnTo>
                      <a:pt x="556" y="221"/>
                    </a:lnTo>
                    <a:lnTo>
                      <a:pt x="539" y="227"/>
                    </a:lnTo>
                    <a:lnTo>
                      <a:pt x="526" y="233"/>
                    </a:lnTo>
                    <a:lnTo>
                      <a:pt x="518" y="221"/>
                    </a:lnTo>
                    <a:lnTo>
                      <a:pt x="503" y="223"/>
                    </a:lnTo>
                    <a:lnTo>
                      <a:pt x="493" y="237"/>
                    </a:lnTo>
                    <a:lnTo>
                      <a:pt x="479" y="250"/>
                    </a:lnTo>
                    <a:lnTo>
                      <a:pt x="461" y="251"/>
                    </a:lnTo>
                    <a:lnTo>
                      <a:pt x="454" y="226"/>
                    </a:lnTo>
                    <a:lnTo>
                      <a:pt x="436" y="217"/>
                    </a:lnTo>
                    <a:lnTo>
                      <a:pt x="414" y="218"/>
                    </a:lnTo>
                    <a:lnTo>
                      <a:pt x="398" y="207"/>
                    </a:lnTo>
                    <a:lnTo>
                      <a:pt x="382" y="208"/>
                    </a:lnTo>
                    <a:lnTo>
                      <a:pt x="370" y="218"/>
                    </a:lnTo>
                    <a:lnTo>
                      <a:pt x="357" y="233"/>
                    </a:lnTo>
                    <a:lnTo>
                      <a:pt x="336" y="243"/>
                    </a:lnTo>
                    <a:lnTo>
                      <a:pt x="338" y="221"/>
                    </a:lnTo>
                    <a:lnTo>
                      <a:pt x="349" y="202"/>
                    </a:lnTo>
                    <a:lnTo>
                      <a:pt x="344" y="184"/>
                    </a:lnTo>
                    <a:lnTo>
                      <a:pt x="325" y="178"/>
                    </a:lnTo>
                    <a:lnTo>
                      <a:pt x="298" y="184"/>
                    </a:lnTo>
                    <a:lnTo>
                      <a:pt x="308" y="167"/>
                    </a:lnTo>
                    <a:lnTo>
                      <a:pt x="318" y="155"/>
                    </a:lnTo>
                    <a:lnTo>
                      <a:pt x="325" y="136"/>
                    </a:lnTo>
                    <a:lnTo>
                      <a:pt x="319" y="123"/>
                    </a:lnTo>
                    <a:lnTo>
                      <a:pt x="303" y="123"/>
                    </a:lnTo>
                    <a:lnTo>
                      <a:pt x="285" y="143"/>
                    </a:lnTo>
                    <a:lnTo>
                      <a:pt x="269" y="164"/>
                    </a:lnTo>
                    <a:lnTo>
                      <a:pt x="249" y="171"/>
                    </a:lnTo>
                    <a:lnTo>
                      <a:pt x="239" y="167"/>
                    </a:lnTo>
                    <a:lnTo>
                      <a:pt x="249" y="145"/>
                    </a:lnTo>
                    <a:lnTo>
                      <a:pt x="263" y="129"/>
                    </a:lnTo>
                    <a:lnTo>
                      <a:pt x="279" y="115"/>
                    </a:lnTo>
                    <a:lnTo>
                      <a:pt x="303" y="106"/>
                    </a:lnTo>
                    <a:lnTo>
                      <a:pt x="313" y="90"/>
                    </a:lnTo>
                    <a:lnTo>
                      <a:pt x="316" y="73"/>
                    </a:lnTo>
                    <a:lnTo>
                      <a:pt x="303" y="60"/>
                    </a:lnTo>
                    <a:lnTo>
                      <a:pt x="288" y="63"/>
                    </a:lnTo>
                    <a:lnTo>
                      <a:pt x="269" y="73"/>
                    </a:lnTo>
                    <a:lnTo>
                      <a:pt x="250" y="57"/>
                    </a:lnTo>
                    <a:lnTo>
                      <a:pt x="224" y="44"/>
                    </a:lnTo>
                    <a:lnTo>
                      <a:pt x="198" y="43"/>
                    </a:lnTo>
                    <a:lnTo>
                      <a:pt x="181" y="50"/>
                    </a:lnTo>
                    <a:lnTo>
                      <a:pt x="157" y="51"/>
                    </a:lnTo>
                    <a:lnTo>
                      <a:pt x="134" y="41"/>
                    </a:lnTo>
                    <a:lnTo>
                      <a:pt x="125" y="36"/>
                    </a:lnTo>
                    <a:lnTo>
                      <a:pt x="111" y="27"/>
                    </a:lnTo>
                    <a:lnTo>
                      <a:pt x="86" y="15"/>
                    </a:lnTo>
                    <a:lnTo>
                      <a:pt x="62" y="4"/>
                    </a:lnTo>
                    <a:lnTo>
                      <a:pt x="37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5C77B4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" name="Freeform 7"/>
              <p:cNvSpPr>
                <a:spLocks/>
              </p:cNvSpPr>
              <p:nvPr/>
            </p:nvSpPr>
            <p:spPr bwMode="auto">
              <a:xfrm>
                <a:off x="1790700" y="266326"/>
                <a:ext cx="1390650" cy="924299"/>
              </a:xfrm>
              <a:custGeom>
                <a:avLst/>
                <a:gdLst>
                  <a:gd name="T0" fmla="*/ 2147483647 w 876"/>
                  <a:gd name="T1" fmla="*/ 2147483647 h 584"/>
                  <a:gd name="T2" fmla="*/ 2147483647 w 876"/>
                  <a:gd name="T3" fmla="*/ 2147483647 h 584"/>
                  <a:gd name="T4" fmla="*/ 2147483647 w 876"/>
                  <a:gd name="T5" fmla="*/ 2147483647 h 584"/>
                  <a:gd name="T6" fmla="*/ 2147483647 w 876"/>
                  <a:gd name="T7" fmla="*/ 2147483647 h 584"/>
                  <a:gd name="T8" fmla="*/ 2147483647 w 876"/>
                  <a:gd name="T9" fmla="*/ 2147483647 h 584"/>
                  <a:gd name="T10" fmla="*/ 2147483647 w 876"/>
                  <a:gd name="T11" fmla="*/ 2147483647 h 584"/>
                  <a:gd name="T12" fmla="*/ 2147483647 w 876"/>
                  <a:gd name="T13" fmla="*/ 2147483647 h 584"/>
                  <a:gd name="T14" fmla="*/ 2147483647 w 876"/>
                  <a:gd name="T15" fmla="*/ 2147483647 h 584"/>
                  <a:gd name="T16" fmla="*/ 2147483647 w 876"/>
                  <a:gd name="T17" fmla="*/ 2147483647 h 584"/>
                  <a:gd name="T18" fmla="*/ 2147483647 w 876"/>
                  <a:gd name="T19" fmla="*/ 2147483647 h 584"/>
                  <a:gd name="T20" fmla="*/ 2147483647 w 876"/>
                  <a:gd name="T21" fmla="*/ 2147483647 h 584"/>
                  <a:gd name="T22" fmla="*/ 2147483647 w 876"/>
                  <a:gd name="T23" fmla="*/ 2147483647 h 584"/>
                  <a:gd name="T24" fmla="*/ 2147483647 w 876"/>
                  <a:gd name="T25" fmla="*/ 2147483647 h 584"/>
                  <a:gd name="T26" fmla="*/ 2147483647 w 876"/>
                  <a:gd name="T27" fmla="*/ 2147483647 h 584"/>
                  <a:gd name="T28" fmla="*/ 2147483647 w 876"/>
                  <a:gd name="T29" fmla="*/ 2147483647 h 584"/>
                  <a:gd name="T30" fmla="*/ 2147483647 w 876"/>
                  <a:gd name="T31" fmla="*/ 2147483647 h 584"/>
                  <a:gd name="T32" fmla="*/ 2147483647 w 876"/>
                  <a:gd name="T33" fmla="*/ 2147483647 h 584"/>
                  <a:gd name="T34" fmla="*/ 2147483647 w 876"/>
                  <a:gd name="T35" fmla="*/ 2147483647 h 584"/>
                  <a:gd name="T36" fmla="*/ 2147483647 w 876"/>
                  <a:gd name="T37" fmla="*/ 2147483647 h 584"/>
                  <a:gd name="T38" fmla="*/ 2147483647 w 876"/>
                  <a:gd name="T39" fmla="*/ 2147483647 h 584"/>
                  <a:gd name="T40" fmla="*/ 2147483647 w 876"/>
                  <a:gd name="T41" fmla="*/ 2147483647 h 584"/>
                  <a:gd name="T42" fmla="*/ 2147483647 w 876"/>
                  <a:gd name="T43" fmla="*/ 2147483647 h 584"/>
                  <a:gd name="T44" fmla="*/ 2147483647 w 876"/>
                  <a:gd name="T45" fmla="*/ 2147483647 h 584"/>
                  <a:gd name="T46" fmla="*/ 2147483647 w 876"/>
                  <a:gd name="T47" fmla="*/ 2147483647 h 584"/>
                  <a:gd name="T48" fmla="*/ 2147483647 w 876"/>
                  <a:gd name="T49" fmla="*/ 2147483647 h 584"/>
                  <a:gd name="T50" fmla="*/ 2147483647 w 876"/>
                  <a:gd name="T51" fmla="*/ 2147483647 h 584"/>
                  <a:gd name="T52" fmla="*/ 2147483647 w 876"/>
                  <a:gd name="T53" fmla="*/ 2147483647 h 584"/>
                  <a:gd name="T54" fmla="*/ 2147483647 w 876"/>
                  <a:gd name="T55" fmla="*/ 2147483647 h 584"/>
                  <a:gd name="T56" fmla="*/ 2147483647 w 876"/>
                  <a:gd name="T57" fmla="*/ 2147483647 h 584"/>
                  <a:gd name="T58" fmla="*/ 2147483647 w 876"/>
                  <a:gd name="T59" fmla="*/ 2147483647 h 584"/>
                  <a:gd name="T60" fmla="*/ 2147483647 w 876"/>
                  <a:gd name="T61" fmla="*/ 2147483647 h 584"/>
                  <a:gd name="T62" fmla="*/ 2147483647 w 876"/>
                  <a:gd name="T63" fmla="*/ 2147483647 h 584"/>
                  <a:gd name="T64" fmla="*/ 2147483647 w 876"/>
                  <a:gd name="T65" fmla="*/ 2147483647 h 584"/>
                  <a:gd name="T66" fmla="*/ 2147483647 w 876"/>
                  <a:gd name="T67" fmla="*/ 2147483647 h 584"/>
                  <a:gd name="T68" fmla="*/ 2147483647 w 876"/>
                  <a:gd name="T69" fmla="*/ 2147483647 h 584"/>
                  <a:gd name="T70" fmla="*/ 2147483647 w 876"/>
                  <a:gd name="T71" fmla="*/ 2147483647 h 584"/>
                  <a:gd name="T72" fmla="*/ 2147483647 w 876"/>
                  <a:gd name="T73" fmla="*/ 2147483647 h 584"/>
                  <a:gd name="T74" fmla="*/ 2147483647 w 876"/>
                  <a:gd name="T75" fmla="*/ 2147483647 h 584"/>
                  <a:gd name="T76" fmla="*/ 2147483647 w 876"/>
                  <a:gd name="T77" fmla="*/ 2147483647 h 584"/>
                  <a:gd name="T78" fmla="*/ 2147483647 w 876"/>
                  <a:gd name="T79" fmla="*/ 2147483647 h 584"/>
                  <a:gd name="T80" fmla="*/ 2147483647 w 876"/>
                  <a:gd name="T81" fmla="*/ 2147483647 h 584"/>
                  <a:gd name="T82" fmla="*/ 2147483647 w 876"/>
                  <a:gd name="T83" fmla="*/ 2147483647 h 584"/>
                  <a:gd name="T84" fmla="*/ 2147483647 w 876"/>
                  <a:gd name="T85" fmla="*/ 2147483647 h 584"/>
                  <a:gd name="T86" fmla="*/ 2147483647 w 876"/>
                  <a:gd name="T87" fmla="*/ 2147483647 h 584"/>
                  <a:gd name="T88" fmla="*/ 2147483647 w 876"/>
                  <a:gd name="T89" fmla="*/ 2147483647 h 584"/>
                  <a:gd name="T90" fmla="*/ 2147483647 w 876"/>
                  <a:gd name="T91" fmla="*/ 2147483647 h 584"/>
                  <a:gd name="T92" fmla="*/ 2147483647 w 876"/>
                  <a:gd name="T93" fmla="*/ 2147483647 h 584"/>
                  <a:gd name="T94" fmla="*/ 2147483647 w 876"/>
                  <a:gd name="T95" fmla="*/ 2147483647 h 584"/>
                  <a:gd name="T96" fmla="*/ 2147483647 w 876"/>
                  <a:gd name="T97" fmla="*/ 2147483647 h 584"/>
                  <a:gd name="T98" fmla="*/ 2147483647 w 876"/>
                  <a:gd name="T99" fmla="*/ 2147483647 h 584"/>
                  <a:gd name="T100" fmla="*/ 2147483647 w 876"/>
                  <a:gd name="T101" fmla="*/ 2147483647 h 584"/>
                  <a:gd name="T102" fmla="*/ 2147483647 w 876"/>
                  <a:gd name="T103" fmla="*/ 2147483647 h 584"/>
                  <a:gd name="T104" fmla="*/ 2147483647 w 876"/>
                  <a:gd name="T105" fmla="*/ 2147483647 h 584"/>
                  <a:gd name="T106" fmla="*/ 2147483647 w 876"/>
                  <a:gd name="T107" fmla="*/ 2147483647 h 584"/>
                  <a:gd name="T108" fmla="*/ 2147483647 w 876"/>
                  <a:gd name="T109" fmla="*/ 2147483647 h 584"/>
                  <a:gd name="T110" fmla="*/ 2147483647 w 876"/>
                  <a:gd name="T111" fmla="*/ 2147483647 h 584"/>
                  <a:gd name="T112" fmla="*/ 2147483647 w 876"/>
                  <a:gd name="T113" fmla="*/ 2147483647 h 584"/>
                  <a:gd name="T114" fmla="*/ 2147483647 w 876"/>
                  <a:gd name="T115" fmla="*/ 2147483647 h 584"/>
                  <a:gd name="T116" fmla="*/ 2147483647 w 876"/>
                  <a:gd name="T117" fmla="*/ 2147483647 h 584"/>
                  <a:gd name="T118" fmla="*/ 2147483647 w 876"/>
                  <a:gd name="T119" fmla="*/ 2147483647 h 584"/>
                  <a:gd name="T120" fmla="*/ 2147483647 w 876"/>
                  <a:gd name="T121" fmla="*/ 2147483647 h 5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76" h="584">
                    <a:moveTo>
                      <a:pt x="319" y="469"/>
                    </a:moveTo>
                    <a:lnTo>
                      <a:pt x="309" y="482"/>
                    </a:lnTo>
                    <a:lnTo>
                      <a:pt x="294" y="480"/>
                    </a:lnTo>
                    <a:lnTo>
                      <a:pt x="276" y="491"/>
                    </a:lnTo>
                    <a:lnTo>
                      <a:pt x="256" y="496"/>
                    </a:lnTo>
                    <a:lnTo>
                      <a:pt x="246" y="508"/>
                    </a:lnTo>
                    <a:lnTo>
                      <a:pt x="242" y="525"/>
                    </a:lnTo>
                    <a:lnTo>
                      <a:pt x="248" y="539"/>
                    </a:lnTo>
                    <a:lnTo>
                      <a:pt x="255" y="560"/>
                    </a:lnTo>
                    <a:lnTo>
                      <a:pt x="243" y="571"/>
                    </a:lnTo>
                    <a:lnTo>
                      <a:pt x="240" y="584"/>
                    </a:lnTo>
                    <a:lnTo>
                      <a:pt x="235" y="567"/>
                    </a:lnTo>
                    <a:lnTo>
                      <a:pt x="219" y="555"/>
                    </a:lnTo>
                    <a:lnTo>
                      <a:pt x="207" y="551"/>
                    </a:lnTo>
                    <a:lnTo>
                      <a:pt x="200" y="547"/>
                    </a:lnTo>
                    <a:lnTo>
                      <a:pt x="183" y="554"/>
                    </a:lnTo>
                    <a:lnTo>
                      <a:pt x="170" y="551"/>
                    </a:lnTo>
                    <a:lnTo>
                      <a:pt x="163" y="550"/>
                    </a:lnTo>
                    <a:lnTo>
                      <a:pt x="151" y="537"/>
                    </a:lnTo>
                    <a:lnTo>
                      <a:pt x="137" y="528"/>
                    </a:lnTo>
                    <a:lnTo>
                      <a:pt x="120" y="525"/>
                    </a:lnTo>
                    <a:lnTo>
                      <a:pt x="97" y="515"/>
                    </a:lnTo>
                    <a:lnTo>
                      <a:pt x="68" y="496"/>
                    </a:lnTo>
                    <a:lnTo>
                      <a:pt x="51" y="492"/>
                    </a:lnTo>
                    <a:lnTo>
                      <a:pt x="46" y="483"/>
                    </a:lnTo>
                    <a:lnTo>
                      <a:pt x="36" y="469"/>
                    </a:lnTo>
                    <a:lnTo>
                      <a:pt x="23" y="453"/>
                    </a:lnTo>
                    <a:lnTo>
                      <a:pt x="10" y="449"/>
                    </a:lnTo>
                    <a:lnTo>
                      <a:pt x="0" y="449"/>
                    </a:lnTo>
                    <a:lnTo>
                      <a:pt x="16" y="429"/>
                    </a:lnTo>
                    <a:lnTo>
                      <a:pt x="29" y="411"/>
                    </a:lnTo>
                    <a:lnTo>
                      <a:pt x="49" y="401"/>
                    </a:lnTo>
                    <a:lnTo>
                      <a:pt x="62" y="383"/>
                    </a:lnTo>
                    <a:lnTo>
                      <a:pt x="64" y="358"/>
                    </a:lnTo>
                    <a:lnTo>
                      <a:pt x="71" y="334"/>
                    </a:lnTo>
                    <a:lnTo>
                      <a:pt x="72" y="316"/>
                    </a:lnTo>
                    <a:lnTo>
                      <a:pt x="61" y="306"/>
                    </a:lnTo>
                    <a:lnTo>
                      <a:pt x="52" y="288"/>
                    </a:lnTo>
                    <a:lnTo>
                      <a:pt x="54" y="260"/>
                    </a:lnTo>
                    <a:lnTo>
                      <a:pt x="55" y="233"/>
                    </a:lnTo>
                    <a:lnTo>
                      <a:pt x="61" y="252"/>
                    </a:lnTo>
                    <a:lnTo>
                      <a:pt x="71" y="256"/>
                    </a:lnTo>
                    <a:lnTo>
                      <a:pt x="82" y="247"/>
                    </a:lnTo>
                    <a:lnTo>
                      <a:pt x="78" y="227"/>
                    </a:lnTo>
                    <a:lnTo>
                      <a:pt x="79" y="211"/>
                    </a:lnTo>
                    <a:lnTo>
                      <a:pt x="88" y="200"/>
                    </a:lnTo>
                    <a:lnTo>
                      <a:pt x="107" y="196"/>
                    </a:lnTo>
                    <a:lnTo>
                      <a:pt x="123" y="200"/>
                    </a:lnTo>
                    <a:lnTo>
                      <a:pt x="141" y="220"/>
                    </a:lnTo>
                    <a:lnTo>
                      <a:pt x="154" y="216"/>
                    </a:lnTo>
                    <a:lnTo>
                      <a:pt x="169" y="224"/>
                    </a:lnTo>
                    <a:lnTo>
                      <a:pt x="184" y="229"/>
                    </a:lnTo>
                    <a:lnTo>
                      <a:pt x="194" y="216"/>
                    </a:lnTo>
                    <a:lnTo>
                      <a:pt x="193" y="197"/>
                    </a:lnTo>
                    <a:lnTo>
                      <a:pt x="207" y="190"/>
                    </a:lnTo>
                    <a:lnTo>
                      <a:pt x="200" y="181"/>
                    </a:lnTo>
                    <a:lnTo>
                      <a:pt x="199" y="165"/>
                    </a:lnTo>
                    <a:lnTo>
                      <a:pt x="210" y="152"/>
                    </a:lnTo>
                    <a:lnTo>
                      <a:pt x="229" y="158"/>
                    </a:lnTo>
                    <a:lnTo>
                      <a:pt x="240" y="145"/>
                    </a:lnTo>
                    <a:lnTo>
                      <a:pt x="261" y="141"/>
                    </a:lnTo>
                    <a:lnTo>
                      <a:pt x="279" y="144"/>
                    </a:lnTo>
                    <a:lnTo>
                      <a:pt x="295" y="135"/>
                    </a:lnTo>
                    <a:lnTo>
                      <a:pt x="312" y="134"/>
                    </a:lnTo>
                    <a:lnTo>
                      <a:pt x="318" y="150"/>
                    </a:lnTo>
                    <a:lnTo>
                      <a:pt x="324" y="160"/>
                    </a:lnTo>
                    <a:lnTo>
                      <a:pt x="338" y="161"/>
                    </a:lnTo>
                    <a:lnTo>
                      <a:pt x="347" y="151"/>
                    </a:lnTo>
                    <a:lnTo>
                      <a:pt x="334" y="129"/>
                    </a:lnTo>
                    <a:lnTo>
                      <a:pt x="341" y="114"/>
                    </a:lnTo>
                    <a:lnTo>
                      <a:pt x="358" y="98"/>
                    </a:lnTo>
                    <a:lnTo>
                      <a:pt x="371" y="73"/>
                    </a:lnTo>
                    <a:lnTo>
                      <a:pt x="380" y="53"/>
                    </a:lnTo>
                    <a:lnTo>
                      <a:pt x="391" y="33"/>
                    </a:lnTo>
                    <a:lnTo>
                      <a:pt x="403" y="14"/>
                    </a:lnTo>
                    <a:lnTo>
                      <a:pt x="419" y="3"/>
                    </a:lnTo>
                    <a:lnTo>
                      <a:pt x="436" y="6"/>
                    </a:lnTo>
                    <a:lnTo>
                      <a:pt x="457" y="1"/>
                    </a:lnTo>
                    <a:lnTo>
                      <a:pt x="476" y="0"/>
                    </a:lnTo>
                    <a:lnTo>
                      <a:pt x="492" y="1"/>
                    </a:lnTo>
                    <a:lnTo>
                      <a:pt x="501" y="11"/>
                    </a:lnTo>
                    <a:lnTo>
                      <a:pt x="495" y="23"/>
                    </a:lnTo>
                    <a:lnTo>
                      <a:pt x="482" y="27"/>
                    </a:lnTo>
                    <a:lnTo>
                      <a:pt x="460" y="23"/>
                    </a:lnTo>
                    <a:lnTo>
                      <a:pt x="444" y="27"/>
                    </a:lnTo>
                    <a:lnTo>
                      <a:pt x="439" y="34"/>
                    </a:lnTo>
                    <a:lnTo>
                      <a:pt x="421" y="37"/>
                    </a:lnTo>
                    <a:lnTo>
                      <a:pt x="410" y="42"/>
                    </a:lnTo>
                    <a:lnTo>
                      <a:pt x="401" y="55"/>
                    </a:lnTo>
                    <a:lnTo>
                      <a:pt x="391" y="70"/>
                    </a:lnTo>
                    <a:lnTo>
                      <a:pt x="387" y="85"/>
                    </a:lnTo>
                    <a:lnTo>
                      <a:pt x="390" y="93"/>
                    </a:lnTo>
                    <a:lnTo>
                      <a:pt x="401" y="91"/>
                    </a:lnTo>
                    <a:lnTo>
                      <a:pt x="407" y="75"/>
                    </a:lnTo>
                    <a:lnTo>
                      <a:pt x="419" y="58"/>
                    </a:lnTo>
                    <a:lnTo>
                      <a:pt x="430" y="50"/>
                    </a:lnTo>
                    <a:lnTo>
                      <a:pt x="443" y="55"/>
                    </a:lnTo>
                    <a:lnTo>
                      <a:pt x="453" y="43"/>
                    </a:lnTo>
                    <a:lnTo>
                      <a:pt x="466" y="37"/>
                    </a:lnTo>
                    <a:lnTo>
                      <a:pt x="476" y="42"/>
                    </a:lnTo>
                    <a:lnTo>
                      <a:pt x="483" y="53"/>
                    </a:lnTo>
                    <a:lnTo>
                      <a:pt x="495" y="49"/>
                    </a:lnTo>
                    <a:lnTo>
                      <a:pt x="508" y="37"/>
                    </a:lnTo>
                    <a:lnTo>
                      <a:pt x="524" y="39"/>
                    </a:lnTo>
                    <a:lnTo>
                      <a:pt x="526" y="49"/>
                    </a:lnTo>
                    <a:lnTo>
                      <a:pt x="531" y="65"/>
                    </a:lnTo>
                    <a:lnTo>
                      <a:pt x="539" y="79"/>
                    </a:lnTo>
                    <a:lnTo>
                      <a:pt x="559" y="85"/>
                    </a:lnTo>
                    <a:lnTo>
                      <a:pt x="581" y="95"/>
                    </a:lnTo>
                    <a:lnTo>
                      <a:pt x="597" y="106"/>
                    </a:lnTo>
                    <a:lnTo>
                      <a:pt x="608" y="122"/>
                    </a:lnTo>
                    <a:lnTo>
                      <a:pt x="614" y="141"/>
                    </a:lnTo>
                    <a:lnTo>
                      <a:pt x="627" y="144"/>
                    </a:lnTo>
                    <a:lnTo>
                      <a:pt x="636" y="134"/>
                    </a:lnTo>
                    <a:lnTo>
                      <a:pt x="639" y="119"/>
                    </a:lnTo>
                    <a:lnTo>
                      <a:pt x="647" y="112"/>
                    </a:lnTo>
                    <a:lnTo>
                      <a:pt x="656" y="121"/>
                    </a:lnTo>
                    <a:lnTo>
                      <a:pt x="670" y="112"/>
                    </a:lnTo>
                    <a:lnTo>
                      <a:pt x="686" y="116"/>
                    </a:lnTo>
                    <a:lnTo>
                      <a:pt x="695" y="129"/>
                    </a:lnTo>
                    <a:lnTo>
                      <a:pt x="695" y="148"/>
                    </a:lnTo>
                    <a:lnTo>
                      <a:pt x="692" y="168"/>
                    </a:lnTo>
                    <a:lnTo>
                      <a:pt x="696" y="183"/>
                    </a:lnTo>
                    <a:lnTo>
                      <a:pt x="710" y="191"/>
                    </a:lnTo>
                    <a:lnTo>
                      <a:pt x="723" y="209"/>
                    </a:lnTo>
                    <a:lnTo>
                      <a:pt x="718" y="227"/>
                    </a:lnTo>
                    <a:lnTo>
                      <a:pt x="722" y="243"/>
                    </a:lnTo>
                    <a:lnTo>
                      <a:pt x="730" y="252"/>
                    </a:lnTo>
                    <a:lnTo>
                      <a:pt x="748" y="262"/>
                    </a:lnTo>
                    <a:lnTo>
                      <a:pt x="768" y="270"/>
                    </a:lnTo>
                    <a:lnTo>
                      <a:pt x="782" y="276"/>
                    </a:lnTo>
                    <a:lnTo>
                      <a:pt x="794" y="268"/>
                    </a:lnTo>
                    <a:lnTo>
                      <a:pt x="807" y="266"/>
                    </a:lnTo>
                    <a:lnTo>
                      <a:pt x="820" y="272"/>
                    </a:lnTo>
                    <a:lnTo>
                      <a:pt x="824" y="283"/>
                    </a:lnTo>
                    <a:lnTo>
                      <a:pt x="827" y="304"/>
                    </a:lnTo>
                    <a:lnTo>
                      <a:pt x="828" y="332"/>
                    </a:lnTo>
                    <a:lnTo>
                      <a:pt x="835" y="355"/>
                    </a:lnTo>
                    <a:lnTo>
                      <a:pt x="843" y="378"/>
                    </a:lnTo>
                    <a:lnTo>
                      <a:pt x="856" y="397"/>
                    </a:lnTo>
                    <a:lnTo>
                      <a:pt x="870" y="417"/>
                    </a:lnTo>
                    <a:lnTo>
                      <a:pt x="876" y="434"/>
                    </a:lnTo>
                    <a:lnTo>
                      <a:pt x="866" y="445"/>
                    </a:lnTo>
                    <a:lnTo>
                      <a:pt x="844" y="450"/>
                    </a:lnTo>
                    <a:lnTo>
                      <a:pt x="834" y="468"/>
                    </a:lnTo>
                    <a:lnTo>
                      <a:pt x="822" y="483"/>
                    </a:lnTo>
                    <a:lnTo>
                      <a:pt x="805" y="480"/>
                    </a:lnTo>
                    <a:lnTo>
                      <a:pt x="791" y="476"/>
                    </a:lnTo>
                    <a:lnTo>
                      <a:pt x="787" y="462"/>
                    </a:lnTo>
                    <a:lnTo>
                      <a:pt x="771" y="456"/>
                    </a:lnTo>
                    <a:lnTo>
                      <a:pt x="764" y="440"/>
                    </a:lnTo>
                    <a:lnTo>
                      <a:pt x="749" y="430"/>
                    </a:lnTo>
                    <a:lnTo>
                      <a:pt x="733" y="413"/>
                    </a:lnTo>
                    <a:lnTo>
                      <a:pt x="715" y="406"/>
                    </a:lnTo>
                    <a:lnTo>
                      <a:pt x="699" y="414"/>
                    </a:lnTo>
                    <a:lnTo>
                      <a:pt x="687" y="434"/>
                    </a:lnTo>
                    <a:lnTo>
                      <a:pt x="679" y="456"/>
                    </a:lnTo>
                    <a:lnTo>
                      <a:pt x="660" y="460"/>
                    </a:lnTo>
                    <a:lnTo>
                      <a:pt x="647" y="472"/>
                    </a:lnTo>
                    <a:lnTo>
                      <a:pt x="634" y="476"/>
                    </a:lnTo>
                    <a:lnTo>
                      <a:pt x="623" y="478"/>
                    </a:lnTo>
                    <a:lnTo>
                      <a:pt x="613" y="489"/>
                    </a:lnTo>
                    <a:lnTo>
                      <a:pt x="608" y="503"/>
                    </a:lnTo>
                    <a:lnTo>
                      <a:pt x="590" y="508"/>
                    </a:lnTo>
                    <a:lnTo>
                      <a:pt x="568" y="509"/>
                    </a:lnTo>
                    <a:lnTo>
                      <a:pt x="551" y="516"/>
                    </a:lnTo>
                    <a:lnTo>
                      <a:pt x="536" y="522"/>
                    </a:lnTo>
                    <a:lnTo>
                      <a:pt x="521" y="512"/>
                    </a:lnTo>
                    <a:lnTo>
                      <a:pt x="506" y="506"/>
                    </a:lnTo>
                    <a:lnTo>
                      <a:pt x="492" y="506"/>
                    </a:lnTo>
                    <a:lnTo>
                      <a:pt x="482" y="498"/>
                    </a:lnTo>
                    <a:lnTo>
                      <a:pt x="470" y="493"/>
                    </a:lnTo>
                    <a:lnTo>
                      <a:pt x="460" y="499"/>
                    </a:lnTo>
                    <a:lnTo>
                      <a:pt x="447" y="506"/>
                    </a:lnTo>
                    <a:lnTo>
                      <a:pt x="432" y="501"/>
                    </a:lnTo>
                    <a:lnTo>
                      <a:pt x="420" y="485"/>
                    </a:lnTo>
                    <a:lnTo>
                      <a:pt x="406" y="469"/>
                    </a:lnTo>
                    <a:lnTo>
                      <a:pt x="390" y="468"/>
                    </a:lnTo>
                    <a:lnTo>
                      <a:pt x="371" y="469"/>
                    </a:lnTo>
                    <a:lnTo>
                      <a:pt x="355" y="462"/>
                    </a:lnTo>
                    <a:lnTo>
                      <a:pt x="342" y="452"/>
                    </a:lnTo>
                    <a:lnTo>
                      <a:pt x="327" y="453"/>
                    </a:lnTo>
                    <a:lnTo>
                      <a:pt x="319" y="469"/>
                    </a:lnTo>
                    <a:close/>
                  </a:path>
                </a:pathLst>
              </a:custGeom>
              <a:solidFill>
                <a:srgbClr val="004A99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" name="Freeform 8"/>
              <p:cNvSpPr>
                <a:spLocks/>
              </p:cNvSpPr>
              <p:nvPr/>
            </p:nvSpPr>
            <p:spPr bwMode="auto">
              <a:xfrm>
                <a:off x="2671763" y="142875"/>
                <a:ext cx="241300" cy="259563"/>
              </a:xfrm>
              <a:custGeom>
                <a:avLst/>
                <a:gdLst>
                  <a:gd name="T0" fmla="*/ 2147483647 w 152"/>
                  <a:gd name="T1" fmla="*/ 0 h 164"/>
                  <a:gd name="T2" fmla="*/ 2147483647 w 152"/>
                  <a:gd name="T3" fmla="*/ 0 h 164"/>
                  <a:gd name="T4" fmla="*/ 2147483647 w 152"/>
                  <a:gd name="T5" fmla="*/ 2147483647 h 164"/>
                  <a:gd name="T6" fmla="*/ 2147483647 w 152"/>
                  <a:gd name="T7" fmla="*/ 2147483647 h 164"/>
                  <a:gd name="T8" fmla="*/ 2147483647 w 152"/>
                  <a:gd name="T9" fmla="*/ 2147483647 h 164"/>
                  <a:gd name="T10" fmla="*/ 2147483647 w 152"/>
                  <a:gd name="T11" fmla="*/ 2147483647 h 164"/>
                  <a:gd name="T12" fmla="*/ 2147483647 w 152"/>
                  <a:gd name="T13" fmla="*/ 2147483647 h 164"/>
                  <a:gd name="T14" fmla="*/ 2147483647 w 152"/>
                  <a:gd name="T15" fmla="*/ 2147483647 h 164"/>
                  <a:gd name="T16" fmla="*/ 2147483647 w 152"/>
                  <a:gd name="T17" fmla="*/ 2147483647 h 164"/>
                  <a:gd name="T18" fmla="*/ 2147483647 w 152"/>
                  <a:gd name="T19" fmla="*/ 2147483647 h 164"/>
                  <a:gd name="T20" fmla="*/ 2147483647 w 152"/>
                  <a:gd name="T21" fmla="*/ 2147483647 h 164"/>
                  <a:gd name="T22" fmla="*/ 2147483647 w 152"/>
                  <a:gd name="T23" fmla="*/ 2147483647 h 164"/>
                  <a:gd name="T24" fmla="*/ 2147483647 w 152"/>
                  <a:gd name="T25" fmla="*/ 2147483647 h 164"/>
                  <a:gd name="T26" fmla="*/ 2147483647 w 152"/>
                  <a:gd name="T27" fmla="*/ 2147483647 h 164"/>
                  <a:gd name="T28" fmla="*/ 2147483647 w 152"/>
                  <a:gd name="T29" fmla="*/ 2147483647 h 164"/>
                  <a:gd name="T30" fmla="*/ 2147483647 w 152"/>
                  <a:gd name="T31" fmla="*/ 2147483647 h 164"/>
                  <a:gd name="T32" fmla="*/ 2147483647 w 152"/>
                  <a:gd name="T33" fmla="*/ 2147483647 h 164"/>
                  <a:gd name="T34" fmla="*/ 2147483647 w 152"/>
                  <a:gd name="T35" fmla="*/ 2147483647 h 164"/>
                  <a:gd name="T36" fmla="*/ 2147483647 w 152"/>
                  <a:gd name="T37" fmla="*/ 2147483647 h 164"/>
                  <a:gd name="T38" fmla="*/ 2147483647 w 152"/>
                  <a:gd name="T39" fmla="*/ 2147483647 h 164"/>
                  <a:gd name="T40" fmla="*/ 2147483647 w 152"/>
                  <a:gd name="T41" fmla="*/ 2147483647 h 164"/>
                  <a:gd name="T42" fmla="*/ 2147483647 w 152"/>
                  <a:gd name="T43" fmla="*/ 2147483647 h 164"/>
                  <a:gd name="T44" fmla="*/ 2147483647 w 152"/>
                  <a:gd name="T45" fmla="*/ 2147483647 h 164"/>
                  <a:gd name="T46" fmla="*/ 2147483647 w 152"/>
                  <a:gd name="T47" fmla="*/ 2147483647 h 164"/>
                  <a:gd name="T48" fmla="*/ 2147483647 w 152"/>
                  <a:gd name="T49" fmla="*/ 2147483647 h 164"/>
                  <a:gd name="T50" fmla="*/ 0 w 152"/>
                  <a:gd name="T51" fmla="*/ 2147483647 h 164"/>
                  <a:gd name="T52" fmla="*/ 2147483647 w 152"/>
                  <a:gd name="T53" fmla="*/ 2147483647 h 164"/>
                  <a:gd name="T54" fmla="*/ 2147483647 w 152"/>
                  <a:gd name="T55" fmla="*/ 2147483647 h 164"/>
                  <a:gd name="T56" fmla="*/ 2147483647 w 152"/>
                  <a:gd name="T57" fmla="*/ 2147483647 h 164"/>
                  <a:gd name="T58" fmla="*/ 2147483647 w 152"/>
                  <a:gd name="T59" fmla="*/ 2147483647 h 164"/>
                  <a:gd name="T60" fmla="*/ 2147483647 w 152"/>
                  <a:gd name="T61" fmla="*/ 2147483647 h 164"/>
                  <a:gd name="T62" fmla="*/ 2147483647 w 152"/>
                  <a:gd name="T63" fmla="*/ 2147483647 h 164"/>
                  <a:gd name="T64" fmla="*/ 2147483647 w 152"/>
                  <a:gd name="T65" fmla="*/ 2147483647 h 164"/>
                  <a:gd name="T66" fmla="*/ 2147483647 w 152"/>
                  <a:gd name="T67" fmla="*/ 2147483647 h 164"/>
                  <a:gd name="T68" fmla="*/ 2147483647 w 152"/>
                  <a:gd name="T69" fmla="*/ 2147483647 h 164"/>
                  <a:gd name="T70" fmla="*/ 2147483647 w 152"/>
                  <a:gd name="T71" fmla="*/ 2147483647 h 164"/>
                  <a:gd name="T72" fmla="*/ 2147483647 w 152"/>
                  <a:gd name="T73" fmla="*/ 2147483647 h 164"/>
                  <a:gd name="T74" fmla="*/ 2147483647 w 152"/>
                  <a:gd name="T75" fmla="*/ 2147483647 h 164"/>
                  <a:gd name="T76" fmla="*/ 2147483647 w 152"/>
                  <a:gd name="T77" fmla="*/ 2147483647 h 164"/>
                  <a:gd name="T78" fmla="*/ 2147483647 w 152"/>
                  <a:gd name="T79" fmla="*/ 2147483647 h 164"/>
                  <a:gd name="T80" fmla="*/ 2147483647 w 152"/>
                  <a:gd name="T81" fmla="*/ 2147483647 h 164"/>
                  <a:gd name="T82" fmla="*/ 2147483647 w 152"/>
                  <a:gd name="T83" fmla="*/ 2147483647 h 164"/>
                  <a:gd name="T84" fmla="*/ 2147483647 w 152"/>
                  <a:gd name="T85" fmla="*/ 2147483647 h 164"/>
                  <a:gd name="T86" fmla="*/ 2147483647 w 152"/>
                  <a:gd name="T87" fmla="*/ 2147483647 h 164"/>
                  <a:gd name="T88" fmla="*/ 2147483647 w 152"/>
                  <a:gd name="T89" fmla="*/ 2147483647 h 1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2" h="164">
                    <a:moveTo>
                      <a:pt x="25" y="7"/>
                    </a:moveTo>
                    <a:lnTo>
                      <a:pt x="35" y="0"/>
                    </a:lnTo>
                    <a:lnTo>
                      <a:pt x="48" y="5"/>
                    </a:lnTo>
                    <a:lnTo>
                      <a:pt x="61" y="0"/>
                    </a:lnTo>
                    <a:lnTo>
                      <a:pt x="73" y="5"/>
                    </a:lnTo>
                    <a:lnTo>
                      <a:pt x="69" y="16"/>
                    </a:lnTo>
                    <a:lnTo>
                      <a:pt x="76" y="25"/>
                    </a:lnTo>
                    <a:lnTo>
                      <a:pt x="91" y="26"/>
                    </a:lnTo>
                    <a:lnTo>
                      <a:pt x="104" y="29"/>
                    </a:lnTo>
                    <a:lnTo>
                      <a:pt x="117" y="36"/>
                    </a:lnTo>
                    <a:lnTo>
                      <a:pt x="124" y="42"/>
                    </a:lnTo>
                    <a:lnTo>
                      <a:pt x="125" y="52"/>
                    </a:lnTo>
                    <a:lnTo>
                      <a:pt x="122" y="58"/>
                    </a:lnTo>
                    <a:lnTo>
                      <a:pt x="119" y="65"/>
                    </a:lnTo>
                    <a:lnTo>
                      <a:pt x="115" y="77"/>
                    </a:lnTo>
                    <a:lnTo>
                      <a:pt x="119" y="87"/>
                    </a:lnTo>
                    <a:lnTo>
                      <a:pt x="130" y="95"/>
                    </a:lnTo>
                    <a:lnTo>
                      <a:pt x="140" y="100"/>
                    </a:lnTo>
                    <a:lnTo>
                      <a:pt x="148" y="108"/>
                    </a:lnTo>
                    <a:lnTo>
                      <a:pt x="152" y="115"/>
                    </a:lnTo>
                    <a:lnTo>
                      <a:pt x="151" y="127"/>
                    </a:lnTo>
                    <a:lnTo>
                      <a:pt x="147" y="140"/>
                    </a:lnTo>
                    <a:lnTo>
                      <a:pt x="140" y="147"/>
                    </a:lnTo>
                    <a:lnTo>
                      <a:pt x="132" y="150"/>
                    </a:lnTo>
                    <a:lnTo>
                      <a:pt x="125" y="144"/>
                    </a:lnTo>
                    <a:lnTo>
                      <a:pt x="122" y="137"/>
                    </a:lnTo>
                    <a:lnTo>
                      <a:pt x="125" y="128"/>
                    </a:lnTo>
                    <a:lnTo>
                      <a:pt x="130" y="121"/>
                    </a:lnTo>
                    <a:lnTo>
                      <a:pt x="131" y="112"/>
                    </a:lnTo>
                    <a:lnTo>
                      <a:pt x="124" y="108"/>
                    </a:lnTo>
                    <a:lnTo>
                      <a:pt x="115" y="110"/>
                    </a:lnTo>
                    <a:lnTo>
                      <a:pt x="108" y="115"/>
                    </a:lnTo>
                    <a:lnTo>
                      <a:pt x="98" y="115"/>
                    </a:lnTo>
                    <a:lnTo>
                      <a:pt x="92" y="117"/>
                    </a:lnTo>
                    <a:lnTo>
                      <a:pt x="89" y="124"/>
                    </a:lnTo>
                    <a:lnTo>
                      <a:pt x="88" y="131"/>
                    </a:lnTo>
                    <a:lnTo>
                      <a:pt x="84" y="134"/>
                    </a:lnTo>
                    <a:lnTo>
                      <a:pt x="76" y="134"/>
                    </a:lnTo>
                    <a:lnTo>
                      <a:pt x="68" y="134"/>
                    </a:lnTo>
                    <a:lnTo>
                      <a:pt x="63" y="137"/>
                    </a:lnTo>
                    <a:lnTo>
                      <a:pt x="59" y="144"/>
                    </a:lnTo>
                    <a:lnTo>
                      <a:pt x="63" y="150"/>
                    </a:lnTo>
                    <a:lnTo>
                      <a:pt x="65" y="156"/>
                    </a:lnTo>
                    <a:lnTo>
                      <a:pt x="63" y="163"/>
                    </a:lnTo>
                    <a:lnTo>
                      <a:pt x="53" y="164"/>
                    </a:lnTo>
                    <a:lnTo>
                      <a:pt x="42" y="164"/>
                    </a:lnTo>
                    <a:lnTo>
                      <a:pt x="32" y="157"/>
                    </a:lnTo>
                    <a:lnTo>
                      <a:pt x="20" y="157"/>
                    </a:lnTo>
                    <a:lnTo>
                      <a:pt x="13" y="150"/>
                    </a:lnTo>
                    <a:lnTo>
                      <a:pt x="4" y="143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4" y="124"/>
                    </a:lnTo>
                    <a:lnTo>
                      <a:pt x="16" y="120"/>
                    </a:lnTo>
                    <a:lnTo>
                      <a:pt x="26" y="121"/>
                    </a:lnTo>
                    <a:lnTo>
                      <a:pt x="33" y="118"/>
                    </a:lnTo>
                    <a:lnTo>
                      <a:pt x="33" y="112"/>
                    </a:lnTo>
                    <a:lnTo>
                      <a:pt x="29" y="108"/>
                    </a:lnTo>
                    <a:lnTo>
                      <a:pt x="23" y="105"/>
                    </a:lnTo>
                    <a:lnTo>
                      <a:pt x="13" y="104"/>
                    </a:lnTo>
                    <a:lnTo>
                      <a:pt x="9" y="100"/>
                    </a:lnTo>
                    <a:lnTo>
                      <a:pt x="12" y="92"/>
                    </a:lnTo>
                    <a:lnTo>
                      <a:pt x="20" y="87"/>
                    </a:lnTo>
                    <a:lnTo>
                      <a:pt x="23" y="81"/>
                    </a:lnTo>
                    <a:lnTo>
                      <a:pt x="16" y="74"/>
                    </a:lnTo>
                    <a:lnTo>
                      <a:pt x="13" y="65"/>
                    </a:lnTo>
                    <a:lnTo>
                      <a:pt x="16" y="56"/>
                    </a:lnTo>
                    <a:lnTo>
                      <a:pt x="23" y="53"/>
                    </a:lnTo>
                    <a:lnTo>
                      <a:pt x="29" y="56"/>
                    </a:lnTo>
                    <a:lnTo>
                      <a:pt x="33" y="64"/>
                    </a:lnTo>
                    <a:lnTo>
                      <a:pt x="35" y="69"/>
                    </a:lnTo>
                    <a:lnTo>
                      <a:pt x="42" y="62"/>
                    </a:lnTo>
                    <a:lnTo>
                      <a:pt x="50" y="61"/>
                    </a:lnTo>
                    <a:lnTo>
                      <a:pt x="61" y="64"/>
                    </a:lnTo>
                    <a:lnTo>
                      <a:pt x="69" y="74"/>
                    </a:lnTo>
                    <a:lnTo>
                      <a:pt x="76" y="85"/>
                    </a:lnTo>
                    <a:lnTo>
                      <a:pt x="85" y="92"/>
                    </a:lnTo>
                    <a:lnTo>
                      <a:pt x="91" y="88"/>
                    </a:lnTo>
                    <a:lnTo>
                      <a:pt x="95" y="78"/>
                    </a:lnTo>
                    <a:lnTo>
                      <a:pt x="95" y="65"/>
                    </a:lnTo>
                    <a:lnTo>
                      <a:pt x="89" y="52"/>
                    </a:lnTo>
                    <a:lnTo>
                      <a:pt x="81" y="48"/>
                    </a:lnTo>
                    <a:lnTo>
                      <a:pt x="65" y="41"/>
                    </a:lnTo>
                    <a:lnTo>
                      <a:pt x="56" y="36"/>
                    </a:lnTo>
                    <a:lnTo>
                      <a:pt x="36" y="30"/>
                    </a:lnTo>
                    <a:lnTo>
                      <a:pt x="27" y="25"/>
                    </a:lnTo>
                    <a:lnTo>
                      <a:pt x="19" y="39"/>
                    </a:lnTo>
                    <a:lnTo>
                      <a:pt x="9" y="38"/>
                    </a:lnTo>
                    <a:lnTo>
                      <a:pt x="7" y="26"/>
                    </a:lnTo>
                    <a:lnTo>
                      <a:pt x="13" y="16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004A99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" name="Freeform 9"/>
              <p:cNvSpPr>
                <a:spLocks/>
              </p:cNvSpPr>
              <p:nvPr/>
            </p:nvSpPr>
            <p:spPr bwMode="auto">
              <a:xfrm>
                <a:off x="2906713" y="421431"/>
                <a:ext cx="238125" cy="245319"/>
              </a:xfrm>
              <a:custGeom>
                <a:avLst/>
                <a:gdLst>
                  <a:gd name="T0" fmla="*/ 2147483647 w 150"/>
                  <a:gd name="T1" fmla="*/ 2147483647 h 155"/>
                  <a:gd name="T2" fmla="*/ 2147483647 w 150"/>
                  <a:gd name="T3" fmla="*/ 2147483647 h 155"/>
                  <a:gd name="T4" fmla="*/ 2147483647 w 150"/>
                  <a:gd name="T5" fmla="*/ 2147483647 h 155"/>
                  <a:gd name="T6" fmla="*/ 2147483647 w 150"/>
                  <a:gd name="T7" fmla="*/ 2147483647 h 155"/>
                  <a:gd name="T8" fmla="*/ 2147483647 w 150"/>
                  <a:gd name="T9" fmla="*/ 2147483647 h 155"/>
                  <a:gd name="T10" fmla="*/ 2147483647 w 150"/>
                  <a:gd name="T11" fmla="*/ 2147483647 h 155"/>
                  <a:gd name="T12" fmla="*/ 2147483647 w 150"/>
                  <a:gd name="T13" fmla="*/ 2147483647 h 155"/>
                  <a:gd name="T14" fmla="*/ 2147483647 w 150"/>
                  <a:gd name="T15" fmla="*/ 2147483647 h 155"/>
                  <a:gd name="T16" fmla="*/ 2147483647 w 150"/>
                  <a:gd name="T17" fmla="*/ 2147483647 h 155"/>
                  <a:gd name="T18" fmla="*/ 2147483647 w 150"/>
                  <a:gd name="T19" fmla="*/ 2147483647 h 155"/>
                  <a:gd name="T20" fmla="*/ 2147483647 w 150"/>
                  <a:gd name="T21" fmla="*/ 2147483647 h 155"/>
                  <a:gd name="T22" fmla="*/ 2147483647 w 150"/>
                  <a:gd name="T23" fmla="*/ 2147483647 h 155"/>
                  <a:gd name="T24" fmla="*/ 2147483647 w 150"/>
                  <a:gd name="T25" fmla="*/ 2147483647 h 155"/>
                  <a:gd name="T26" fmla="*/ 2147483647 w 150"/>
                  <a:gd name="T27" fmla="*/ 2147483647 h 155"/>
                  <a:gd name="T28" fmla="*/ 2147483647 w 150"/>
                  <a:gd name="T29" fmla="*/ 2147483647 h 155"/>
                  <a:gd name="T30" fmla="*/ 2147483647 w 150"/>
                  <a:gd name="T31" fmla="*/ 2147483647 h 155"/>
                  <a:gd name="T32" fmla="*/ 2147483647 w 150"/>
                  <a:gd name="T33" fmla="*/ 2147483647 h 155"/>
                  <a:gd name="T34" fmla="*/ 2147483647 w 150"/>
                  <a:gd name="T35" fmla="*/ 2147483647 h 155"/>
                  <a:gd name="T36" fmla="*/ 2147483647 w 150"/>
                  <a:gd name="T37" fmla="*/ 2147483647 h 155"/>
                  <a:gd name="T38" fmla="*/ 2147483647 w 150"/>
                  <a:gd name="T39" fmla="*/ 2147483647 h 155"/>
                  <a:gd name="T40" fmla="*/ 2147483647 w 150"/>
                  <a:gd name="T41" fmla="*/ 2147483647 h 155"/>
                  <a:gd name="T42" fmla="*/ 2147483647 w 150"/>
                  <a:gd name="T43" fmla="*/ 2147483647 h 155"/>
                  <a:gd name="T44" fmla="*/ 2147483647 w 150"/>
                  <a:gd name="T45" fmla="*/ 2147483647 h 155"/>
                  <a:gd name="T46" fmla="*/ 2147483647 w 150"/>
                  <a:gd name="T47" fmla="*/ 2147483647 h 155"/>
                  <a:gd name="T48" fmla="*/ 2147483647 w 150"/>
                  <a:gd name="T49" fmla="*/ 2147483647 h 155"/>
                  <a:gd name="T50" fmla="*/ 2147483647 w 150"/>
                  <a:gd name="T51" fmla="*/ 2147483647 h 155"/>
                  <a:gd name="T52" fmla="*/ 2147483647 w 150"/>
                  <a:gd name="T53" fmla="*/ 2147483647 h 155"/>
                  <a:gd name="T54" fmla="*/ 2147483647 w 150"/>
                  <a:gd name="T55" fmla="*/ 2147483647 h 155"/>
                  <a:gd name="T56" fmla="*/ 2147483647 w 150"/>
                  <a:gd name="T57" fmla="*/ 2147483647 h 155"/>
                  <a:gd name="T58" fmla="*/ 2147483647 w 150"/>
                  <a:gd name="T59" fmla="*/ 2147483647 h 155"/>
                  <a:gd name="T60" fmla="*/ 2147483647 w 150"/>
                  <a:gd name="T61" fmla="*/ 2147483647 h 155"/>
                  <a:gd name="T62" fmla="*/ 2147483647 w 150"/>
                  <a:gd name="T63" fmla="*/ 2147483647 h 155"/>
                  <a:gd name="T64" fmla="*/ 2147483647 w 150"/>
                  <a:gd name="T65" fmla="*/ 2147483647 h 155"/>
                  <a:gd name="T66" fmla="*/ 2147483647 w 150"/>
                  <a:gd name="T67" fmla="*/ 2147483647 h 155"/>
                  <a:gd name="T68" fmla="*/ 2147483647 w 150"/>
                  <a:gd name="T69" fmla="*/ 2147483647 h 155"/>
                  <a:gd name="T70" fmla="*/ 2147483647 w 150"/>
                  <a:gd name="T71" fmla="*/ 2147483647 h 155"/>
                  <a:gd name="T72" fmla="*/ 2147483647 w 150"/>
                  <a:gd name="T73" fmla="*/ 2147483647 h 155"/>
                  <a:gd name="T74" fmla="*/ 2147483647 w 150"/>
                  <a:gd name="T75" fmla="*/ 2147483647 h 155"/>
                  <a:gd name="T76" fmla="*/ 2147483647 w 150"/>
                  <a:gd name="T77" fmla="*/ 2147483647 h 155"/>
                  <a:gd name="T78" fmla="*/ 2147483647 w 150"/>
                  <a:gd name="T79" fmla="*/ 2147483647 h 155"/>
                  <a:gd name="T80" fmla="*/ 2147483647 w 150"/>
                  <a:gd name="T81" fmla="*/ 2147483647 h 155"/>
                  <a:gd name="T82" fmla="*/ 0 w 150"/>
                  <a:gd name="T83" fmla="*/ 2147483647 h 155"/>
                  <a:gd name="T84" fmla="*/ 2147483647 w 150"/>
                  <a:gd name="T85" fmla="*/ 2147483647 h 155"/>
                  <a:gd name="T86" fmla="*/ 2147483647 w 150"/>
                  <a:gd name="T87" fmla="*/ 2147483647 h 155"/>
                  <a:gd name="T88" fmla="*/ 2147483647 w 150"/>
                  <a:gd name="T89" fmla="*/ 0 h 155"/>
                  <a:gd name="T90" fmla="*/ 2147483647 w 150"/>
                  <a:gd name="T91" fmla="*/ 2147483647 h 155"/>
                  <a:gd name="T92" fmla="*/ 2147483647 w 150"/>
                  <a:gd name="T93" fmla="*/ 2147483647 h 155"/>
                  <a:gd name="T94" fmla="*/ 2147483647 w 150"/>
                  <a:gd name="T95" fmla="*/ 2147483647 h 155"/>
                  <a:gd name="T96" fmla="*/ 2147483647 w 150"/>
                  <a:gd name="T97" fmla="*/ 2147483647 h 155"/>
                  <a:gd name="T98" fmla="*/ 2147483647 w 150"/>
                  <a:gd name="T99" fmla="*/ 2147483647 h 155"/>
                  <a:gd name="T100" fmla="*/ 2147483647 w 150"/>
                  <a:gd name="T101" fmla="*/ 2147483647 h 155"/>
                  <a:gd name="T102" fmla="*/ 2147483647 w 150"/>
                  <a:gd name="T103" fmla="*/ 2147483647 h 155"/>
                  <a:gd name="T104" fmla="*/ 2147483647 w 150"/>
                  <a:gd name="T105" fmla="*/ 2147483647 h 155"/>
                  <a:gd name="T106" fmla="*/ 2147483647 w 150"/>
                  <a:gd name="T107" fmla="*/ 2147483647 h 1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50" h="155">
                    <a:moveTo>
                      <a:pt x="102" y="85"/>
                    </a:moveTo>
                    <a:lnTo>
                      <a:pt x="115" y="95"/>
                    </a:lnTo>
                    <a:lnTo>
                      <a:pt x="121" y="109"/>
                    </a:lnTo>
                    <a:lnTo>
                      <a:pt x="124" y="122"/>
                    </a:lnTo>
                    <a:lnTo>
                      <a:pt x="128" y="131"/>
                    </a:lnTo>
                    <a:lnTo>
                      <a:pt x="137" y="132"/>
                    </a:lnTo>
                    <a:lnTo>
                      <a:pt x="148" y="139"/>
                    </a:lnTo>
                    <a:lnTo>
                      <a:pt x="150" y="147"/>
                    </a:lnTo>
                    <a:lnTo>
                      <a:pt x="144" y="154"/>
                    </a:lnTo>
                    <a:lnTo>
                      <a:pt x="131" y="155"/>
                    </a:lnTo>
                    <a:lnTo>
                      <a:pt x="117" y="152"/>
                    </a:lnTo>
                    <a:lnTo>
                      <a:pt x="108" y="139"/>
                    </a:lnTo>
                    <a:lnTo>
                      <a:pt x="102" y="131"/>
                    </a:lnTo>
                    <a:lnTo>
                      <a:pt x="92" y="125"/>
                    </a:lnTo>
                    <a:lnTo>
                      <a:pt x="78" y="131"/>
                    </a:lnTo>
                    <a:lnTo>
                      <a:pt x="63" y="135"/>
                    </a:lnTo>
                    <a:lnTo>
                      <a:pt x="55" y="135"/>
                    </a:lnTo>
                    <a:lnTo>
                      <a:pt x="45" y="142"/>
                    </a:lnTo>
                    <a:lnTo>
                      <a:pt x="36" y="145"/>
                    </a:lnTo>
                    <a:lnTo>
                      <a:pt x="30" y="138"/>
                    </a:lnTo>
                    <a:lnTo>
                      <a:pt x="35" y="125"/>
                    </a:lnTo>
                    <a:lnTo>
                      <a:pt x="40" y="116"/>
                    </a:lnTo>
                    <a:lnTo>
                      <a:pt x="39" y="106"/>
                    </a:lnTo>
                    <a:lnTo>
                      <a:pt x="35" y="102"/>
                    </a:lnTo>
                    <a:lnTo>
                      <a:pt x="36" y="93"/>
                    </a:lnTo>
                    <a:lnTo>
                      <a:pt x="45" y="90"/>
                    </a:lnTo>
                    <a:lnTo>
                      <a:pt x="53" y="95"/>
                    </a:lnTo>
                    <a:lnTo>
                      <a:pt x="61" y="95"/>
                    </a:lnTo>
                    <a:lnTo>
                      <a:pt x="63" y="90"/>
                    </a:lnTo>
                    <a:lnTo>
                      <a:pt x="61" y="82"/>
                    </a:lnTo>
                    <a:lnTo>
                      <a:pt x="55" y="72"/>
                    </a:lnTo>
                    <a:lnTo>
                      <a:pt x="49" y="63"/>
                    </a:lnTo>
                    <a:lnTo>
                      <a:pt x="39" y="63"/>
                    </a:lnTo>
                    <a:lnTo>
                      <a:pt x="35" y="70"/>
                    </a:lnTo>
                    <a:lnTo>
                      <a:pt x="29" y="77"/>
                    </a:lnTo>
                    <a:lnTo>
                      <a:pt x="19" y="72"/>
                    </a:lnTo>
                    <a:lnTo>
                      <a:pt x="7" y="70"/>
                    </a:lnTo>
                    <a:lnTo>
                      <a:pt x="3" y="63"/>
                    </a:lnTo>
                    <a:lnTo>
                      <a:pt x="6" y="53"/>
                    </a:lnTo>
                    <a:lnTo>
                      <a:pt x="7" y="43"/>
                    </a:lnTo>
                    <a:lnTo>
                      <a:pt x="6" y="30"/>
                    </a:lnTo>
                    <a:lnTo>
                      <a:pt x="0" y="23"/>
                    </a:lnTo>
                    <a:lnTo>
                      <a:pt x="3" y="13"/>
                    </a:lnTo>
                    <a:lnTo>
                      <a:pt x="7" y="6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32" y="11"/>
                    </a:lnTo>
                    <a:lnTo>
                      <a:pt x="30" y="24"/>
                    </a:lnTo>
                    <a:lnTo>
                      <a:pt x="36" y="31"/>
                    </a:lnTo>
                    <a:lnTo>
                      <a:pt x="43" y="37"/>
                    </a:lnTo>
                    <a:lnTo>
                      <a:pt x="56" y="40"/>
                    </a:lnTo>
                    <a:lnTo>
                      <a:pt x="69" y="47"/>
                    </a:lnTo>
                    <a:lnTo>
                      <a:pt x="81" y="56"/>
                    </a:lnTo>
                    <a:lnTo>
                      <a:pt x="102" y="85"/>
                    </a:lnTo>
                    <a:close/>
                  </a:path>
                </a:pathLst>
              </a:custGeom>
              <a:solidFill>
                <a:srgbClr val="004A99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" name="Freeform 10"/>
              <p:cNvSpPr>
                <a:spLocks/>
              </p:cNvSpPr>
              <p:nvPr/>
            </p:nvSpPr>
            <p:spPr bwMode="auto">
              <a:xfrm>
                <a:off x="1781175" y="1143000"/>
                <a:ext cx="1057275" cy="1304925"/>
              </a:xfrm>
              <a:custGeom>
                <a:avLst/>
                <a:gdLst>
                  <a:gd name="T0" fmla="*/ 0 w 672"/>
                  <a:gd name="T1" fmla="*/ 0 h 822"/>
                  <a:gd name="T2" fmla="*/ 0 w 672"/>
                  <a:gd name="T3" fmla="*/ 0 h 822"/>
                  <a:gd name="T4" fmla="*/ 0 w 672"/>
                  <a:gd name="T5" fmla="*/ 0 h 822"/>
                  <a:gd name="T6" fmla="*/ 0 w 672"/>
                  <a:gd name="T7" fmla="*/ 0 h 822"/>
                  <a:gd name="T8" fmla="*/ 0 w 672"/>
                  <a:gd name="T9" fmla="*/ 0 h 822"/>
                  <a:gd name="T10" fmla="*/ 0 w 672"/>
                  <a:gd name="T11" fmla="*/ 0 h 822"/>
                  <a:gd name="T12" fmla="*/ 0 w 672"/>
                  <a:gd name="T13" fmla="*/ 0 h 822"/>
                  <a:gd name="T14" fmla="*/ 0 w 672"/>
                  <a:gd name="T15" fmla="*/ 0 h 822"/>
                  <a:gd name="T16" fmla="*/ 0 w 672"/>
                  <a:gd name="T17" fmla="*/ 0 h 822"/>
                  <a:gd name="T18" fmla="*/ 0 w 672"/>
                  <a:gd name="T19" fmla="*/ 0 h 822"/>
                  <a:gd name="T20" fmla="*/ 0 w 672"/>
                  <a:gd name="T21" fmla="*/ 0 h 822"/>
                  <a:gd name="T22" fmla="*/ 0 w 672"/>
                  <a:gd name="T23" fmla="*/ 0 h 822"/>
                  <a:gd name="T24" fmla="*/ 0 w 672"/>
                  <a:gd name="T25" fmla="*/ 0 h 822"/>
                  <a:gd name="T26" fmla="*/ 0 w 672"/>
                  <a:gd name="T27" fmla="*/ 0 h 822"/>
                  <a:gd name="T28" fmla="*/ 0 w 672"/>
                  <a:gd name="T29" fmla="*/ 0 h 822"/>
                  <a:gd name="T30" fmla="*/ 0 w 672"/>
                  <a:gd name="T31" fmla="*/ 0 h 822"/>
                  <a:gd name="T32" fmla="*/ 0 w 672"/>
                  <a:gd name="T33" fmla="*/ 0 h 822"/>
                  <a:gd name="T34" fmla="*/ 0 w 672"/>
                  <a:gd name="T35" fmla="*/ 0 h 822"/>
                  <a:gd name="T36" fmla="*/ 0 w 672"/>
                  <a:gd name="T37" fmla="*/ 0 h 822"/>
                  <a:gd name="T38" fmla="*/ 0 w 672"/>
                  <a:gd name="T39" fmla="*/ 0 h 822"/>
                  <a:gd name="T40" fmla="*/ 0 w 672"/>
                  <a:gd name="T41" fmla="*/ 0 h 822"/>
                  <a:gd name="T42" fmla="*/ 0 w 672"/>
                  <a:gd name="T43" fmla="*/ 0 h 822"/>
                  <a:gd name="T44" fmla="*/ 0 w 672"/>
                  <a:gd name="T45" fmla="*/ 0 h 822"/>
                  <a:gd name="T46" fmla="*/ 0 w 672"/>
                  <a:gd name="T47" fmla="*/ 0 h 822"/>
                  <a:gd name="T48" fmla="*/ 0 w 672"/>
                  <a:gd name="T49" fmla="*/ 0 h 822"/>
                  <a:gd name="T50" fmla="*/ 0 w 672"/>
                  <a:gd name="T51" fmla="*/ 0 h 822"/>
                  <a:gd name="T52" fmla="*/ 0 w 672"/>
                  <a:gd name="T53" fmla="*/ 0 h 822"/>
                  <a:gd name="T54" fmla="*/ 0 w 672"/>
                  <a:gd name="T55" fmla="*/ 0 h 822"/>
                  <a:gd name="T56" fmla="*/ 0 w 672"/>
                  <a:gd name="T57" fmla="*/ 0 h 822"/>
                  <a:gd name="T58" fmla="*/ 0 w 672"/>
                  <a:gd name="T59" fmla="*/ 0 h 822"/>
                  <a:gd name="T60" fmla="*/ 0 w 672"/>
                  <a:gd name="T61" fmla="*/ 0 h 822"/>
                  <a:gd name="T62" fmla="*/ 0 w 672"/>
                  <a:gd name="T63" fmla="*/ 0 h 822"/>
                  <a:gd name="T64" fmla="*/ 0 w 672"/>
                  <a:gd name="T65" fmla="*/ 0 h 822"/>
                  <a:gd name="T66" fmla="*/ 0 w 672"/>
                  <a:gd name="T67" fmla="*/ 0 h 822"/>
                  <a:gd name="T68" fmla="*/ 0 w 672"/>
                  <a:gd name="T69" fmla="*/ 0 h 822"/>
                  <a:gd name="T70" fmla="*/ 0 w 672"/>
                  <a:gd name="T71" fmla="*/ 0 h 822"/>
                  <a:gd name="T72" fmla="*/ 0 w 672"/>
                  <a:gd name="T73" fmla="*/ 0 h 822"/>
                  <a:gd name="T74" fmla="*/ 0 w 672"/>
                  <a:gd name="T75" fmla="*/ 0 h 822"/>
                  <a:gd name="T76" fmla="*/ 0 w 672"/>
                  <a:gd name="T77" fmla="*/ 0 h 822"/>
                  <a:gd name="T78" fmla="*/ 0 w 672"/>
                  <a:gd name="T79" fmla="*/ 0 h 822"/>
                  <a:gd name="T80" fmla="*/ 0 w 672"/>
                  <a:gd name="T81" fmla="*/ 0 h 822"/>
                  <a:gd name="T82" fmla="*/ 0 w 672"/>
                  <a:gd name="T83" fmla="*/ 0 h 822"/>
                  <a:gd name="T84" fmla="*/ 0 w 672"/>
                  <a:gd name="T85" fmla="*/ 0 h 822"/>
                  <a:gd name="T86" fmla="*/ 0 w 672"/>
                  <a:gd name="T87" fmla="*/ 0 h 822"/>
                  <a:gd name="T88" fmla="*/ 0 w 672"/>
                  <a:gd name="T89" fmla="*/ 0 h 822"/>
                  <a:gd name="T90" fmla="*/ 0 w 672"/>
                  <a:gd name="T91" fmla="*/ 0 h 822"/>
                  <a:gd name="T92" fmla="*/ 0 w 672"/>
                  <a:gd name="T93" fmla="*/ 0 h 822"/>
                  <a:gd name="T94" fmla="*/ 0 w 672"/>
                  <a:gd name="T95" fmla="*/ 0 h 822"/>
                  <a:gd name="T96" fmla="*/ 0 w 672"/>
                  <a:gd name="T97" fmla="*/ 0 h 822"/>
                  <a:gd name="T98" fmla="*/ 0 w 672"/>
                  <a:gd name="T99" fmla="*/ 0 h 8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72" h="822">
                    <a:moveTo>
                      <a:pt x="250" y="31"/>
                    </a:moveTo>
                    <a:lnTo>
                      <a:pt x="258" y="39"/>
                    </a:lnTo>
                    <a:lnTo>
                      <a:pt x="273" y="46"/>
                    </a:lnTo>
                    <a:lnTo>
                      <a:pt x="292" y="52"/>
                    </a:lnTo>
                    <a:lnTo>
                      <a:pt x="306" y="59"/>
                    </a:lnTo>
                    <a:lnTo>
                      <a:pt x="317" y="74"/>
                    </a:lnTo>
                    <a:lnTo>
                      <a:pt x="327" y="87"/>
                    </a:lnTo>
                    <a:lnTo>
                      <a:pt x="341" y="100"/>
                    </a:lnTo>
                    <a:lnTo>
                      <a:pt x="357" y="105"/>
                    </a:lnTo>
                    <a:lnTo>
                      <a:pt x="377" y="110"/>
                    </a:lnTo>
                    <a:lnTo>
                      <a:pt x="381" y="124"/>
                    </a:lnTo>
                    <a:lnTo>
                      <a:pt x="377" y="146"/>
                    </a:lnTo>
                    <a:lnTo>
                      <a:pt x="378" y="166"/>
                    </a:lnTo>
                    <a:lnTo>
                      <a:pt x="381" y="189"/>
                    </a:lnTo>
                    <a:lnTo>
                      <a:pt x="378" y="205"/>
                    </a:lnTo>
                    <a:lnTo>
                      <a:pt x="381" y="222"/>
                    </a:lnTo>
                    <a:lnTo>
                      <a:pt x="390" y="229"/>
                    </a:lnTo>
                    <a:lnTo>
                      <a:pt x="406" y="228"/>
                    </a:lnTo>
                    <a:lnTo>
                      <a:pt x="421" y="229"/>
                    </a:lnTo>
                    <a:lnTo>
                      <a:pt x="427" y="242"/>
                    </a:lnTo>
                    <a:lnTo>
                      <a:pt x="423" y="256"/>
                    </a:lnTo>
                    <a:lnTo>
                      <a:pt x="426" y="272"/>
                    </a:lnTo>
                    <a:lnTo>
                      <a:pt x="434" y="284"/>
                    </a:lnTo>
                    <a:lnTo>
                      <a:pt x="446" y="300"/>
                    </a:lnTo>
                    <a:lnTo>
                      <a:pt x="450" y="313"/>
                    </a:lnTo>
                    <a:lnTo>
                      <a:pt x="444" y="330"/>
                    </a:lnTo>
                    <a:lnTo>
                      <a:pt x="443" y="351"/>
                    </a:lnTo>
                    <a:lnTo>
                      <a:pt x="446" y="369"/>
                    </a:lnTo>
                    <a:lnTo>
                      <a:pt x="454" y="386"/>
                    </a:lnTo>
                    <a:lnTo>
                      <a:pt x="469" y="399"/>
                    </a:lnTo>
                    <a:lnTo>
                      <a:pt x="486" y="408"/>
                    </a:lnTo>
                    <a:lnTo>
                      <a:pt x="508" y="410"/>
                    </a:lnTo>
                    <a:lnTo>
                      <a:pt x="523" y="406"/>
                    </a:lnTo>
                    <a:lnTo>
                      <a:pt x="539" y="400"/>
                    </a:lnTo>
                    <a:lnTo>
                      <a:pt x="555" y="406"/>
                    </a:lnTo>
                    <a:lnTo>
                      <a:pt x="565" y="419"/>
                    </a:lnTo>
                    <a:lnTo>
                      <a:pt x="580" y="429"/>
                    </a:lnTo>
                    <a:lnTo>
                      <a:pt x="597" y="433"/>
                    </a:lnTo>
                    <a:lnTo>
                      <a:pt x="611" y="445"/>
                    </a:lnTo>
                    <a:lnTo>
                      <a:pt x="627" y="451"/>
                    </a:lnTo>
                    <a:lnTo>
                      <a:pt x="643" y="461"/>
                    </a:lnTo>
                    <a:lnTo>
                      <a:pt x="651" y="477"/>
                    </a:lnTo>
                    <a:lnTo>
                      <a:pt x="659" y="494"/>
                    </a:lnTo>
                    <a:lnTo>
                      <a:pt x="656" y="510"/>
                    </a:lnTo>
                    <a:lnTo>
                      <a:pt x="661" y="521"/>
                    </a:lnTo>
                    <a:lnTo>
                      <a:pt x="672" y="536"/>
                    </a:lnTo>
                    <a:lnTo>
                      <a:pt x="670" y="550"/>
                    </a:lnTo>
                    <a:lnTo>
                      <a:pt x="660" y="561"/>
                    </a:lnTo>
                    <a:lnTo>
                      <a:pt x="650" y="580"/>
                    </a:lnTo>
                    <a:lnTo>
                      <a:pt x="637" y="590"/>
                    </a:lnTo>
                    <a:lnTo>
                      <a:pt x="627" y="602"/>
                    </a:lnTo>
                    <a:lnTo>
                      <a:pt x="613" y="600"/>
                    </a:lnTo>
                    <a:lnTo>
                      <a:pt x="595" y="597"/>
                    </a:lnTo>
                    <a:lnTo>
                      <a:pt x="578" y="586"/>
                    </a:lnTo>
                    <a:lnTo>
                      <a:pt x="564" y="582"/>
                    </a:lnTo>
                    <a:lnTo>
                      <a:pt x="549" y="587"/>
                    </a:lnTo>
                    <a:lnTo>
                      <a:pt x="531" y="585"/>
                    </a:lnTo>
                    <a:lnTo>
                      <a:pt x="515" y="590"/>
                    </a:lnTo>
                    <a:lnTo>
                      <a:pt x="503" y="602"/>
                    </a:lnTo>
                    <a:lnTo>
                      <a:pt x="482" y="608"/>
                    </a:lnTo>
                    <a:lnTo>
                      <a:pt x="463" y="603"/>
                    </a:lnTo>
                    <a:lnTo>
                      <a:pt x="442" y="609"/>
                    </a:lnTo>
                    <a:lnTo>
                      <a:pt x="424" y="620"/>
                    </a:lnTo>
                    <a:lnTo>
                      <a:pt x="403" y="628"/>
                    </a:lnTo>
                    <a:lnTo>
                      <a:pt x="388" y="643"/>
                    </a:lnTo>
                    <a:lnTo>
                      <a:pt x="385" y="665"/>
                    </a:lnTo>
                    <a:lnTo>
                      <a:pt x="378" y="679"/>
                    </a:lnTo>
                    <a:lnTo>
                      <a:pt x="377" y="695"/>
                    </a:lnTo>
                    <a:lnTo>
                      <a:pt x="385" y="704"/>
                    </a:lnTo>
                    <a:lnTo>
                      <a:pt x="390" y="720"/>
                    </a:lnTo>
                    <a:lnTo>
                      <a:pt x="401" y="737"/>
                    </a:lnTo>
                    <a:lnTo>
                      <a:pt x="413" y="753"/>
                    </a:lnTo>
                    <a:lnTo>
                      <a:pt x="426" y="770"/>
                    </a:lnTo>
                    <a:lnTo>
                      <a:pt x="419" y="787"/>
                    </a:lnTo>
                    <a:lnTo>
                      <a:pt x="417" y="805"/>
                    </a:lnTo>
                    <a:lnTo>
                      <a:pt x="407" y="819"/>
                    </a:lnTo>
                    <a:lnTo>
                      <a:pt x="387" y="810"/>
                    </a:lnTo>
                    <a:lnTo>
                      <a:pt x="374" y="813"/>
                    </a:lnTo>
                    <a:lnTo>
                      <a:pt x="362" y="822"/>
                    </a:lnTo>
                    <a:lnTo>
                      <a:pt x="355" y="809"/>
                    </a:lnTo>
                    <a:lnTo>
                      <a:pt x="348" y="787"/>
                    </a:lnTo>
                    <a:lnTo>
                      <a:pt x="331" y="776"/>
                    </a:lnTo>
                    <a:lnTo>
                      <a:pt x="315" y="772"/>
                    </a:lnTo>
                    <a:lnTo>
                      <a:pt x="292" y="774"/>
                    </a:lnTo>
                    <a:lnTo>
                      <a:pt x="276" y="777"/>
                    </a:lnTo>
                    <a:lnTo>
                      <a:pt x="259" y="769"/>
                    </a:lnTo>
                    <a:lnTo>
                      <a:pt x="236" y="760"/>
                    </a:lnTo>
                    <a:lnTo>
                      <a:pt x="214" y="754"/>
                    </a:lnTo>
                    <a:lnTo>
                      <a:pt x="199" y="756"/>
                    </a:lnTo>
                    <a:lnTo>
                      <a:pt x="179" y="759"/>
                    </a:lnTo>
                    <a:lnTo>
                      <a:pt x="164" y="749"/>
                    </a:lnTo>
                    <a:lnTo>
                      <a:pt x="157" y="731"/>
                    </a:lnTo>
                    <a:lnTo>
                      <a:pt x="154" y="714"/>
                    </a:lnTo>
                    <a:lnTo>
                      <a:pt x="164" y="695"/>
                    </a:lnTo>
                    <a:lnTo>
                      <a:pt x="161" y="674"/>
                    </a:lnTo>
                    <a:lnTo>
                      <a:pt x="153" y="658"/>
                    </a:lnTo>
                    <a:lnTo>
                      <a:pt x="135" y="652"/>
                    </a:lnTo>
                    <a:lnTo>
                      <a:pt x="120" y="658"/>
                    </a:lnTo>
                    <a:lnTo>
                      <a:pt x="105" y="652"/>
                    </a:lnTo>
                    <a:lnTo>
                      <a:pt x="98" y="638"/>
                    </a:lnTo>
                    <a:lnTo>
                      <a:pt x="95" y="620"/>
                    </a:lnTo>
                    <a:lnTo>
                      <a:pt x="92" y="600"/>
                    </a:lnTo>
                    <a:lnTo>
                      <a:pt x="81" y="580"/>
                    </a:lnTo>
                    <a:lnTo>
                      <a:pt x="64" y="564"/>
                    </a:lnTo>
                    <a:lnTo>
                      <a:pt x="43" y="554"/>
                    </a:lnTo>
                    <a:lnTo>
                      <a:pt x="19" y="559"/>
                    </a:lnTo>
                    <a:lnTo>
                      <a:pt x="12" y="533"/>
                    </a:lnTo>
                    <a:lnTo>
                      <a:pt x="6" y="510"/>
                    </a:lnTo>
                    <a:lnTo>
                      <a:pt x="0" y="492"/>
                    </a:lnTo>
                    <a:lnTo>
                      <a:pt x="3" y="477"/>
                    </a:lnTo>
                    <a:lnTo>
                      <a:pt x="9" y="464"/>
                    </a:lnTo>
                    <a:lnTo>
                      <a:pt x="10" y="444"/>
                    </a:lnTo>
                    <a:lnTo>
                      <a:pt x="9" y="425"/>
                    </a:lnTo>
                    <a:lnTo>
                      <a:pt x="12" y="416"/>
                    </a:lnTo>
                    <a:lnTo>
                      <a:pt x="25" y="412"/>
                    </a:lnTo>
                    <a:lnTo>
                      <a:pt x="42" y="415"/>
                    </a:lnTo>
                    <a:lnTo>
                      <a:pt x="55" y="412"/>
                    </a:lnTo>
                    <a:lnTo>
                      <a:pt x="69" y="405"/>
                    </a:lnTo>
                    <a:lnTo>
                      <a:pt x="81" y="392"/>
                    </a:lnTo>
                    <a:lnTo>
                      <a:pt x="75" y="373"/>
                    </a:lnTo>
                    <a:lnTo>
                      <a:pt x="76" y="356"/>
                    </a:lnTo>
                    <a:lnTo>
                      <a:pt x="84" y="337"/>
                    </a:lnTo>
                    <a:lnTo>
                      <a:pt x="91" y="318"/>
                    </a:lnTo>
                    <a:lnTo>
                      <a:pt x="97" y="295"/>
                    </a:lnTo>
                    <a:lnTo>
                      <a:pt x="98" y="271"/>
                    </a:lnTo>
                    <a:lnTo>
                      <a:pt x="95" y="246"/>
                    </a:lnTo>
                    <a:lnTo>
                      <a:pt x="99" y="229"/>
                    </a:lnTo>
                    <a:lnTo>
                      <a:pt x="105" y="215"/>
                    </a:lnTo>
                    <a:lnTo>
                      <a:pt x="104" y="196"/>
                    </a:lnTo>
                    <a:lnTo>
                      <a:pt x="92" y="162"/>
                    </a:lnTo>
                    <a:lnTo>
                      <a:pt x="87" y="146"/>
                    </a:lnTo>
                    <a:lnTo>
                      <a:pt x="82" y="134"/>
                    </a:lnTo>
                    <a:lnTo>
                      <a:pt x="79" y="121"/>
                    </a:lnTo>
                    <a:lnTo>
                      <a:pt x="66" y="104"/>
                    </a:lnTo>
                    <a:lnTo>
                      <a:pt x="78" y="88"/>
                    </a:lnTo>
                    <a:lnTo>
                      <a:pt x="94" y="81"/>
                    </a:lnTo>
                    <a:lnTo>
                      <a:pt x="108" y="84"/>
                    </a:lnTo>
                    <a:lnTo>
                      <a:pt x="124" y="75"/>
                    </a:lnTo>
                    <a:lnTo>
                      <a:pt x="138" y="68"/>
                    </a:lnTo>
                    <a:lnTo>
                      <a:pt x="147" y="64"/>
                    </a:lnTo>
                    <a:lnTo>
                      <a:pt x="164" y="59"/>
                    </a:lnTo>
                    <a:lnTo>
                      <a:pt x="177" y="68"/>
                    </a:lnTo>
                    <a:lnTo>
                      <a:pt x="190" y="68"/>
                    </a:lnTo>
                    <a:lnTo>
                      <a:pt x="202" y="64"/>
                    </a:lnTo>
                    <a:lnTo>
                      <a:pt x="209" y="52"/>
                    </a:lnTo>
                    <a:lnTo>
                      <a:pt x="217" y="38"/>
                    </a:lnTo>
                    <a:lnTo>
                      <a:pt x="219" y="26"/>
                    </a:lnTo>
                    <a:lnTo>
                      <a:pt x="220" y="18"/>
                    </a:lnTo>
                    <a:lnTo>
                      <a:pt x="220" y="0"/>
                    </a:lnTo>
                    <a:lnTo>
                      <a:pt x="229" y="3"/>
                    </a:lnTo>
                    <a:lnTo>
                      <a:pt x="245" y="15"/>
                    </a:lnTo>
                    <a:lnTo>
                      <a:pt x="250" y="31"/>
                    </a:lnTo>
                    <a:close/>
                  </a:path>
                </a:pathLst>
              </a:custGeom>
              <a:solidFill>
                <a:srgbClr val="8E9AC9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" name="Freeform 11"/>
              <p:cNvSpPr>
                <a:spLocks/>
              </p:cNvSpPr>
              <p:nvPr/>
            </p:nvSpPr>
            <p:spPr bwMode="auto">
              <a:xfrm>
                <a:off x="1524000" y="2019300"/>
                <a:ext cx="1028700" cy="857250"/>
              </a:xfrm>
              <a:custGeom>
                <a:avLst/>
                <a:gdLst>
                  <a:gd name="T0" fmla="*/ 0 w 651"/>
                  <a:gd name="T1" fmla="*/ 0 h 537"/>
                  <a:gd name="T2" fmla="*/ 0 w 651"/>
                  <a:gd name="T3" fmla="*/ 0 h 537"/>
                  <a:gd name="T4" fmla="*/ 0 w 651"/>
                  <a:gd name="T5" fmla="*/ 0 h 537"/>
                  <a:gd name="T6" fmla="*/ 0 w 651"/>
                  <a:gd name="T7" fmla="*/ 0 h 537"/>
                  <a:gd name="T8" fmla="*/ 0 w 651"/>
                  <a:gd name="T9" fmla="*/ 0 h 537"/>
                  <a:gd name="T10" fmla="*/ 0 w 651"/>
                  <a:gd name="T11" fmla="*/ 0 h 537"/>
                  <a:gd name="T12" fmla="*/ 0 w 651"/>
                  <a:gd name="T13" fmla="*/ 0 h 537"/>
                  <a:gd name="T14" fmla="*/ 0 w 651"/>
                  <a:gd name="T15" fmla="*/ 0 h 537"/>
                  <a:gd name="T16" fmla="*/ 0 w 651"/>
                  <a:gd name="T17" fmla="*/ 0 h 537"/>
                  <a:gd name="T18" fmla="*/ 0 w 651"/>
                  <a:gd name="T19" fmla="*/ 0 h 537"/>
                  <a:gd name="T20" fmla="*/ 0 w 651"/>
                  <a:gd name="T21" fmla="*/ 0 h 537"/>
                  <a:gd name="T22" fmla="*/ 0 w 651"/>
                  <a:gd name="T23" fmla="*/ 0 h 537"/>
                  <a:gd name="T24" fmla="*/ 0 w 651"/>
                  <a:gd name="T25" fmla="*/ 0 h 537"/>
                  <a:gd name="T26" fmla="*/ 0 w 651"/>
                  <a:gd name="T27" fmla="*/ 0 h 537"/>
                  <a:gd name="T28" fmla="*/ 0 w 651"/>
                  <a:gd name="T29" fmla="*/ 0 h 537"/>
                  <a:gd name="T30" fmla="*/ 0 w 651"/>
                  <a:gd name="T31" fmla="*/ 0 h 537"/>
                  <a:gd name="T32" fmla="*/ 0 w 651"/>
                  <a:gd name="T33" fmla="*/ 0 h 537"/>
                  <a:gd name="T34" fmla="*/ 0 w 651"/>
                  <a:gd name="T35" fmla="*/ 0 h 537"/>
                  <a:gd name="T36" fmla="*/ 0 w 651"/>
                  <a:gd name="T37" fmla="*/ 0 h 537"/>
                  <a:gd name="T38" fmla="*/ 0 w 651"/>
                  <a:gd name="T39" fmla="*/ 0 h 537"/>
                  <a:gd name="T40" fmla="*/ 0 w 651"/>
                  <a:gd name="T41" fmla="*/ 0 h 537"/>
                  <a:gd name="T42" fmla="*/ 0 w 651"/>
                  <a:gd name="T43" fmla="*/ 0 h 537"/>
                  <a:gd name="T44" fmla="*/ 0 w 651"/>
                  <a:gd name="T45" fmla="*/ 0 h 537"/>
                  <a:gd name="T46" fmla="*/ 0 w 651"/>
                  <a:gd name="T47" fmla="*/ 0 h 537"/>
                  <a:gd name="T48" fmla="*/ 0 w 651"/>
                  <a:gd name="T49" fmla="*/ 0 h 537"/>
                  <a:gd name="T50" fmla="*/ 0 w 651"/>
                  <a:gd name="T51" fmla="*/ 0 h 537"/>
                  <a:gd name="T52" fmla="*/ 0 w 651"/>
                  <a:gd name="T53" fmla="*/ 0 h 537"/>
                  <a:gd name="T54" fmla="*/ 0 w 651"/>
                  <a:gd name="T55" fmla="*/ 0 h 537"/>
                  <a:gd name="T56" fmla="*/ 0 w 651"/>
                  <a:gd name="T57" fmla="*/ 0 h 537"/>
                  <a:gd name="T58" fmla="*/ 0 w 651"/>
                  <a:gd name="T59" fmla="*/ 0 h 537"/>
                  <a:gd name="T60" fmla="*/ 0 w 651"/>
                  <a:gd name="T61" fmla="*/ 0 h 537"/>
                  <a:gd name="T62" fmla="*/ 0 w 651"/>
                  <a:gd name="T63" fmla="*/ 0 h 537"/>
                  <a:gd name="T64" fmla="*/ 0 w 651"/>
                  <a:gd name="T65" fmla="*/ 0 h 537"/>
                  <a:gd name="T66" fmla="*/ 0 w 651"/>
                  <a:gd name="T67" fmla="*/ 0 h 537"/>
                  <a:gd name="T68" fmla="*/ 0 w 651"/>
                  <a:gd name="T69" fmla="*/ 0 h 537"/>
                  <a:gd name="T70" fmla="*/ 0 w 651"/>
                  <a:gd name="T71" fmla="*/ 0 h 537"/>
                  <a:gd name="T72" fmla="*/ 0 w 651"/>
                  <a:gd name="T73" fmla="*/ 0 h 537"/>
                  <a:gd name="T74" fmla="*/ 0 w 651"/>
                  <a:gd name="T75" fmla="*/ 0 h 537"/>
                  <a:gd name="T76" fmla="*/ 0 w 651"/>
                  <a:gd name="T77" fmla="*/ 0 h 537"/>
                  <a:gd name="T78" fmla="*/ 0 w 651"/>
                  <a:gd name="T79" fmla="*/ 0 h 537"/>
                  <a:gd name="T80" fmla="*/ 0 w 651"/>
                  <a:gd name="T81" fmla="*/ 0 h 537"/>
                  <a:gd name="T82" fmla="*/ 0 w 651"/>
                  <a:gd name="T83" fmla="*/ 0 h 537"/>
                  <a:gd name="T84" fmla="*/ 0 w 651"/>
                  <a:gd name="T85" fmla="*/ 0 h 537"/>
                  <a:gd name="T86" fmla="*/ 0 w 651"/>
                  <a:gd name="T87" fmla="*/ 0 h 537"/>
                  <a:gd name="T88" fmla="*/ 0 w 651"/>
                  <a:gd name="T89" fmla="*/ 0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51" h="537">
                    <a:moveTo>
                      <a:pt x="578" y="233"/>
                    </a:moveTo>
                    <a:lnTo>
                      <a:pt x="576" y="251"/>
                    </a:lnTo>
                    <a:lnTo>
                      <a:pt x="566" y="265"/>
                    </a:lnTo>
                    <a:lnTo>
                      <a:pt x="546" y="256"/>
                    </a:lnTo>
                    <a:lnTo>
                      <a:pt x="533" y="259"/>
                    </a:lnTo>
                    <a:lnTo>
                      <a:pt x="521" y="268"/>
                    </a:lnTo>
                    <a:lnTo>
                      <a:pt x="514" y="255"/>
                    </a:lnTo>
                    <a:lnTo>
                      <a:pt x="507" y="233"/>
                    </a:lnTo>
                    <a:lnTo>
                      <a:pt x="490" y="222"/>
                    </a:lnTo>
                    <a:lnTo>
                      <a:pt x="474" y="218"/>
                    </a:lnTo>
                    <a:lnTo>
                      <a:pt x="451" y="220"/>
                    </a:lnTo>
                    <a:lnTo>
                      <a:pt x="435" y="223"/>
                    </a:lnTo>
                    <a:lnTo>
                      <a:pt x="418" y="215"/>
                    </a:lnTo>
                    <a:lnTo>
                      <a:pt x="395" y="206"/>
                    </a:lnTo>
                    <a:lnTo>
                      <a:pt x="373" y="200"/>
                    </a:lnTo>
                    <a:lnTo>
                      <a:pt x="358" y="202"/>
                    </a:lnTo>
                    <a:lnTo>
                      <a:pt x="338" y="205"/>
                    </a:lnTo>
                    <a:lnTo>
                      <a:pt x="323" y="195"/>
                    </a:lnTo>
                    <a:lnTo>
                      <a:pt x="316" y="177"/>
                    </a:lnTo>
                    <a:lnTo>
                      <a:pt x="313" y="160"/>
                    </a:lnTo>
                    <a:lnTo>
                      <a:pt x="323" y="141"/>
                    </a:lnTo>
                    <a:lnTo>
                      <a:pt x="320" y="120"/>
                    </a:lnTo>
                    <a:lnTo>
                      <a:pt x="312" y="104"/>
                    </a:lnTo>
                    <a:lnTo>
                      <a:pt x="294" y="98"/>
                    </a:lnTo>
                    <a:lnTo>
                      <a:pt x="279" y="104"/>
                    </a:lnTo>
                    <a:lnTo>
                      <a:pt x="264" y="98"/>
                    </a:lnTo>
                    <a:lnTo>
                      <a:pt x="257" y="84"/>
                    </a:lnTo>
                    <a:lnTo>
                      <a:pt x="254" y="66"/>
                    </a:lnTo>
                    <a:lnTo>
                      <a:pt x="251" y="46"/>
                    </a:lnTo>
                    <a:lnTo>
                      <a:pt x="240" y="26"/>
                    </a:lnTo>
                    <a:lnTo>
                      <a:pt x="223" y="10"/>
                    </a:lnTo>
                    <a:lnTo>
                      <a:pt x="202" y="0"/>
                    </a:lnTo>
                    <a:lnTo>
                      <a:pt x="178" y="5"/>
                    </a:lnTo>
                    <a:lnTo>
                      <a:pt x="182" y="22"/>
                    </a:lnTo>
                    <a:lnTo>
                      <a:pt x="178" y="33"/>
                    </a:lnTo>
                    <a:lnTo>
                      <a:pt x="164" y="42"/>
                    </a:lnTo>
                    <a:lnTo>
                      <a:pt x="151" y="39"/>
                    </a:lnTo>
                    <a:lnTo>
                      <a:pt x="139" y="25"/>
                    </a:lnTo>
                    <a:lnTo>
                      <a:pt x="122" y="35"/>
                    </a:lnTo>
                    <a:lnTo>
                      <a:pt x="116" y="49"/>
                    </a:lnTo>
                    <a:lnTo>
                      <a:pt x="100" y="61"/>
                    </a:lnTo>
                    <a:lnTo>
                      <a:pt x="90" y="74"/>
                    </a:lnTo>
                    <a:lnTo>
                      <a:pt x="73" y="85"/>
                    </a:lnTo>
                    <a:lnTo>
                      <a:pt x="53" y="94"/>
                    </a:lnTo>
                    <a:lnTo>
                      <a:pt x="31" y="92"/>
                    </a:lnTo>
                    <a:lnTo>
                      <a:pt x="8" y="97"/>
                    </a:lnTo>
                    <a:lnTo>
                      <a:pt x="16" y="115"/>
                    </a:lnTo>
                    <a:lnTo>
                      <a:pt x="23" y="133"/>
                    </a:lnTo>
                    <a:lnTo>
                      <a:pt x="37" y="141"/>
                    </a:lnTo>
                    <a:lnTo>
                      <a:pt x="46" y="154"/>
                    </a:lnTo>
                    <a:lnTo>
                      <a:pt x="53" y="170"/>
                    </a:lnTo>
                    <a:lnTo>
                      <a:pt x="69" y="171"/>
                    </a:lnTo>
                    <a:lnTo>
                      <a:pt x="77" y="189"/>
                    </a:lnTo>
                    <a:lnTo>
                      <a:pt x="66" y="203"/>
                    </a:lnTo>
                    <a:lnTo>
                      <a:pt x="53" y="210"/>
                    </a:lnTo>
                    <a:lnTo>
                      <a:pt x="43" y="222"/>
                    </a:lnTo>
                    <a:lnTo>
                      <a:pt x="46" y="242"/>
                    </a:lnTo>
                    <a:lnTo>
                      <a:pt x="50" y="262"/>
                    </a:lnTo>
                    <a:lnTo>
                      <a:pt x="34" y="266"/>
                    </a:lnTo>
                    <a:lnTo>
                      <a:pt x="24" y="278"/>
                    </a:lnTo>
                    <a:lnTo>
                      <a:pt x="20" y="297"/>
                    </a:lnTo>
                    <a:lnTo>
                      <a:pt x="27" y="310"/>
                    </a:lnTo>
                    <a:lnTo>
                      <a:pt x="13" y="324"/>
                    </a:lnTo>
                    <a:lnTo>
                      <a:pt x="4" y="340"/>
                    </a:lnTo>
                    <a:lnTo>
                      <a:pt x="0" y="357"/>
                    </a:lnTo>
                    <a:lnTo>
                      <a:pt x="3" y="374"/>
                    </a:lnTo>
                    <a:lnTo>
                      <a:pt x="14" y="389"/>
                    </a:lnTo>
                    <a:lnTo>
                      <a:pt x="29" y="382"/>
                    </a:lnTo>
                    <a:lnTo>
                      <a:pt x="41" y="389"/>
                    </a:lnTo>
                    <a:lnTo>
                      <a:pt x="47" y="405"/>
                    </a:lnTo>
                    <a:lnTo>
                      <a:pt x="40" y="420"/>
                    </a:lnTo>
                    <a:lnTo>
                      <a:pt x="41" y="436"/>
                    </a:lnTo>
                    <a:lnTo>
                      <a:pt x="43" y="439"/>
                    </a:lnTo>
                    <a:lnTo>
                      <a:pt x="57" y="435"/>
                    </a:lnTo>
                    <a:lnTo>
                      <a:pt x="79" y="429"/>
                    </a:lnTo>
                    <a:lnTo>
                      <a:pt x="96" y="435"/>
                    </a:lnTo>
                    <a:lnTo>
                      <a:pt x="108" y="451"/>
                    </a:lnTo>
                    <a:lnTo>
                      <a:pt x="118" y="468"/>
                    </a:lnTo>
                    <a:lnTo>
                      <a:pt x="135" y="481"/>
                    </a:lnTo>
                    <a:lnTo>
                      <a:pt x="154" y="489"/>
                    </a:lnTo>
                    <a:lnTo>
                      <a:pt x="162" y="504"/>
                    </a:lnTo>
                    <a:lnTo>
                      <a:pt x="166" y="523"/>
                    </a:lnTo>
                    <a:lnTo>
                      <a:pt x="179" y="534"/>
                    </a:lnTo>
                    <a:lnTo>
                      <a:pt x="201" y="537"/>
                    </a:lnTo>
                    <a:lnTo>
                      <a:pt x="211" y="534"/>
                    </a:lnTo>
                    <a:lnTo>
                      <a:pt x="205" y="512"/>
                    </a:lnTo>
                    <a:lnTo>
                      <a:pt x="217" y="500"/>
                    </a:lnTo>
                    <a:lnTo>
                      <a:pt x="233" y="497"/>
                    </a:lnTo>
                    <a:lnTo>
                      <a:pt x="253" y="502"/>
                    </a:lnTo>
                    <a:lnTo>
                      <a:pt x="270" y="510"/>
                    </a:lnTo>
                    <a:lnTo>
                      <a:pt x="283" y="505"/>
                    </a:lnTo>
                    <a:lnTo>
                      <a:pt x="292" y="518"/>
                    </a:lnTo>
                    <a:lnTo>
                      <a:pt x="300" y="527"/>
                    </a:lnTo>
                    <a:lnTo>
                      <a:pt x="315" y="530"/>
                    </a:lnTo>
                    <a:lnTo>
                      <a:pt x="323" y="521"/>
                    </a:lnTo>
                    <a:lnTo>
                      <a:pt x="317" y="498"/>
                    </a:lnTo>
                    <a:lnTo>
                      <a:pt x="310" y="475"/>
                    </a:lnTo>
                    <a:lnTo>
                      <a:pt x="310" y="458"/>
                    </a:lnTo>
                    <a:lnTo>
                      <a:pt x="323" y="441"/>
                    </a:lnTo>
                    <a:lnTo>
                      <a:pt x="339" y="433"/>
                    </a:lnTo>
                    <a:lnTo>
                      <a:pt x="355" y="436"/>
                    </a:lnTo>
                    <a:lnTo>
                      <a:pt x="371" y="448"/>
                    </a:lnTo>
                    <a:lnTo>
                      <a:pt x="373" y="461"/>
                    </a:lnTo>
                    <a:lnTo>
                      <a:pt x="372" y="476"/>
                    </a:lnTo>
                    <a:lnTo>
                      <a:pt x="379" y="489"/>
                    </a:lnTo>
                    <a:lnTo>
                      <a:pt x="394" y="492"/>
                    </a:lnTo>
                    <a:lnTo>
                      <a:pt x="408" y="489"/>
                    </a:lnTo>
                    <a:lnTo>
                      <a:pt x="421" y="484"/>
                    </a:lnTo>
                    <a:lnTo>
                      <a:pt x="441" y="489"/>
                    </a:lnTo>
                    <a:lnTo>
                      <a:pt x="458" y="495"/>
                    </a:lnTo>
                    <a:lnTo>
                      <a:pt x="474" y="487"/>
                    </a:lnTo>
                    <a:lnTo>
                      <a:pt x="481" y="485"/>
                    </a:lnTo>
                    <a:lnTo>
                      <a:pt x="487" y="455"/>
                    </a:lnTo>
                    <a:lnTo>
                      <a:pt x="486" y="441"/>
                    </a:lnTo>
                    <a:lnTo>
                      <a:pt x="488" y="423"/>
                    </a:lnTo>
                    <a:lnTo>
                      <a:pt x="500" y="412"/>
                    </a:lnTo>
                    <a:lnTo>
                      <a:pt x="523" y="409"/>
                    </a:lnTo>
                    <a:lnTo>
                      <a:pt x="544" y="403"/>
                    </a:lnTo>
                    <a:lnTo>
                      <a:pt x="560" y="393"/>
                    </a:lnTo>
                    <a:lnTo>
                      <a:pt x="570" y="376"/>
                    </a:lnTo>
                    <a:lnTo>
                      <a:pt x="569" y="353"/>
                    </a:lnTo>
                    <a:lnTo>
                      <a:pt x="563" y="333"/>
                    </a:lnTo>
                    <a:lnTo>
                      <a:pt x="573" y="315"/>
                    </a:lnTo>
                    <a:lnTo>
                      <a:pt x="592" y="314"/>
                    </a:lnTo>
                    <a:lnTo>
                      <a:pt x="608" y="307"/>
                    </a:lnTo>
                    <a:lnTo>
                      <a:pt x="616" y="289"/>
                    </a:lnTo>
                    <a:lnTo>
                      <a:pt x="632" y="282"/>
                    </a:lnTo>
                    <a:lnTo>
                      <a:pt x="645" y="278"/>
                    </a:lnTo>
                    <a:lnTo>
                      <a:pt x="651" y="269"/>
                    </a:lnTo>
                    <a:lnTo>
                      <a:pt x="642" y="252"/>
                    </a:lnTo>
                    <a:lnTo>
                      <a:pt x="626" y="246"/>
                    </a:lnTo>
                    <a:lnTo>
                      <a:pt x="615" y="235"/>
                    </a:lnTo>
                    <a:lnTo>
                      <a:pt x="618" y="223"/>
                    </a:lnTo>
                    <a:lnTo>
                      <a:pt x="608" y="220"/>
                    </a:lnTo>
                    <a:lnTo>
                      <a:pt x="592" y="222"/>
                    </a:lnTo>
                    <a:lnTo>
                      <a:pt x="578" y="233"/>
                    </a:lnTo>
                    <a:close/>
                  </a:path>
                </a:pathLst>
              </a:custGeom>
              <a:solidFill>
                <a:srgbClr val="E9E9F4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" name="Freeform 12"/>
              <p:cNvSpPr>
                <a:spLocks/>
              </p:cNvSpPr>
              <p:nvPr/>
            </p:nvSpPr>
            <p:spPr bwMode="auto">
              <a:xfrm>
                <a:off x="2286000" y="2009775"/>
                <a:ext cx="1190625" cy="904875"/>
              </a:xfrm>
              <a:custGeom>
                <a:avLst/>
                <a:gdLst>
                  <a:gd name="T0" fmla="*/ 0 w 751"/>
                  <a:gd name="T1" fmla="*/ 0 h 571"/>
                  <a:gd name="T2" fmla="*/ 0 w 751"/>
                  <a:gd name="T3" fmla="*/ 0 h 571"/>
                  <a:gd name="T4" fmla="*/ 0 w 751"/>
                  <a:gd name="T5" fmla="*/ 0 h 571"/>
                  <a:gd name="T6" fmla="*/ 0 w 751"/>
                  <a:gd name="T7" fmla="*/ 0 h 571"/>
                  <a:gd name="T8" fmla="*/ 0 w 751"/>
                  <a:gd name="T9" fmla="*/ 0 h 571"/>
                  <a:gd name="T10" fmla="*/ 0 w 751"/>
                  <a:gd name="T11" fmla="*/ 0 h 571"/>
                  <a:gd name="T12" fmla="*/ 0 w 751"/>
                  <a:gd name="T13" fmla="*/ 0 h 571"/>
                  <a:gd name="T14" fmla="*/ 0 w 751"/>
                  <a:gd name="T15" fmla="*/ 0 h 571"/>
                  <a:gd name="T16" fmla="*/ 0 w 751"/>
                  <a:gd name="T17" fmla="*/ 0 h 571"/>
                  <a:gd name="T18" fmla="*/ 0 w 751"/>
                  <a:gd name="T19" fmla="*/ 0 h 571"/>
                  <a:gd name="T20" fmla="*/ 0 w 751"/>
                  <a:gd name="T21" fmla="*/ 0 h 571"/>
                  <a:gd name="T22" fmla="*/ 0 w 751"/>
                  <a:gd name="T23" fmla="*/ 0 h 571"/>
                  <a:gd name="T24" fmla="*/ 0 w 751"/>
                  <a:gd name="T25" fmla="*/ 0 h 571"/>
                  <a:gd name="T26" fmla="*/ 0 w 751"/>
                  <a:gd name="T27" fmla="*/ 0 h 571"/>
                  <a:gd name="T28" fmla="*/ 0 w 751"/>
                  <a:gd name="T29" fmla="*/ 0 h 571"/>
                  <a:gd name="T30" fmla="*/ 0 w 751"/>
                  <a:gd name="T31" fmla="*/ 0 h 571"/>
                  <a:gd name="T32" fmla="*/ 0 w 751"/>
                  <a:gd name="T33" fmla="*/ 0 h 571"/>
                  <a:gd name="T34" fmla="*/ 0 w 751"/>
                  <a:gd name="T35" fmla="*/ 0 h 571"/>
                  <a:gd name="T36" fmla="*/ 0 w 751"/>
                  <a:gd name="T37" fmla="*/ 0 h 571"/>
                  <a:gd name="T38" fmla="*/ 0 w 751"/>
                  <a:gd name="T39" fmla="*/ 0 h 571"/>
                  <a:gd name="T40" fmla="*/ 0 w 751"/>
                  <a:gd name="T41" fmla="*/ 0 h 571"/>
                  <a:gd name="T42" fmla="*/ 0 w 751"/>
                  <a:gd name="T43" fmla="*/ 0 h 571"/>
                  <a:gd name="T44" fmla="*/ 0 w 751"/>
                  <a:gd name="T45" fmla="*/ 0 h 571"/>
                  <a:gd name="T46" fmla="*/ 0 w 751"/>
                  <a:gd name="T47" fmla="*/ 0 h 571"/>
                  <a:gd name="T48" fmla="*/ 0 w 751"/>
                  <a:gd name="T49" fmla="*/ 0 h 571"/>
                  <a:gd name="T50" fmla="*/ 0 w 751"/>
                  <a:gd name="T51" fmla="*/ 0 h 571"/>
                  <a:gd name="T52" fmla="*/ 0 w 751"/>
                  <a:gd name="T53" fmla="*/ 0 h 571"/>
                  <a:gd name="T54" fmla="*/ 0 w 751"/>
                  <a:gd name="T55" fmla="*/ 0 h 571"/>
                  <a:gd name="T56" fmla="*/ 0 w 751"/>
                  <a:gd name="T57" fmla="*/ 0 h 571"/>
                  <a:gd name="T58" fmla="*/ 0 w 751"/>
                  <a:gd name="T59" fmla="*/ 0 h 571"/>
                  <a:gd name="T60" fmla="*/ 0 w 751"/>
                  <a:gd name="T61" fmla="*/ 0 h 571"/>
                  <a:gd name="T62" fmla="*/ 0 w 751"/>
                  <a:gd name="T63" fmla="*/ 0 h 571"/>
                  <a:gd name="T64" fmla="*/ 0 w 751"/>
                  <a:gd name="T65" fmla="*/ 0 h 571"/>
                  <a:gd name="T66" fmla="*/ 0 w 751"/>
                  <a:gd name="T67" fmla="*/ 0 h 571"/>
                  <a:gd name="T68" fmla="*/ 0 w 751"/>
                  <a:gd name="T69" fmla="*/ 0 h 571"/>
                  <a:gd name="T70" fmla="*/ 0 w 751"/>
                  <a:gd name="T71" fmla="*/ 0 h 571"/>
                  <a:gd name="T72" fmla="*/ 0 w 751"/>
                  <a:gd name="T73" fmla="*/ 0 h 571"/>
                  <a:gd name="T74" fmla="*/ 0 w 751"/>
                  <a:gd name="T75" fmla="*/ 0 h 571"/>
                  <a:gd name="T76" fmla="*/ 0 w 751"/>
                  <a:gd name="T77" fmla="*/ 0 h 571"/>
                  <a:gd name="T78" fmla="*/ 0 w 751"/>
                  <a:gd name="T79" fmla="*/ 0 h 571"/>
                  <a:gd name="T80" fmla="*/ 0 w 751"/>
                  <a:gd name="T81" fmla="*/ 0 h 571"/>
                  <a:gd name="T82" fmla="*/ 0 w 751"/>
                  <a:gd name="T83" fmla="*/ 0 h 571"/>
                  <a:gd name="T84" fmla="*/ 0 w 751"/>
                  <a:gd name="T85" fmla="*/ 0 h 571"/>
                  <a:gd name="T86" fmla="*/ 0 w 751"/>
                  <a:gd name="T87" fmla="*/ 0 h 571"/>
                  <a:gd name="T88" fmla="*/ 0 w 751"/>
                  <a:gd name="T89" fmla="*/ 0 h 571"/>
                  <a:gd name="T90" fmla="*/ 0 w 751"/>
                  <a:gd name="T91" fmla="*/ 0 h 571"/>
                  <a:gd name="T92" fmla="*/ 0 w 751"/>
                  <a:gd name="T93" fmla="*/ 0 h 571"/>
                  <a:gd name="T94" fmla="*/ 0 w 751"/>
                  <a:gd name="T95" fmla="*/ 0 h 571"/>
                  <a:gd name="T96" fmla="*/ 0 w 751"/>
                  <a:gd name="T97" fmla="*/ 0 h 571"/>
                  <a:gd name="T98" fmla="*/ 0 w 751"/>
                  <a:gd name="T99" fmla="*/ 0 h 571"/>
                  <a:gd name="T100" fmla="*/ 0 w 751"/>
                  <a:gd name="T101" fmla="*/ 0 h 5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51" h="571">
                    <a:moveTo>
                      <a:pt x="334" y="49"/>
                    </a:moveTo>
                    <a:lnTo>
                      <a:pt x="345" y="69"/>
                    </a:lnTo>
                    <a:lnTo>
                      <a:pt x="354" y="86"/>
                    </a:lnTo>
                    <a:lnTo>
                      <a:pt x="348" y="108"/>
                    </a:lnTo>
                    <a:lnTo>
                      <a:pt x="344" y="125"/>
                    </a:lnTo>
                    <a:lnTo>
                      <a:pt x="345" y="136"/>
                    </a:lnTo>
                    <a:lnTo>
                      <a:pt x="357" y="141"/>
                    </a:lnTo>
                    <a:lnTo>
                      <a:pt x="368" y="132"/>
                    </a:lnTo>
                    <a:lnTo>
                      <a:pt x="378" y="116"/>
                    </a:lnTo>
                    <a:lnTo>
                      <a:pt x="395" y="109"/>
                    </a:lnTo>
                    <a:lnTo>
                      <a:pt x="416" y="115"/>
                    </a:lnTo>
                    <a:lnTo>
                      <a:pt x="431" y="125"/>
                    </a:lnTo>
                    <a:lnTo>
                      <a:pt x="453" y="123"/>
                    </a:lnTo>
                    <a:lnTo>
                      <a:pt x="482" y="118"/>
                    </a:lnTo>
                    <a:lnTo>
                      <a:pt x="500" y="110"/>
                    </a:lnTo>
                    <a:lnTo>
                      <a:pt x="512" y="89"/>
                    </a:lnTo>
                    <a:lnTo>
                      <a:pt x="515" y="69"/>
                    </a:lnTo>
                    <a:lnTo>
                      <a:pt x="529" y="57"/>
                    </a:lnTo>
                    <a:lnTo>
                      <a:pt x="536" y="41"/>
                    </a:lnTo>
                    <a:lnTo>
                      <a:pt x="548" y="33"/>
                    </a:lnTo>
                    <a:lnTo>
                      <a:pt x="568" y="39"/>
                    </a:lnTo>
                    <a:lnTo>
                      <a:pt x="584" y="44"/>
                    </a:lnTo>
                    <a:lnTo>
                      <a:pt x="594" y="34"/>
                    </a:lnTo>
                    <a:lnTo>
                      <a:pt x="601" y="15"/>
                    </a:lnTo>
                    <a:lnTo>
                      <a:pt x="617" y="1"/>
                    </a:lnTo>
                    <a:lnTo>
                      <a:pt x="631" y="8"/>
                    </a:lnTo>
                    <a:lnTo>
                      <a:pt x="644" y="17"/>
                    </a:lnTo>
                    <a:lnTo>
                      <a:pt x="660" y="10"/>
                    </a:lnTo>
                    <a:lnTo>
                      <a:pt x="682" y="8"/>
                    </a:lnTo>
                    <a:lnTo>
                      <a:pt x="692" y="0"/>
                    </a:lnTo>
                    <a:lnTo>
                      <a:pt x="690" y="17"/>
                    </a:lnTo>
                    <a:lnTo>
                      <a:pt x="702" y="28"/>
                    </a:lnTo>
                    <a:lnTo>
                      <a:pt x="720" y="43"/>
                    </a:lnTo>
                    <a:lnTo>
                      <a:pt x="736" y="54"/>
                    </a:lnTo>
                    <a:lnTo>
                      <a:pt x="735" y="76"/>
                    </a:lnTo>
                    <a:lnTo>
                      <a:pt x="736" y="95"/>
                    </a:lnTo>
                    <a:lnTo>
                      <a:pt x="748" y="115"/>
                    </a:lnTo>
                    <a:lnTo>
                      <a:pt x="751" y="136"/>
                    </a:lnTo>
                    <a:lnTo>
                      <a:pt x="745" y="158"/>
                    </a:lnTo>
                    <a:lnTo>
                      <a:pt x="733" y="191"/>
                    </a:lnTo>
                    <a:lnTo>
                      <a:pt x="729" y="218"/>
                    </a:lnTo>
                    <a:lnTo>
                      <a:pt x="726" y="246"/>
                    </a:lnTo>
                    <a:lnTo>
                      <a:pt x="719" y="262"/>
                    </a:lnTo>
                    <a:lnTo>
                      <a:pt x="706" y="273"/>
                    </a:lnTo>
                    <a:lnTo>
                      <a:pt x="690" y="280"/>
                    </a:lnTo>
                    <a:lnTo>
                      <a:pt x="673" y="277"/>
                    </a:lnTo>
                    <a:lnTo>
                      <a:pt x="663" y="272"/>
                    </a:lnTo>
                    <a:lnTo>
                      <a:pt x="660" y="254"/>
                    </a:lnTo>
                    <a:lnTo>
                      <a:pt x="653" y="240"/>
                    </a:lnTo>
                    <a:lnTo>
                      <a:pt x="638" y="231"/>
                    </a:lnTo>
                    <a:lnTo>
                      <a:pt x="631" y="214"/>
                    </a:lnTo>
                    <a:lnTo>
                      <a:pt x="613" y="213"/>
                    </a:lnTo>
                    <a:lnTo>
                      <a:pt x="592" y="207"/>
                    </a:lnTo>
                    <a:lnTo>
                      <a:pt x="575" y="215"/>
                    </a:lnTo>
                    <a:lnTo>
                      <a:pt x="572" y="230"/>
                    </a:lnTo>
                    <a:lnTo>
                      <a:pt x="590" y="240"/>
                    </a:lnTo>
                    <a:lnTo>
                      <a:pt x="600" y="250"/>
                    </a:lnTo>
                    <a:lnTo>
                      <a:pt x="598" y="264"/>
                    </a:lnTo>
                    <a:lnTo>
                      <a:pt x="590" y="272"/>
                    </a:lnTo>
                    <a:lnTo>
                      <a:pt x="569" y="270"/>
                    </a:lnTo>
                    <a:lnTo>
                      <a:pt x="558" y="285"/>
                    </a:lnTo>
                    <a:lnTo>
                      <a:pt x="541" y="296"/>
                    </a:lnTo>
                    <a:lnTo>
                      <a:pt x="525" y="310"/>
                    </a:lnTo>
                    <a:lnTo>
                      <a:pt x="506" y="309"/>
                    </a:lnTo>
                    <a:lnTo>
                      <a:pt x="493" y="303"/>
                    </a:lnTo>
                    <a:lnTo>
                      <a:pt x="475" y="312"/>
                    </a:lnTo>
                    <a:lnTo>
                      <a:pt x="463" y="328"/>
                    </a:lnTo>
                    <a:lnTo>
                      <a:pt x="444" y="333"/>
                    </a:lnTo>
                    <a:lnTo>
                      <a:pt x="417" y="339"/>
                    </a:lnTo>
                    <a:lnTo>
                      <a:pt x="397" y="348"/>
                    </a:lnTo>
                    <a:lnTo>
                      <a:pt x="377" y="361"/>
                    </a:lnTo>
                    <a:lnTo>
                      <a:pt x="365" y="379"/>
                    </a:lnTo>
                    <a:lnTo>
                      <a:pt x="352" y="394"/>
                    </a:lnTo>
                    <a:lnTo>
                      <a:pt x="337" y="397"/>
                    </a:lnTo>
                    <a:lnTo>
                      <a:pt x="319" y="407"/>
                    </a:lnTo>
                    <a:lnTo>
                      <a:pt x="306" y="423"/>
                    </a:lnTo>
                    <a:lnTo>
                      <a:pt x="288" y="431"/>
                    </a:lnTo>
                    <a:lnTo>
                      <a:pt x="270" y="441"/>
                    </a:lnTo>
                    <a:lnTo>
                      <a:pt x="262" y="459"/>
                    </a:lnTo>
                    <a:lnTo>
                      <a:pt x="253" y="476"/>
                    </a:lnTo>
                    <a:lnTo>
                      <a:pt x="239" y="483"/>
                    </a:lnTo>
                    <a:lnTo>
                      <a:pt x="226" y="479"/>
                    </a:lnTo>
                    <a:lnTo>
                      <a:pt x="210" y="470"/>
                    </a:lnTo>
                    <a:lnTo>
                      <a:pt x="196" y="476"/>
                    </a:lnTo>
                    <a:lnTo>
                      <a:pt x="190" y="489"/>
                    </a:lnTo>
                    <a:lnTo>
                      <a:pt x="174" y="486"/>
                    </a:lnTo>
                    <a:lnTo>
                      <a:pt x="161" y="495"/>
                    </a:lnTo>
                    <a:lnTo>
                      <a:pt x="153" y="510"/>
                    </a:lnTo>
                    <a:lnTo>
                      <a:pt x="141" y="515"/>
                    </a:lnTo>
                    <a:lnTo>
                      <a:pt x="125" y="520"/>
                    </a:lnTo>
                    <a:lnTo>
                      <a:pt x="120" y="538"/>
                    </a:lnTo>
                    <a:lnTo>
                      <a:pt x="124" y="555"/>
                    </a:lnTo>
                    <a:lnTo>
                      <a:pt x="125" y="571"/>
                    </a:lnTo>
                    <a:lnTo>
                      <a:pt x="105" y="568"/>
                    </a:lnTo>
                    <a:lnTo>
                      <a:pt x="88" y="554"/>
                    </a:lnTo>
                    <a:lnTo>
                      <a:pt x="74" y="549"/>
                    </a:lnTo>
                    <a:lnTo>
                      <a:pt x="58" y="538"/>
                    </a:lnTo>
                    <a:lnTo>
                      <a:pt x="42" y="535"/>
                    </a:lnTo>
                    <a:lnTo>
                      <a:pt x="29" y="522"/>
                    </a:lnTo>
                    <a:lnTo>
                      <a:pt x="18" y="505"/>
                    </a:lnTo>
                    <a:lnTo>
                      <a:pt x="5" y="493"/>
                    </a:lnTo>
                    <a:lnTo>
                      <a:pt x="0" y="493"/>
                    </a:lnTo>
                    <a:lnTo>
                      <a:pt x="6" y="466"/>
                    </a:lnTo>
                    <a:lnTo>
                      <a:pt x="5" y="449"/>
                    </a:lnTo>
                    <a:lnTo>
                      <a:pt x="7" y="431"/>
                    </a:lnTo>
                    <a:lnTo>
                      <a:pt x="19" y="420"/>
                    </a:lnTo>
                    <a:lnTo>
                      <a:pt x="42" y="415"/>
                    </a:lnTo>
                    <a:lnTo>
                      <a:pt x="63" y="411"/>
                    </a:lnTo>
                    <a:lnTo>
                      <a:pt x="79" y="400"/>
                    </a:lnTo>
                    <a:lnTo>
                      <a:pt x="89" y="384"/>
                    </a:lnTo>
                    <a:lnTo>
                      <a:pt x="88" y="365"/>
                    </a:lnTo>
                    <a:lnTo>
                      <a:pt x="85" y="352"/>
                    </a:lnTo>
                    <a:lnTo>
                      <a:pt x="82" y="342"/>
                    </a:lnTo>
                    <a:lnTo>
                      <a:pt x="92" y="323"/>
                    </a:lnTo>
                    <a:lnTo>
                      <a:pt x="111" y="322"/>
                    </a:lnTo>
                    <a:lnTo>
                      <a:pt x="127" y="315"/>
                    </a:lnTo>
                    <a:lnTo>
                      <a:pt x="135" y="297"/>
                    </a:lnTo>
                    <a:lnTo>
                      <a:pt x="153" y="289"/>
                    </a:lnTo>
                    <a:lnTo>
                      <a:pt x="164" y="286"/>
                    </a:lnTo>
                    <a:lnTo>
                      <a:pt x="170" y="276"/>
                    </a:lnTo>
                    <a:lnTo>
                      <a:pt x="161" y="260"/>
                    </a:lnTo>
                    <a:lnTo>
                      <a:pt x="145" y="256"/>
                    </a:lnTo>
                    <a:lnTo>
                      <a:pt x="134" y="243"/>
                    </a:lnTo>
                    <a:lnTo>
                      <a:pt x="137" y="231"/>
                    </a:lnTo>
                    <a:lnTo>
                      <a:pt x="125" y="228"/>
                    </a:lnTo>
                    <a:lnTo>
                      <a:pt x="111" y="230"/>
                    </a:lnTo>
                    <a:lnTo>
                      <a:pt x="97" y="241"/>
                    </a:lnTo>
                    <a:lnTo>
                      <a:pt x="104" y="224"/>
                    </a:lnTo>
                    <a:lnTo>
                      <a:pt x="92" y="210"/>
                    </a:lnTo>
                    <a:lnTo>
                      <a:pt x="79" y="191"/>
                    </a:lnTo>
                    <a:lnTo>
                      <a:pt x="66" y="174"/>
                    </a:lnTo>
                    <a:lnTo>
                      <a:pt x="63" y="158"/>
                    </a:lnTo>
                    <a:lnTo>
                      <a:pt x="55" y="149"/>
                    </a:lnTo>
                    <a:lnTo>
                      <a:pt x="56" y="133"/>
                    </a:lnTo>
                    <a:lnTo>
                      <a:pt x="63" y="119"/>
                    </a:lnTo>
                    <a:lnTo>
                      <a:pt x="66" y="97"/>
                    </a:lnTo>
                    <a:lnTo>
                      <a:pt x="81" y="82"/>
                    </a:lnTo>
                    <a:lnTo>
                      <a:pt x="101" y="74"/>
                    </a:lnTo>
                    <a:lnTo>
                      <a:pt x="118" y="63"/>
                    </a:lnTo>
                    <a:lnTo>
                      <a:pt x="141" y="57"/>
                    </a:lnTo>
                    <a:lnTo>
                      <a:pt x="160" y="62"/>
                    </a:lnTo>
                    <a:lnTo>
                      <a:pt x="181" y="56"/>
                    </a:lnTo>
                    <a:lnTo>
                      <a:pt x="191" y="46"/>
                    </a:lnTo>
                    <a:lnTo>
                      <a:pt x="209" y="39"/>
                    </a:lnTo>
                    <a:lnTo>
                      <a:pt x="227" y="41"/>
                    </a:lnTo>
                    <a:lnTo>
                      <a:pt x="242" y="36"/>
                    </a:lnTo>
                    <a:lnTo>
                      <a:pt x="255" y="39"/>
                    </a:lnTo>
                    <a:lnTo>
                      <a:pt x="273" y="51"/>
                    </a:lnTo>
                    <a:lnTo>
                      <a:pt x="288" y="53"/>
                    </a:lnTo>
                    <a:lnTo>
                      <a:pt x="305" y="56"/>
                    </a:lnTo>
                    <a:lnTo>
                      <a:pt x="316" y="43"/>
                    </a:lnTo>
                    <a:lnTo>
                      <a:pt x="328" y="34"/>
                    </a:lnTo>
                    <a:lnTo>
                      <a:pt x="334" y="49"/>
                    </a:lnTo>
                    <a:close/>
                  </a:path>
                </a:pathLst>
              </a:custGeom>
              <a:solidFill>
                <a:srgbClr val="BCC3E0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" name="Freeform 13"/>
              <p:cNvSpPr>
                <a:spLocks/>
              </p:cNvSpPr>
              <p:nvPr/>
            </p:nvSpPr>
            <p:spPr bwMode="auto">
              <a:xfrm>
                <a:off x="1143000" y="2705100"/>
                <a:ext cx="1962150" cy="2000250"/>
              </a:xfrm>
              <a:custGeom>
                <a:avLst/>
                <a:gdLst>
                  <a:gd name="T0" fmla="*/ 0 w 1243"/>
                  <a:gd name="T1" fmla="*/ 0 h 1262"/>
                  <a:gd name="T2" fmla="*/ 0 w 1243"/>
                  <a:gd name="T3" fmla="*/ 0 h 1262"/>
                  <a:gd name="T4" fmla="*/ 0 w 1243"/>
                  <a:gd name="T5" fmla="*/ 0 h 1262"/>
                  <a:gd name="T6" fmla="*/ 0 w 1243"/>
                  <a:gd name="T7" fmla="*/ 0 h 1262"/>
                  <a:gd name="T8" fmla="*/ 0 w 1243"/>
                  <a:gd name="T9" fmla="*/ 0 h 1262"/>
                  <a:gd name="T10" fmla="*/ 0 w 1243"/>
                  <a:gd name="T11" fmla="*/ 0 h 1262"/>
                  <a:gd name="T12" fmla="*/ 0 w 1243"/>
                  <a:gd name="T13" fmla="*/ 0 h 1262"/>
                  <a:gd name="T14" fmla="*/ 0 w 1243"/>
                  <a:gd name="T15" fmla="*/ 0 h 1262"/>
                  <a:gd name="T16" fmla="*/ 0 w 1243"/>
                  <a:gd name="T17" fmla="*/ 0 h 1262"/>
                  <a:gd name="T18" fmla="*/ 0 w 1243"/>
                  <a:gd name="T19" fmla="*/ 0 h 1262"/>
                  <a:gd name="T20" fmla="*/ 0 w 1243"/>
                  <a:gd name="T21" fmla="*/ 0 h 1262"/>
                  <a:gd name="T22" fmla="*/ 0 w 1243"/>
                  <a:gd name="T23" fmla="*/ 0 h 1262"/>
                  <a:gd name="T24" fmla="*/ 0 w 1243"/>
                  <a:gd name="T25" fmla="*/ 0 h 1262"/>
                  <a:gd name="T26" fmla="*/ 0 w 1243"/>
                  <a:gd name="T27" fmla="*/ 0 h 1262"/>
                  <a:gd name="T28" fmla="*/ 0 w 1243"/>
                  <a:gd name="T29" fmla="*/ 0 h 1262"/>
                  <a:gd name="T30" fmla="*/ 0 w 1243"/>
                  <a:gd name="T31" fmla="*/ 0 h 1262"/>
                  <a:gd name="T32" fmla="*/ 0 w 1243"/>
                  <a:gd name="T33" fmla="*/ 0 h 1262"/>
                  <a:gd name="T34" fmla="*/ 0 w 1243"/>
                  <a:gd name="T35" fmla="*/ 0 h 1262"/>
                  <a:gd name="T36" fmla="*/ 0 w 1243"/>
                  <a:gd name="T37" fmla="*/ 0 h 1262"/>
                  <a:gd name="T38" fmla="*/ 0 w 1243"/>
                  <a:gd name="T39" fmla="*/ 0 h 1262"/>
                  <a:gd name="T40" fmla="*/ 0 w 1243"/>
                  <a:gd name="T41" fmla="*/ 0 h 1262"/>
                  <a:gd name="T42" fmla="*/ 0 w 1243"/>
                  <a:gd name="T43" fmla="*/ 0 h 1262"/>
                  <a:gd name="T44" fmla="*/ 0 w 1243"/>
                  <a:gd name="T45" fmla="*/ 0 h 1262"/>
                  <a:gd name="T46" fmla="*/ 0 w 1243"/>
                  <a:gd name="T47" fmla="*/ 0 h 1262"/>
                  <a:gd name="T48" fmla="*/ 0 w 1243"/>
                  <a:gd name="T49" fmla="*/ 0 h 1262"/>
                  <a:gd name="T50" fmla="*/ 0 w 1243"/>
                  <a:gd name="T51" fmla="*/ 0 h 1262"/>
                  <a:gd name="T52" fmla="*/ 0 w 1243"/>
                  <a:gd name="T53" fmla="*/ 0 h 1262"/>
                  <a:gd name="T54" fmla="*/ 0 w 1243"/>
                  <a:gd name="T55" fmla="*/ 0 h 1262"/>
                  <a:gd name="T56" fmla="*/ 0 w 1243"/>
                  <a:gd name="T57" fmla="*/ 0 h 1262"/>
                  <a:gd name="T58" fmla="*/ 0 w 1243"/>
                  <a:gd name="T59" fmla="*/ 0 h 1262"/>
                  <a:gd name="T60" fmla="*/ 0 w 1243"/>
                  <a:gd name="T61" fmla="*/ 0 h 1262"/>
                  <a:gd name="T62" fmla="*/ 0 w 1243"/>
                  <a:gd name="T63" fmla="*/ 0 h 1262"/>
                  <a:gd name="T64" fmla="*/ 0 w 1243"/>
                  <a:gd name="T65" fmla="*/ 0 h 1262"/>
                  <a:gd name="T66" fmla="*/ 0 w 1243"/>
                  <a:gd name="T67" fmla="*/ 0 h 1262"/>
                  <a:gd name="T68" fmla="*/ 0 w 1243"/>
                  <a:gd name="T69" fmla="*/ 0 h 1262"/>
                  <a:gd name="T70" fmla="*/ 0 w 1243"/>
                  <a:gd name="T71" fmla="*/ 0 h 1262"/>
                  <a:gd name="T72" fmla="*/ 0 w 1243"/>
                  <a:gd name="T73" fmla="*/ 0 h 1262"/>
                  <a:gd name="T74" fmla="*/ 0 w 1243"/>
                  <a:gd name="T75" fmla="*/ 0 h 1262"/>
                  <a:gd name="T76" fmla="*/ 0 w 1243"/>
                  <a:gd name="T77" fmla="*/ 0 h 1262"/>
                  <a:gd name="T78" fmla="*/ 0 w 1243"/>
                  <a:gd name="T79" fmla="*/ 0 h 1262"/>
                  <a:gd name="T80" fmla="*/ 0 w 1243"/>
                  <a:gd name="T81" fmla="*/ 0 h 1262"/>
                  <a:gd name="T82" fmla="*/ 0 w 1243"/>
                  <a:gd name="T83" fmla="*/ 0 h 1262"/>
                  <a:gd name="T84" fmla="*/ 0 w 1243"/>
                  <a:gd name="T85" fmla="*/ 0 h 1262"/>
                  <a:gd name="T86" fmla="*/ 0 w 1243"/>
                  <a:gd name="T87" fmla="*/ 0 h 1262"/>
                  <a:gd name="T88" fmla="*/ 0 w 1243"/>
                  <a:gd name="T89" fmla="*/ 0 h 1262"/>
                  <a:gd name="T90" fmla="*/ 0 w 1243"/>
                  <a:gd name="T91" fmla="*/ 0 h 1262"/>
                  <a:gd name="T92" fmla="*/ 0 w 1243"/>
                  <a:gd name="T93" fmla="*/ 0 h 1262"/>
                  <a:gd name="T94" fmla="*/ 0 w 1243"/>
                  <a:gd name="T95" fmla="*/ 0 h 1262"/>
                  <a:gd name="T96" fmla="*/ 0 w 1243"/>
                  <a:gd name="T97" fmla="*/ 0 h 1262"/>
                  <a:gd name="T98" fmla="*/ 0 w 1243"/>
                  <a:gd name="T99" fmla="*/ 0 h 1262"/>
                  <a:gd name="T100" fmla="*/ 0 w 1243"/>
                  <a:gd name="T101" fmla="*/ 0 h 1262"/>
                  <a:gd name="T102" fmla="*/ 0 w 1243"/>
                  <a:gd name="T103" fmla="*/ 0 h 1262"/>
                  <a:gd name="T104" fmla="*/ 0 w 1243"/>
                  <a:gd name="T105" fmla="*/ 0 h 1262"/>
                  <a:gd name="T106" fmla="*/ 0 w 1243"/>
                  <a:gd name="T107" fmla="*/ 0 h 12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43" h="1262">
                    <a:moveTo>
                      <a:pt x="286" y="12"/>
                    </a:moveTo>
                    <a:lnTo>
                      <a:pt x="300" y="6"/>
                    </a:lnTo>
                    <a:lnTo>
                      <a:pt x="322" y="0"/>
                    </a:lnTo>
                    <a:lnTo>
                      <a:pt x="341" y="6"/>
                    </a:lnTo>
                    <a:lnTo>
                      <a:pt x="351" y="22"/>
                    </a:lnTo>
                    <a:lnTo>
                      <a:pt x="361" y="39"/>
                    </a:lnTo>
                    <a:lnTo>
                      <a:pt x="378" y="52"/>
                    </a:lnTo>
                    <a:lnTo>
                      <a:pt x="397" y="60"/>
                    </a:lnTo>
                    <a:lnTo>
                      <a:pt x="405" y="75"/>
                    </a:lnTo>
                    <a:lnTo>
                      <a:pt x="409" y="94"/>
                    </a:lnTo>
                    <a:lnTo>
                      <a:pt x="422" y="105"/>
                    </a:lnTo>
                    <a:lnTo>
                      <a:pt x="444" y="108"/>
                    </a:lnTo>
                    <a:lnTo>
                      <a:pt x="454" y="105"/>
                    </a:lnTo>
                    <a:lnTo>
                      <a:pt x="448" y="83"/>
                    </a:lnTo>
                    <a:lnTo>
                      <a:pt x="460" y="71"/>
                    </a:lnTo>
                    <a:lnTo>
                      <a:pt x="476" y="68"/>
                    </a:lnTo>
                    <a:lnTo>
                      <a:pt x="496" y="73"/>
                    </a:lnTo>
                    <a:lnTo>
                      <a:pt x="513" y="81"/>
                    </a:lnTo>
                    <a:lnTo>
                      <a:pt x="526" y="76"/>
                    </a:lnTo>
                    <a:lnTo>
                      <a:pt x="535" y="89"/>
                    </a:lnTo>
                    <a:lnTo>
                      <a:pt x="543" y="98"/>
                    </a:lnTo>
                    <a:lnTo>
                      <a:pt x="558" y="101"/>
                    </a:lnTo>
                    <a:lnTo>
                      <a:pt x="566" y="92"/>
                    </a:lnTo>
                    <a:lnTo>
                      <a:pt x="560" y="69"/>
                    </a:lnTo>
                    <a:lnTo>
                      <a:pt x="553" y="46"/>
                    </a:lnTo>
                    <a:lnTo>
                      <a:pt x="553" y="29"/>
                    </a:lnTo>
                    <a:lnTo>
                      <a:pt x="566" y="12"/>
                    </a:lnTo>
                    <a:lnTo>
                      <a:pt x="582" y="4"/>
                    </a:lnTo>
                    <a:lnTo>
                      <a:pt x="598" y="7"/>
                    </a:lnTo>
                    <a:lnTo>
                      <a:pt x="614" y="19"/>
                    </a:lnTo>
                    <a:lnTo>
                      <a:pt x="616" y="32"/>
                    </a:lnTo>
                    <a:lnTo>
                      <a:pt x="615" y="47"/>
                    </a:lnTo>
                    <a:lnTo>
                      <a:pt x="622" y="60"/>
                    </a:lnTo>
                    <a:lnTo>
                      <a:pt x="637" y="63"/>
                    </a:lnTo>
                    <a:lnTo>
                      <a:pt x="651" y="60"/>
                    </a:lnTo>
                    <a:lnTo>
                      <a:pt x="664" y="55"/>
                    </a:lnTo>
                    <a:lnTo>
                      <a:pt x="684" y="60"/>
                    </a:lnTo>
                    <a:lnTo>
                      <a:pt x="701" y="66"/>
                    </a:lnTo>
                    <a:lnTo>
                      <a:pt x="717" y="58"/>
                    </a:lnTo>
                    <a:lnTo>
                      <a:pt x="729" y="56"/>
                    </a:lnTo>
                    <a:lnTo>
                      <a:pt x="740" y="68"/>
                    </a:lnTo>
                    <a:lnTo>
                      <a:pt x="752" y="83"/>
                    </a:lnTo>
                    <a:lnTo>
                      <a:pt x="764" y="96"/>
                    </a:lnTo>
                    <a:lnTo>
                      <a:pt x="782" y="112"/>
                    </a:lnTo>
                    <a:lnTo>
                      <a:pt x="786" y="130"/>
                    </a:lnTo>
                    <a:lnTo>
                      <a:pt x="796" y="147"/>
                    </a:lnTo>
                    <a:lnTo>
                      <a:pt x="805" y="163"/>
                    </a:lnTo>
                    <a:lnTo>
                      <a:pt x="800" y="178"/>
                    </a:lnTo>
                    <a:lnTo>
                      <a:pt x="819" y="181"/>
                    </a:lnTo>
                    <a:lnTo>
                      <a:pt x="831" y="184"/>
                    </a:lnTo>
                    <a:lnTo>
                      <a:pt x="839" y="199"/>
                    </a:lnTo>
                    <a:lnTo>
                      <a:pt x="846" y="213"/>
                    </a:lnTo>
                    <a:lnTo>
                      <a:pt x="862" y="220"/>
                    </a:lnTo>
                    <a:lnTo>
                      <a:pt x="874" y="230"/>
                    </a:lnTo>
                    <a:lnTo>
                      <a:pt x="887" y="246"/>
                    </a:lnTo>
                    <a:lnTo>
                      <a:pt x="890" y="262"/>
                    </a:lnTo>
                    <a:lnTo>
                      <a:pt x="882" y="276"/>
                    </a:lnTo>
                    <a:lnTo>
                      <a:pt x="869" y="283"/>
                    </a:lnTo>
                    <a:lnTo>
                      <a:pt x="862" y="299"/>
                    </a:lnTo>
                    <a:lnTo>
                      <a:pt x="864" y="314"/>
                    </a:lnTo>
                    <a:lnTo>
                      <a:pt x="875" y="324"/>
                    </a:lnTo>
                    <a:lnTo>
                      <a:pt x="890" y="337"/>
                    </a:lnTo>
                    <a:lnTo>
                      <a:pt x="891" y="355"/>
                    </a:lnTo>
                    <a:lnTo>
                      <a:pt x="897" y="370"/>
                    </a:lnTo>
                    <a:lnTo>
                      <a:pt x="913" y="377"/>
                    </a:lnTo>
                    <a:lnTo>
                      <a:pt x="927" y="384"/>
                    </a:lnTo>
                    <a:lnTo>
                      <a:pt x="938" y="400"/>
                    </a:lnTo>
                    <a:lnTo>
                      <a:pt x="943" y="416"/>
                    </a:lnTo>
                    <a:lnTo>
                      <a:pt x="948" y="429"/>
                    </a:lnTo>
                    <a:lnTo>
                      <a:pt x="967" y="439"/>
                    </a:lnTo>
                    <a:lnTo>
                      <a:pt x="983" y="442"/>
                    </a:lnTo>
                    <a:lnTo>
                      <a:pt x="992" y="455"/>
                    </a:lnTo>
                    <a:lnTo>
                      <a:pt x="1009" y="449"/>
                    </a:lnTo>
                    <a:lnTo>
                      <a:pt x="1026" y="456"/>
                    </a:lnTo>
                    <a:lnTo>
                      <a:pt x="1040" y="468"/>
                    </a:lnTo>
                    <a:lnTo>
                      <a:pt x="1048" y="486"/>
                    </a:lnTo>
                    <a:lnTo>
                      <a:pt x="1059" y="504"/>
                    </a:lnTo>
                    <a:lnTo>
                      <a:pt x="1068" y="521"/>
                    </a:lnTo>
                    <a:lnTo>
                      <a:pt x="1079" y="535"/>
                    </a:lnTo>
                    <a:lnTo>
                      <a:pt x="1092" y="541"/>
                    </a:lnTo>
                    <a:lnTo>
                      <a:pt x="1108" y="541"/>
                    </a:lnTo>
                    <a:lnTo>
                      <a:pt x="1124" y="545"/>
                    </a:lnTo>
                    <a:lnTo>
                      <a:pt x="1131" y="561"/>
                    </a:lnTo>
                    <a:lnTo>
                      <a:pt x="1138" y="583"/>
                    </a:lnTo>
                    <a:lnTo>
                      <a:pt x="1154" y="597"/>
                    </a:lnTo>
                    <a:lnTo>
                      <a:pt x="1174" y="600"/>
                    </a:lnTo>
                    <a:lnTo>
                      <a:pt x="1191" y="613"/>
                    </a:lnTo>
                    <a:lnTo>
                      <a:pt x="1199" y="633"/>
                    </a:lnTo>
                    <a:lnTo>
                      <a:pt x="1211" y="649"/>
                    </a:lnTo>
                    <a:lnTo>
                      <a:pt x="1230" y="656"/>
                    </a:lnTo>
                    <a:lnTo>
                      <a:pt x="1243" y="678"/>
                    </a:lnTo>
                    <a:lnTo>
                      <a:pt x="1240" y="699"/>
                    </a:lnTo>
                    <a:lnTo>
                      <a:pt x="1236" y="724"/>
                    </a:lnTo>
                    <a:lnTo>
                      <a:pt x="1226" y="744"/>
                    </a:lnTo>
                    <a:lnTo>
                      <a:pt x="1222" y="763"/>
                    </a:lnTo>
                    <a:lnTo>
                      <a:pt x="1206" y="750"/>
                    </a:lnTo>
                    <a:lnTo>
                      <a:pt x="1190" y="744"/>
                    </a:lnTo>
                    <a:lnTo>
                      <a:pt x="1178" y="754"/>
                    </a:lnTo>
                    <a:lnTo>
                      <a:pt x="1170" y="767"/>
                    </a:lnTo>
                    <a:lnTo>
                      <a:pt x="1153" y="763"/>
                    </a:lnTo>
                    <a:lnTo>
                      <a:pt x="1142" y="780"/>
                    </a:lnTo>
                    <a:lnTo>
                      <a:pt x="1135" y="804"/>
                    </a:lnTo>
                    <a:lnTo>
                      <a:pt x="1128" y="827"/>
                    </a:lnTo>
                    <a:lnTo>
                      <a:pt x="1118" y="846"/>
                    </a:lnTo>
                    <a:lnTo>
                      <a:pt x="1104" y="859"/>
                    </a:lnTo>
                    <a:lnTo>
                      <a:pt x="1082" y="865"/>
                    </a:lnTo>
                    <a:lnTo>
                      <a:pt x="1062" y="868"/>
                    </a:lnTo>
                    <a:lnTo>
                      <a:pt x="1046" y="878"/>
                    </a:lnTo>
                    <a:lnTo>
                      <a:pt x="1030" y="886"/>
                    </a:lnTo>
                    <a:lnTo>
                      <a:pt x="1010" y="883"/>
                    </a:lnTo>
                    <a:lnTo>
                      <a:pt x="996" y="892"/>
                    </a:lnTo>
                    <a:lnTo>
                      <a:pt x="984" y="908"/>
                    </a:lnTo>
                    <a:lnTo>
                      <a:pt x="970" y="919"/>
                    </a:lnTo>
                    <a:lnTo>
                      <a:pt x="960" y="935"/>
                    </a:lnTo>
                    <a:lnTo>
                      <a:pt x="959" y="952"/>
                    </a:lnTo>
                    <a:lnTo>
                      <a:pt x="969" y="971"/>
                    </a:lnTo>
                    <a:lnTo>
                      <a:pt x="984" y="988"/>
                    </a:lnTo>
                    <a:lnTo>
                      <a:pt x="999" y="1007"/>
                    </a:lnTo>
                    <a:lnTo>
                      <a:pt x="1016" y="1023"/>
                    </a:lnTo>
                    <a:lnTo>
                      <a:pt x="1028" y="1042"/>
                    </a:lnTo>
                    <a:lnTo>
                      <a:pt x="1025" y="1062"/>
                    </a:lnTo>
                    <a:lnTo>
                      <a:pt x="1017" y="1080"/>
                    </a:lnTo>
                    <a:lnTo>
                      <a:pt x="1015" y="1093"/>
                    </a:lnTo>
                    <a:lnTo>
                      <a:pt x="1025" y="1103"/>
                    </a:lnTo>
                    <a:lnTo>
                      <a:pt x="1039" y="1111"/>
                    </a:lnTo>
                    <a:lnTo>
                      <a:pt x="1048" y="1128"/>
                    </a:lnTo>
                    <a:lnTo>
                      <a:pt x="1051" y="1151"/>
                    </a:lnTo>
                    <a:lnTo>
                      <a:pt x="1043" y="1170"/>
                    </a:lnTo>
                    <a:lnTo>
                      <a:pt x="1032" y="1175"/>
                    </a:lnTo>
                    <a:lnTo>
                      <a:pt x="1016" y="1170"/>
                    </a:lnTo>
                    <a:lnTo>
                      <a:pt x="1000" y="1162"/>
                    </a:lnTo>
                    <a:lnTo>
                      <a:pt x="993" y="1151"/>
                    </a:lnTo>
                    <a:lnTo>
                      <a:pt x="987" y="1134"/>
                    </a:lnTo>
                    <a:lnTo>
                      <a:pt x="971" y="1122"/>
                    </a:lnTo>
                    <a:lnTo>
                      <a:pt x="953" y="1121"/>
                    </a:lnTo>
                    <a:lnTo>
                      <a:pt x="937" y="1127"/>
                    </a:lnTo>
                    <a:lnTo>
                      <a:pt x="921" y="1135"/>
                    </a:lnTo>
                    <a:lnTo>
                      <a:pt x="907" y="1122"/>
                    </a:lnTo>
                    <a:lnTo>
                      <a:pt x="895" y="1112"/>
                    </a:lnTo>
                    <a:lnTo>
                      <a:pt x="879" y="1114"/>
                    </a:lnTo>
                    <a:lnTo>
                      <a:pt x="862" y="1112"/>
                    </a:lnTo>
                    <a:lnTo>
                      <a:pt x="849" y="1103"/>
                    </a:lnTo>
                    <a:lnTo>
                      <a:pt x="841" y="1088"/>
                    </a:lnTo>
                    <a:lnTo>
                      <a:pt x="835" y="1075"/>
                    </a:lnTo>
                    <a:lnTo>
                      <a:pt x="825" y="1083"/>
                    </a:lnTo>
                    <a:lnTo>
                      <a:pt x="816" y="1093"/>
                    </a:lnTo>
                    <a:lnTo>
                      <a:pt x="812" y="1106"/>
                    </a:lnTo>
                    <a:lnTo>
                      <a:pt x="808" y="1121"/>
                    </a:lnTo>
                    <a:lnTo>
                      <a:pt x="798" y="1128"/>
                    </a:lnTo>
                    <a:lnTo>
                      <a:pt x="783" y="1134"/>
                    </a:lnTo>
                    <a:lnTo>
                      <a:pt x="770" y="1142"/>
                    </a:lnTo>
                    <a:lnTo>
                      <a:pt x="760" y="1154"/>
                    </a:lnTo>
                    <a:lnTo>
                      <a:pt x="742" y="1157"/>
                    </a:lnTo>
                    <a:lnTo>
                      <a:pt x="721" y="1151"/>
                    </a:lnTo>
                    <a:lnTo>
                      <a:pt x="701" y="1152"/>
                    </a:lnTo>
                    <a:lnTo>
                      <a:pt x="690" y="1158"/>
                    </a:lnTo>
                    <a:lnTo>
                      <a:pt x="675" y="1167"/>
                    </a:lnTo>
                    <a:lnTo>
                      <a:pt x="662" y="1181"/>
                    </a:lnTo>
                    <a:lnTo>
                      <a:pt x="650" y="1190"/>
                    </a:lnTo>
                    <a:lnTo>
                      <a:pt x="622" y="1194"/>
                    </a:lnTo>
                    <a:lnTo>
                      <a:pt x="601" y="1193"/>
                    </a:lnTo>
                    <a:lnTo>
                      <a:pt x="581" y="1185"/>
                    </a:lnTo>
                    <a:lnTo>
                      <a:pt x="558" y="1193"/>
                    </a:lnTo>
                    <a:lnTo>
                      <a:pt x="540" y="1201"/>
                    </a:lnTo>
                    <a:lnTo>
                      <a:pt x="526" y="1206"/>
                    </a:lnTo>
                    <a:lnTo>
                      <a:pt x="517" y="1191"/>
                    </a:lnTo>
                    <a:lnTo>
                      <a:pt x="507" y="1177"/>
                    </a:lnTo>
                    <a:lnTo>
                      <a:pt x="486" y="1174"/>
                    </a:lnTo>
                    <a:lnTo>
                      <a:pt x="460" y="1167"/>
                    </a:lnTo>
                    <a:lnTo>
                      <a:pt x="437" y="1161"/>
                    </a:lnTo>
                    <a:lnTo>
                      <a:pt x="420" y="1162"/>
                    </a:lnTo>
                    <a:lnTo>
                      <a:pt x="404" y="1160"/>
                    </a:lnTo>
                    <a:lnTo>
                      <a:pt x="398" y="1145"/>
                    </a:lnTo>
                    <a:lnTo>
                      <a:pt x="385" y="1138"/>
                    </a:lnTo>
                    <a:lnTo>
                      <a:pt x="374" y="1144"/>
                    </a:lnTo>
                    <a:lnTo>
                      <a:pt x="372" y="1158"/>
                    </a:lnTo>
                    <a:lnTo>
                      <a:pt x="375" y="1170"/>
                    </a:lnTo>
                    <a:lnTo>
                      <a:pt x="382" y="1188"/>
                    </a:lnTo>
                    <a:lnTo>
                      <a:pt x="378" y="1206"/>
                    </a:lnTo>
                    <a:lnTo>
                      <a:pt x="364" y="1224"/>
                    </a:lnTo>
                    <a:lnTo>
                      <a:pt x="346" y="1240"/>
                    </a:lnTo>
                    <a:lnTo>
                      <a:pt x="333" y="1257"/>
                    </a:lnTo>
                    <a:lnTo>
                      <a:pt x="322" y="1262"/>
                    </a:lnTo>
                    <a:lnTo>
                      <a:pt x="316" y="1247"/>
                    </a:lnTo>
                    <a:lnTo>
                      <a:pt x="307" y="1233"/>
                    </a:lnTo>
                    <a:lnTo>
                      <a:pt x="292" y="1224"/>
                    </a:lnTo>
                    <a:lnTo>
                      <a:pt x="290" y="1206"/>
                    </a:lnTo>
                    <a:lnTo>
                      <a:pt x="282" y="1188"/>
                    </a:lnTo>
                    <a:lnTo>
                      <a:pt x="270" y="1174"/>
                    </a:lnTo>
                    <a:lnTo>
                      <a:pt x="254" y="1165"/>
                    </a:lnTo>
                    <a:lnTo>
                      <a:pt x="246" y="1152"/>
                    </a:lnTo>
                    <a:lnTo>
                      <a:pt x="236" y="1142"/>
                    </a:lnTo>
                    <a:lnTo>
                      <a:pt x="215" y="1145"/>
                    </a:lnTo>
                    <a:lnTo>
                      <a:pt x="195" y="1154"/>
                    </a:lnTo>
                    <a:lnTo>
                      <a:pt x="175" y="1165"/>
                    </a:lnTo>
                    <a:lnTo>
                      <a:pt x="155" y="1170"/>
                    </a:lnTo>
                    <a:lnTo>
                      <a:pt x="138" y="1165"/>
                    </a:lnTo>
                    <a:lnTo>
                      <a:pt x="149" y="1157"/>
                    </a:lnTo>
                    <a:lnTo>
                      <a:pt x="164" y="1147"/>
                    </a:lnTo>
                    <a:lnTo>
                      <a:pt x="181" y="1135"/>
                    </a:lnTo>
                    <a:lnTo>
                      <a:pt x="200" y="1125"/>
                    </a:lnTo>
                    <a:lnTo>
                      <a:pt x="213" y="1115"/>
                    </a:lnTo>
                    <a:lnTo>
                      <a:pt x="223" y="1105"/>
                    </a:lnTo>
                    <a:lnTo>
                      <a:pt x="237" y="1099"/>
                    </a:lnTo>
                    <a:lnTo>
                      <a:pt x="246" y="1114"/>
                    </a:lnTo>
                    <a:lnTo>
                      <a:pt x="266" y="1109"/>
                    </a:lnTo>
                    <a:lnTo>
                      <a:pt x="282" y="1114"/>
                    </a:lnTo>
                    <a:lnTo>
                      <a:pt x="290" y="1102"/>
                    </a:lnTo>
                    <a:lnTo>
                      <a:pt x="282" y="1089"/>
                    </a:lnTo>
                    <a:lnTo>
                      <a:pt x="290" y="1078"/>
                    </a:lnTo>
                    <a:lnTo>
                      <a:pt x="284" y="1063"/>
                    </a:lnTo>
                    <a:lnTo>
                      <a:pt x="283" y="1046"/>
                    </a:lnTo>
                    <a:lnTo>
                      <a:pt x="290" y="1024"/>
                    </a:lnTo>
                    <a:lnTo>
                      <a:pt x="286" y="1004"/>
                    </a:lnTo>
                    <a:lnTo>
                      <a:pt x="292" y="984"/>
                    </a:lnTo>
                    <a:lnTo>
                      <a:pt x="297" y="962"/>
                    </a:lnTo>
                    <a:lnTo>
                      <a:pt x="292" y="941"/>
                    </a:lnTo>
                    <a:lnTo>
                      <a:pt x="287" y="921"/>
                    </a:lnTo>
                    <a:lnTo>
                      <a:pt x="284" y="893"/>
                    </a:lnTo>
                    <a:lnTo>
                      <a:pt x="277" y="873"/>
                    </a:lnTo>
                    <a:lnTo>
                      <a:pt x="272" y="859"/>
                    </a:lnTo>
                    <a:lnTo>
                      <a:pt x="274" y="845"/>
                    </a:lnTo>
                    <a:lnTo>
                      <a:pt x="286" y="833"/>
                    </a:lnTo>
                    <a:lnTo>
                      <a:pt x="302" y="822"/>
                    </a:lnTo>
                    <a:lnTo>
                      <a:pt x="307" y="804"/>
                    </a:lnTo>
                    <a:lnTo>
                      <a:pt x="322" y="791"/>
                    </a:lnTo>
                    <a:lnTo>
                      <a:pt x="342" y="781"/>
                    </a:lnTo>
                    <a:lnTo>
                      <a:pt x="351" y="765"/>
                    </a:lnTo>
                    <a:lnTo>
                      <a:pt x="348" y="750"/>
                    </a:lnTo>
                    <a:lnTo>
                      <a:pt x="335" y="735"/>
                    </a:lnTo>
                    <a:lnTo>
                      <a:pt x="342" y="722"/>
                    </a:lnTo>
                    <a:lnTo>
                      <a:pt x="358" y="725"/>
                    </a:lnTo>
                    <a:lnTo>
                      <a:pt x="366" y="738"/>
                    </a:lnTo>
                    <a:lnTo>
                      <a:pt x="382" y="738"/>
                    </a:lnTo>
                    <a:lnTo>
                      <a:pt x="388" y="725"/>
                    </a:lnTo>
                    <a:lnTo>
                      <a:pt x="375" y="712"/>
                    </a:lnTo>
                    <a:lnTo>
                      <a:pt x="374" y="696"/>
                    </a:lnTo>
                    <a:lnTo>
                      <a:pt x="381" y="675"/>
                    </a:lnTo>
                    <a:lnTo>
                      <a:pt x="388" y="646"/>
                    </a:lnTo>
                    <a:lnTo>
                      <a:pt x="381" y="623"/>
                    </a:lnTo>
                    <a:lnTo>
                      <a:pt x="369" y="606"/>
                    </a:lnTo>
                    <a:lnTo>
                      <a:pt x="355" y="596"/>
                    </a:lnTo>
                    <a:lnTo>
                      <a:pt x="346" y="581"/>
                    </a:lnTo>
                    <a:lnTo>
                      <a:pt x="341" y="564"/>
                    </a:lnTo>
                    <a:lnTo>
                      <a:pt x="335" y="550"/>
                    </a:lnTo>
                    <a:lnTo>
                      <a:pt x="323" y="540"/>
                    </a:lnTo>
                    <a:lnTo>
                      <a:pt x="309" y="532"/>
                    </a:lnTo>
                    <a:lnTo>
                      <a:pt x="295" y="521"/>
                    </a:lnTo>
                    <a:lnTo>
                      <a:pt x="286" y="506"/>
                    </a:lnTo>
                    <a:lnTo>
                      <a:pt x="287" y="486"/>
                    </a:lnTo>
                    <a:lnTo>
                      <a:pt x="300" y="469"/>
                    </a:lnTo>
                    <a:lnTo>
                      <a:pt x="303" y="452"/>
                    </a:lnTo>
                    <a:lnTo>
                      <a:pt x="297" y="434"/>
                    </a:lnTo>
                    <a:lnTo>
                      <a:pt x="300" y="419"/>
                    </a:lnTo>
                    <a:lnTo>
                      <a:pt x="306" y="396"/>
                    </a:lnTo>
                    <a:lnTo>
                      <a:pt x="300" y="380"/>
                    </a:lnTo>
                    <a:lnTo>
                      <a:pt x="286" y="381"/>
                    </a:lnTo>
                    <a:lnTo>
                      <a:pt x="274" y="391"/>
                    </a:lnTo>
                    <a:lnTo>
                      <a:pt x="266" y="407"/>
                    </a:lnTo>
                    <a:lnTo>
                      <a:pt x="251" y="413"/>
                    </a:lnTo>
                    <a:lnTo>
                      <a:pt x="244" y="400"/>
                    </a:lnTo>
                    <a:lnTo>
                      <a:pt x="238" y="387"/>
                    </a:lnTo>
                    <a:lnTo>
                      <a:pt x="228" y="384"/>
                    </a:lnTo>
                    <a:lnTo>
                      <a:pt x="221" y="374"/>
                    </a:lnTo>
                    <a:lnTo>
                      <a:pt x="215" y="363"/>
                    </a:lnTo>
                    <a:lnTo>
                      <a:pt x="223" y="344"/>
                    </a:lnTo>
                    <a:lnTo>
                      <a:pt x="218" y="334"/>
                    </a:lnTo>
                    <a:lnTo>
                      <a:pt x="200" y="340"/>
                    </a:lnTo>
                    <a:lnTo>
                      <a:pt x="184" y="334"/>
                    </a:lnTo>
                    <a:lnTo>
                      <a:pt x="180" y="319"/>
                    </a:lnTo>
                    <a:lnTo>
                      <a:pt x="178" y="301"/>
                    </a:lnTo>
                    <a:lnTo>
                      <a:pt x="165" y="295"/>
                    </a:lnTo>
                    <a:lnTo>
                      <a:pt x="154" y="304"/>
                    </a:lnTo>
                    <a:lnTo>
                      <a:pt x="142" y="317"/>
                    </a:lnTo>
                    <a:lnTo>
                      <a:pt x="134" y="309"/>
                    </a:lnTo>
                    <a:lnTo>
                      <a:pt x="123" y="299"/>
                    </a:lnTo>
                    <a:lnTo>
                      <a:pt x="109" y="302"/>
                    </a:lnTo>
                    <a:lnTo>
                      <a:pt x="99" y="312"/>
                    </a:lnTo>
                    <a:lnTo>
                      <a:pt x="103" y="331"/>
                    </a:lnTo>
                    <a:lnTo>
                      <a:pt x="102" y="344"/>
                    </a:lnTo>
                    <a:lnTo>
                      <a:pt x="93" y="352"/>
                    </a:lnTo>
                    <a:lnTo>
                      <a:pt x="79" y="347"/>
                    </a:lnTo>
                    <a:lnTo>
                      <a:pt x="72" y="363"/>
                    </a:lnTo>
                    <a:lnTo>
                      <a:pt x="62" y="378"/>
                    </a:lnTo>
                    <a:lnTo>
                      <a:pt x="46" y="387"/>
                    </a:lnTo>
                    <a:lnTo>
                      <a:pt x="29" y="380"/>
                    </a:lnTo>
                    <a:lnTo>
                      <a:pt x="13" y="364"/>
                    </a:lnTo>
                    <a:lnTo>
                      <a:pt x="11" y="342"/>
                    </a:lnTo>
                    <a:lnTo>
                      <a:pt x="19" y="325"/>
                    </a:lnTo>
                    <a:lnTo>
                      <a:pt x="14" y="305"/>
                    </a:lnTo>
                    <a:lnTo>
                      <a:pt x="7" y="288"/>
                    </a:lnTo>
                    <a:lnTo>
                      <a:pt x="0" y="265"/>
                    </a:lnTo>
                    <a:lnTo>
                      <a:pt x="4" y="249"/>
                    </a:lnTo>
                    <a:lnTo>
                      <a:pt x="14" y="236"/>
                    </a:lnTo>
                    <a:lnTo>
                      <a:pt x="23" y="217"/>
                    </a:lnTo>
                    <a:lnTo>
                      <a:pt x="20" y="201"/>
                    </a:lnTo>
                    <a:lnTo>
                      <a:pt x="19" y="183"/>
                    </a:lnTo>
                    <a:lnTo>
                      <a:pt x="30" y="174"/>
                    </a:lnTo>
                    <a:lnTo>
                      <a:pt x="44" y="171"/>
                    </a:lnTo>
                    <a:lnTo>
                      <a:pt x="59" y="181"/>
                    </a:lnTo>
                    <a:lnTo>
                      <a:pt x="69" y="168"/>
                    </a:lnTo>
                    <a:lnTo>
                      <a:pt x="85" y="163"/>
                    </a:lnTo>
                    <a:lnTo>
                      <a:pt x="102" y="167"/>
                    </a:lnTo>
                    <a:lnTo>
                      <a:pt x="119" y="171"/>
                    </a:lnTo>
                    <a:lnTo>
                      <a:pt x="135" y="167"/>
                    </a:lnTo>
                    <a:lnTo>
                      <a:pt x="142" y="153"/>
                    </a:lnTo>
                    <a:lnTo>
                      <a:pt x="144" y="137"/>
                    </a:lnTo>
                    <a:lnTo>
                      <a:pt x="154" y="127"/>
                    </a:lnTo>
                    <a:lnTo>
                      <a:pt x="167" y="128"/>
                    </a:lnTo>
                    <a:lnTo>
                      <a:pt x="180" y="127"/>
                    </a:lnTo>
                    <a:lnTo>
                      <a:pt x="182" y="114"/>
                    </a:lnTo>
                    <a:lnTo>
                      <a:pt x="191" y="102"/>
                    </a:lnTo>
                    <a:lnTo>
                      <a:pt x="204" y="98"/>
                    </a:lnTo>
                    <a:lnTo>
                      <a:pt x="210" y="83"/>
                    </a:lnTo>
                    <a:lnTo>
                      <a:pt x="204" y="73"/>
                    </a:lnTo>
                    <a:lnTo>
                      <a:pt x="205" y="60"/>
                    </a:lnTo>
                    <a:lnTo>
                      <a:pt x="220" y="59"/>
                    </a:lnTo>
                    <a:lnTo>
                      <a:pt x="234" y="71"/>
                    </a:lnTo>
                    <a:lnTo>
                      <a:pt x="250" y="75"/>
                    </a:lnTo>
                    <a:lnTo>
                      <a:pt x="259" y="60"/>
                    </a:lnTo>
                    <a:lnTo>
                      <a:pt x="263" y="47"/>
                    </a:lnTo>
                    <a:lnTo>
                      <a:pt x="274" y="40"/>
                    </a:lnTo>
                    <a:lnTo>
                      <a:pt x="284" y="26"/>
                    </a:lnTo>
                    <a:lnTo>
                      <a:pt x="286" y="12"/>
                    </a:lnTo>
                    <a:close/>
                  </a:path>
                </a:pathLst>
              </a:custGeom>
              <a:solidFill>
                <a:srgbClr val="E9E9F4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" name="Freeform 14"/>
              <p:cNvSpPr>
                <a:spLocks/>
              </p:cNvSpPr>
              <p:nvPr/>
            </p:nvSpPr>
            <p:spPr bwMode="auto">
              <a:xfrm>
                <a:off x="533400" y="3171825"/>
                <a:ext cx="1219200" cy="1381125"/>
              </a:xfrm>
              <a:custGeom>
                <a:avLst/>
                <a:gdLst>
                  <a:gd name="T0" fmla="*/ 0 w 773"/>
                  <a:gd name="T1" fmla="*/ 0 h 870"/>
                  <a:gd name="T2" fmla="*/ 0 w 773"/>
                  <a:gd name="T3" fmla="*/ 0 h 870"/>
                  <a:gd name="T4" fmla="*/ 0 w 773"/>
                  <a:gd name="T5" fmla="*/ 0 h 870"/>
                  <a:gd name="T6" fmla="*/ 0 w 773"/>
                  <a:gd name="T7" fmla="*/ 0 h 870"/>
                  <a:gd name="T8" fmla="*/ 0 w 773"/>
                  <a:gd name="T9" fmla="*/ 0 h 870"/>
                  <a:gd name="T10" fmla="*/ 0 w 773"/>
                  <a:gd name="T11" fmla="*/ 0 h 870"/>
                  <a:gd name="T12" fmla="*/ 0 w 773"/>
                  <a:gd name="T13" fmla="*/ 0 h 870"/>
                  <a:gd name="T14" fmla="*/ 0 w 773"/>
                  <a:gd name="T15" fmla="*/ 0 h 870"/>
                  <a:gd name="T16" fmla="*/ 0 w 773"/>
                  <a:gd name="T17" fmla="*/ 0 h 870"/>
                  <a:gd name="T18" fmla="*/ 0 w 773"/>
                  <a:gd name="T19" fmla="*/ 0 h 870"/>
                  <a:gd name="T20" fmla="*/ 0 w 773"/>
                  <a:gd name="T21" fmla="*/ 0 h 870"/>
                  <a:gd name="T22" fmla="*/ 0 w 773"/>
                  <a:gd name="T23" fmla="*/ 0 h 870"/>
                  <a:gd name="T24" fmla="*/ 0 w 773"/>
                  <a:gd name="T25" fmla="*/ 0 h 870"/>
                  <a:gd name="T26" fmla="*/ 0 w 773"/>
                  <a:gd name="T27" fmla="*/ 0 h 870"/>
                  <a:gd name="T28" fmla="*/ 0 w 773"/>
                  <a:gd name="T29" fmla="*/ 0 h 870"/>
                  <a:gd name="T30" fmla="*/ 0 w 773"/>
                  <a:gd name="T31" fmla="*/ 0 h 870"/>
                  <a:gd name="T32" fmla="*/ 0 w 773"/>
                  <a:gd name="T33" fmla="*/ 0 h 870"/>
                  <a:gd name="T34" fmla="*/ 0 w 773"/>
                  <a:gd name="T35" fmla="*/ 0 h 870"/>
                  <a:gd name="T36" fmla="*/ 0 w 773"/>
                  <a:gd name="T37" fmla="*/ 0 h 870"/>
                  <a:gd name="T38" fmla="*/ 0 w 773"/>
                  <a:gd name="T39" fmla="*/ 0 h 870"/>
                  <a:gd name="T40" fmla="*/ 0 w 773"/>
                  <a:gd name="T41" fmla="*/ 0 h 870"/>
                  <a:gd name="T42" fmla="*/ 0 w 773"/>
                  <a:gd name="T43" fmla="*/ 0 h 870"/>
                  <a:gd name="T44" fmla="*/ 0 w 773"/>
                  <a:gd name="T45" fmla="*/ 0 h 870"/>
                  <a:gd name="T46" fmla="*/ 0 w 773"/>
                  <a:gd name="T47" fmla="*/ 0 h 870"/>
                  <a:gd name="T48" fmla="*/ 0 w 773"/>
                  <a:gd name="T49" fmla="*/ 0 h 870"/>
                  <a:gd name="T50" fmla="*/ 0 w 773"/>
                  <a:gd name="T51" fmla="*/ 0 h 870"/>
                  <a:gd name="T52" fmla="*/ 0 w 773"/>
                  <a:gd name="T53" fmla="*/ 0 h 870"/>
                  <a:gd name="T54" fmla="*/ 0 w 773"/>
                  <a:gd name="T55" fmla="*/ 0 h 870"/>
                  <a:gd name="T56" fmla="*/ 0 w 773"/>
                  <a:gd name="T57" fmla="*/ 0 h 870"/>
                  <a:gd name="T58" fmla="*/ 0 w 773"/>
                  <a:gd name="T59" fmla="*/ 0 h 870"/>
                  <a:gd name="T60" fmla="*/ 0 w 773"/>
                  <a:gd name="T61" fmla="*/ 0 h 870"/>
                  <a:gd name="T62" fmla="*/ 0 w 773"/>
                  <a:gd name="T63" fmla="*/ 0 h 870"/>
                  <a:gd name="T64" fmla="*/ 0 w 773"/>
                  <a:gd name="T65" fmla="*/ 0 h 870"/>
                  <a:gd name="T66" fmla="*/ 0 w 773"/>
                  <a:gd name="T67" fmla="*/ 0 h 870"/>
                  <a:gd name="T68" fmla="*/ 0 w 773"/>
                  <a:gd name="T69" fmla="*/ 0 h 870"/>
                  <a:gd name="T70" fmla="*/ 0 w 773"/>
                  <a:gd name="T71" fmla="*/ 0 h 870"/>
                  <a:gd name="T72" fmla="*/ 0 w 773"/>
                  <a:gd name="T73" fmla="*/ 0 h 870"/>
                  <a:gd name="T74" fmla="*/ 0 w 773"/>
                  <a:gd name="T75" fmla="*/ 0 h 870"/>
                  <a:gd name="T76" fmla="*/ 0 w 773"/>
                  <a:gd name="T77" fmla="*/ 0 h 870"/>
                  <a:gd name="T78" fmla="*/ 0 w 773"/>
                  <a:gd name="T79" fmla="*/ 0 h 870"/>
                  <a:gd name="T80" fmla="*/ 0 w 773"/>
                  <a:gd name="T81" fmla="*/ 0 h 870"/>
                  <a:gd name="T82" fmla="*/ 0 w 773"/>
                  <a:gd name="T83" fmla="*/ 0 h 870"/>
                  <a:gd name="T84" fmla="*/ 0 w 773"/>
                  <a:gd name="T85" fmla="*/ 0 h 870"/>
                  <a:gd name="T86" fmla="*/ 0 w 773"/>
                  <a:gd name="T87" fmla="*/ 0 h 870"/>
                  <a:gd name="T88" fmla="*/ 0 w 773"/>
                  <a:gd name="T89" fmla="*/ 0 h 870"/>
                  <a:gd name="T90" fmla="*/ 0 w 773"/>
                  <a:gd name="T91" fmla="*/ 0 h 870"/>
                  <a:gd name="T92" fmla="*/ 0 w 773"/>
                  <a:gd name="T93" fmla="*/ 0 h 870"/>
                  <a:gd name="T94" fmla="*/ 0 w 773"/>
                  <a:gd name="T95" fmla="*/ 0 h 870"/>
                  <a:gd name="T96" fmla="*/ 0 w 773"/>
                  <a:gd name="T97" fmla="*/ 0 h 870"/>
                  <a:gd name="T98" fmla="*/ 0 w 773"/>
                  <a:gd name="T99" fmla="*/ 0 h 870"/>
                  <a:gd name="T100" fmla="*/ 0 w 773"/>
                  <a:gd name="T101" fmla="*/ 0 h 870"/>
                  <a:gd name="T102" fmla="*/ 0 w 773"/>
                  <a:gd name="T103" fmla="*/ 0 h 870"/>
                  <a:gd name="T104" fmla="*/ 0 w 773"/>
                  <a:gd name="T105" fmla="*/ 0 h 870"/>
                  <a:gd name="T106" fmla="*/ 0 w 773"/>
                  <a:gd name="T107" fmla="*/ 0 h 870"/>
                  <a:gd name="T108" fmla="*/ 0 w 773"/>
                  <a:gd name="T109" fmla="*/ 0 h 870"/>
                  <a:gd name="T110" fmla="*/ 0 w 773"/>
                  <a:gd name="T111" fmla="*/ 0 h 870"/>
                  <a:gd name="T112" fmla="*/ 0 w 773"/>
                  <a:gd name="T113" fmla="*/ 0 h 870"/>
                  <a:gd name="T114" fmla="*/ 0 w 773"/>
                  <a:gd name="T115" fmla="*/ 0 h 870"/>
                  <a:gd name="T116" fmla="*/ 0 w 773"/>
                  <a:gd name="T117" fmla="*/ 0 h 870"/>
                  <a:gd name="T118" fmla="*/ 0 w 773"/>
                  <a:gd name="T119" fmla="*/ 0 h 870"/>
                  <a:gd name="T120" fmla="*/ 0 w 773"/>
                  <a:gd name="T121" fmla="*/ 0 h 870"/>
                  <a:gd name="T122" fmla="*/ 0 w 773"/>
                  <a:gd name="T123" fmla="*/ 0 h 870"/>
                  <a:gd name="T124" fmla="*/ 0 w 773"/>
                  <a:gd name="T125" fmla="*/ 0 h 87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73" h="870">
                    <a:moveTo>
                      <a:pt x="523" y="870"/>
                    </a:moveTo>
                    <a:lnTo>
                      <a:pt x="534" y="862"/>
                    </a:lnTo>
                    <a:lnTo>
                      <a:pt x="549" y="852"/>
                    </a:lnTo>
                    <a:lnTo>
                      <a:pt x="566" y="840"/>
                    </a:lnTo>
                    <a:lnTo>
                      <a:pt x="585" y="830"/>
                    </a:lnTo>
                    <a:lnTo>
                      <a:pt x="598" y="820"/>
                    </a:lnTo>
                    <a:lnTo>
                      <a:pt x="608" y="810"/>
                    </a:lnTo>
                    <a:lnTo>
                      <a:pt x="622" y="804"/>
                    </a:lnTo>
                    <a:lnTo>
                      <a:pt x="631" y="819"/>
                    </a:lnTo>
                    <a:lnTo>
                      <a:pt x="651" y="814"/>
                    </a:lnTo>
                    <a:lnTo>
                      <a:pt x="667" y="819"/>
                    </a:lnTo>
                    <a:lnTo>
                      <a:pt x="675" y="807"/>
                    </a:lnTo>
                    <a:lnTo>
                      <a:pt x="667" y="794"/>
                    </a:lnTo>
                    <a:lnTo>
                      <a:pt x="675" y="783"/>
                    </a:lnTo>
                    <a:lnTo>
                      <a:pt x="669" y="768"/>
                    </a:lnTo>
                    <a:lnTo>
                      <a:pt x="668" y="751"/>
                    </a:lnTo>
                    <a:lnTo>
                      <a:pt x="675" y="729"/>
                    </a:lnTo>
                    <a:lnTo>
                      <a:pt x="671" y="709"/>
                    </a:lnTo>
                    <a:lnTo>
                      <a:pt x="677" y="689"/>
                    </a:lnTo>
                    <a:lnTo>
                      <a:pt x="682" y="667"/>
                    </a:lnTo>
                    <a:lnTo>
                      <a:pt x="677" y="646"/>
                    </a:lnTo>
                    <a:lnTo>
                      <a:pt x="672" y="626"/>
                    </a:lnTo>
                    <a:lnTo>
                      <a:pt x="669" y="598"/>
                    </a:lnTo>
                    <a:lnTo>
                      <a:pt x="662" y="578"/>
                    </a:lnTo>
                    <a:lnTo>
                      <a:pt x="657" y="564"/>
                    </a:lnTo>
                    <a:lnTo>
                      <a:pt x="659" y="550"/>
                    </a:lnTo>
                    <a:lnTo>
                      <a:pt x="671" y="538"/>
                    </a:lnTo>
                    <a:lnTo>
                      <a:pt x="687" y="527"/>
                    </a:lnTo>
                    <a:lnTo>
                      <a:pt x="692" y="509"/>
                    </a:lnTo>
                    <a:lnTo>
                      <a:pt x="707" y="496"/>
                    </a:lnTo>
                    <a:lnTo>
                      <a:pt x="727" y="486"/>
                    </a:lnTo>
                    <a:lnTo>
                      <a:pt x="736" y="470"/>
                    </a:lnTo>
                    <a:lnTo>
                      <a:pt x="733" y="455"/>
                    </a:lnTo>
                    <a:lnTo>
                      <a:pt x="720" y="440"/>
                    </a:lnTo>
                    <a:lnTo>
                      <a:pt x="727" y="427"/>
                    </a:lnTo>
                    <a:lnTo>
                      <a:pt x="743" y="430"/>
                    </a:lnTo>
                    <a:lnTo>
                      <a:pt x="751" y="443"/>
                    </a:lnTo>
                    <a:lnTo>
                      <a:pt x="767" y="443"/>
                    </a:lnTo>
                    <a:lnTo>
                      <a:pt x="773" y="430"/>
                    </a:lnTo>
                    <a:lnTo>
                      <a:pt x="760" y="417"/>
                    </a:lnTo>
                    <a:lnTo>
                      <a:pt x="759" y="401"/>
                    </a:lnTo>
                    <a:lnTo>
                      <a:pt x="766" y="380"/>
                    </a:lnTo>
                    <a:lnTo>
                      <a:pt x="773" y="351"/>
                    </a:lnTo>
                    <a:lnTo>
                      <a:pt x="766" y="328"/>
                    </a:lnTo>
                    <a:lnTo>
                      <a:pt x="754" y="311"/>
                    </a:lnTo>
                    <a:lnTo>
                      <a:pt x="740" y="301"/>
                    </a:lnTo>
                    <a:lnTo>
                      <a:pt x="731" y="286"/>
                    </a:lnTo>
                    <a:lnTo>
                      <a:pt x="726" y="269"/>
                    </a:lnTo>
                    <a:lnTo>
                      <a:pt x="720" y="255"/>
                    </a:lnTo>
                    <a:lnTo>
                      <a:pt x="708" y="245"/>
                    </a:lnTo>
                    <a:lnTo>
                      <a:pt x="694" y="237"/>
                    </a:lnTo>
                    <a:lnTo>
                      <a:pt x="680" y="226"/>
                    </a:lnTo>
                    <a:lnTo>
                      <a:pt x="671" y="211"/>
                    </a:lnTo>
                    <a:lnTo>
                      <a:pt x="672" y="191"/>
                    </a:lnTo>
                    <a:lnTo>
                      <a:pt x="685" y="174"/>
                    </a:lnTo>
                    <a:lnTo>
                      <a:pt x="688" y="157"/>
                    </a:lnTo>
                    <a:lnTo>
                      <a:pt x="682" y="139"/>
                    </a:lnTo>
                    <a:lnTo>
                      <a:pt x="685" y="124"/>
                    </a:lnTo>
                    <a:lnTo>
                      <a:pt x="691" y="101"/>
                    </a:lnTo>
                    <a:lnTo>
                      <a:pt x="685" y="85"/>
                    </a:lnTo>
                    <a:lnTo>
                      <a:pt x="671" y="86"/>
                    </a:lnTo>
                    <a:lnTo>
                      <a:pt x="659" y="96"/>
                    </a:lnTo>
                    <a:lnTo>
                      <a:pt x="651" y="112"/>
                    </a:lnTo>
                    <a:lnTo>
                      <a:pt x="636" y="118"/>
                    </a:lnTo>
                    <a:lnTo>
                      <a:pt x="629" y="105"/>
                    </a:lnTo>
                    <a:lnTo>
                      <a:pt x="623" y="92"/>
                    </a:lnTo>
                    <a:lnTo>
                      <a:pt x="613" y="89"/>
                    </a:lnTo>
                    <a:lnTo>
                      <a:pt x="606" y="79"/>
                    </a:lnTo>
                    <a:lnTo>
                      <a:pt x="600" y="68"/>
                    </a:lnTo>
                    <a:lnTo>
                      <a:pt x="608" y="49"/>
                    </a:lnTo>
                    <a:lnTo>
                      <a:pt x="603" y="39"/>
                    </a:lnTo>
                    <a:lnTo>
                      <a:pt x="585" y="45"/>
                    </a:lnTo>
                    <a:lnTo>
                      <a:pt x="569" y="39"/>
                    </a:lnTo>
                    <a:lnTo>
                      <a:pt x="565" y="24"/>
                    </a:lnTo>
                    <a:lnTo>
                      <a:pt x="563" y="6"/>
                    </a:lnTo>
                    <a:lnTo>
                      <a:pt x="550" y="0"/>
                    </a:lnTo>
                    <a:lnTo>
                      <a:pt x="539" y="9"/>
                    </a:lnTo>
                    <a:lnTo>
                      <a:pt x="527" y="22"/>
                    </a:lnTo>
                    <a:lnTo>
                      <a:pt x="519" y="14"/>
                    </a:lnTo>
                    <a:lnTo>
                      <a:pt x="508" y="4"/>
                    </a:lnTo>
                    <a:lnTo>
                      <a:pt x="494" y="7"/>
                    </a:lnTo>
                    <a:lnTo>
                      <a:pt x="484" y="17"/>
                    </a:lnTo>
                    <a:lnTo>
                      <a:pt x="488" y="36"/>
                    </a:lnTo>
                    <a:lnTo>
                      <a:pt x="487" y="49"/>
                    </a:lnTo>
                    <a:lnTo>
                      <a:pt x="478" y="57"/>
                    </a:lnTo>
                    <a:lnTo>
                      <a:pt x="464" y="52"/>
                    </a:lnTo>
                    <a:lnTo>
                      <a:pt x="457" y="68"/>
                    </a:lnTo>
                    <a:lnTo>
                      <a:pt x="447" y="83"/>
                    </a:lnTo>
                    <a:lnTo>
                      <a:pt x="431" y="92"/>
                    </a:lnTo>
                    <a:lnTo>
                      <a:pt x="419" y="95"/>
                    </a:lnTo>
                    <a:lnTo>
                      <a:pt x="424" y="108"/>
                    </a:lnTo>
                    <a:lnTo>
                      <a:pt x="421" y="121"/>
                    </a:lnTo>
                    <a:lnTo>
                      <a:pt x="406" y="119"/>
                    </a:lnTo>
                    <a:lnTo>
                      <a:pt x="392" y="114"/>
                    </a:lnTo>
                    <a:lnTo>
                      <a:pt x="382" y="122"/>
                    </a:lnTo>
                    <a:lnTo>
                      <a:pt x="372" y="134"/>
                    </a:lnTo>
                    <a:lnTo>
                      <a:pt x="360" y="144"/>
                    </a:lnTo>
                    <a:lnTo>
                      <a:pt x="349" y="139"/>
                    </a:lnTo>
                    <a:lnTo>
                      <a:pt x="348" y="127"/>
                    </a:lnTo>
                    <a:lnTo>
                      <a:pt x="352" y="112"/>
                    </a:lnTo>
                    <a:lnTo>
                      <a:pt x="359" y="98"/>
                    </a:lnTo>
                    <a:lnTo>
                      <a:pt x="345" y="92"/>
                    </a:lnTo>
                    <a:lnTo>
                      <a:pt x="333" y="99"/>
                    </a:lnTo>
                    <a:lnTo>
                      <a:pt x="322" y="92"/>
                    </a:lnTo>
                    <a:lnTo>
                      <a:pt x="309" y="83"/>
                    </a:lnTo>
                    <a:lnTo>
                      <a:pt x="294" y="91"/>
                    </a:lnTo>
                    <a:lnTo>
                      <a:pt x="279" y="88"/>
                    </a:lnTo>
                    <a:lnTo>
                      <a:pt x="264" y="82"/>
                    </a:lnTo>
                    <a:lnTo>
                      <a:pt x="256" y="92"/>
                    </a:lnTo>
                    <a:lnTo>
                      <a:pt x="263" y="111"/>
                    </a:lnTo>
                    <a:lnTo>
                      <a:pt x="264" y="128"/>
                    </a:lnTo>
                    <a:lnTo>
                      <a:pt x="270" y="150"/>
                    </a:lnTo>
                    <a:lnTo>
                      <a:pt x="276" y="168"/>
                    </a:lnTo>
                    <a:lnTo>
                      <a:pt x="268" y="186"/>
                    </a:lnTo>
                    <a:lnTo>
                      <a:pt x="266" y="204"/>
                    </a:lnTo>
                    <a:lnTo>
                      <a:pt x="256" y="216"/>
                    </a:lnTo>
                    <a:lnTo>
                      <a:pt x="244" y="234"/>
                    </a:lnTo>
                    <a:lnTo>
                      <a:pt x="241" y="253"/>
                    </a:lnTo>
                    <a:lnTo>
                      <a:pt x="238" y="270"/>
                    </a:lnTo>
                    <a:lnTo>
                      <a:pt x="228" y="280"/>
                    </a:lnTo>
                    <a:lnTo>
                      <a:pt x="214" y="296"/>
                    </a:lnTo>
                    <a:lnTo>
                      <a:pt x="210" y="319"/>
                    </a:lnTo>
                    <a:lnTo>
                      <a:pt x="204" y="337"/>
                    </a:lnTo>
                    <a:lnTo>
                      <a:pt x="189" y="348"/>
                    </a:lnTo>
                    <a:lnTo>
                      <a:pt x="172" y="357"/>
                    </a:lnTo>
                    <a:lnTo>
                      <a:pt x="161" y="370"/>
                    </a:lnTo>
                    <a:lnTo>
                      <a:pt x="152" y="388"/>
                    </a:lnTo>
                    <a:lnTo>
                      <a:pt x="146" y="404"/>
                    </a:lnTo>
                    <a:lnTo>
                      <a:pt x="130" y="411"/>
                    </a:lnTo>
                    <a:lnTo>
                      <a:pt x="116" y="423"/>
                    </a:lnTo>
                    <a:lnTo>
                      <a:pt x="103" y="439"/>
                    </a:lnTo>
                    <a:lnTo>
                      <a:pt x="96" y="459"/>
                    </a:lnTo>
                    <a:lnTo>
                      <a:pt x="87" y="486"/>
                    </a:lnTo>
                    <a:lnTo>
                      <a:pt x="77" y="518"/>
                    </a:lnTo>
                    <a:lnTo>
                      <a:pt x="70" y="547"/>
                    </a:lnTo>
                    <a:lnTo>
                      <a:pt x="64" y="578"/>
                    </a:lnTo>
                    <a:lnTo>
                      <a:pt x="54" y="598"/>
                    </a:lnTo>
                    <a:lnTo>
                      <a:pt x="40" y="617"/>
                    </a:lnTo>
                    <a:lnTo>
                      <a:pt x="30" y="637"/>
                    </a:lnTo>
                    <a:lnTo>
                      <a:pt x="24" y="657"/>
                    </a:lnTo>
                    <a:lnTo>
                      <a:pt x="30" y="685"/>
                    </a:lnTo>
                    <a:lnTo>
                      <a:pt x="23" y="712"/>
                    </a:lnTo>
                    <a:lnTo>
                      <a:pt x="13" y="732"/>
                    </a:lnTo>
                    <a:lnTo>
                      <a:pt x="4" y="761"/>
                    </a:lnTo>
                    <a:lnTo>
                      <a:pt x="0" y="794"/>
                    </a:lnTo>
                    <a:lnTo>
                      <a:pt x="7" y="827"/>
                    </a:lnTo>
                    <a:lnTo>
                      <a:pt x="8" y="850"/>
                    </a:lnTo>
                    <a:lnTo>
                      <a:pt x="16" y="859"/>
                    </a:lnTo>
                    <a:lnTo>
                      <a:pt x="23" y="843"/>
                    </a:lnTo>
                    <a:lnTo>
                      <a:pt x="37" y="836"/>
                    </a:lnTo>
                    <a:lnTo>
                      <a:pt x="49" y="839"/>
                    </a:lnTo>
                    <a:lnTo>
                      <a:pt x="56" y="855"/>
                    </a:lnTo>
                    <a:lnTo>
                      <a:pt x="61" y="866"/>
                    </a:lnTo>
                    <a:lnTo>
                      <a:pt x="79" y="859"/>
                    </a:lnTo>
                    <a:lnTo>
                      <a:pt x="100" y="856"/>
                    </a:lnTo>
                    <a:lnTo>
                      <a:pt x="116" y="863"/>
                    </a:lnTo>
                    <a:lnTo>
                      <a:pt x="132" y="867"/>
                    </a:lnTo>
                    <a:lnTo>
                      <a:pt x="151" y="866"/>
                    </a:lnTo>
                    <a:lnTo>
                      <a:pt x="166" y="855"/>
                    </a:lnTo>
                    <a:lnTo>
                      <a:pt x="181" y="846"/>
                    </a:lnTo>
                    <a:lnTo>
                      <a:pt x="198" y="843"/>
                    </a:lnTo>
                    <a:lnTo>
                      <a:pt x="215" y="852"/>
                    </a:lnTo>
                    <a:lnTo>
                      <a:pt x="230" y="862"/>
                    </a:lnTo>
                    <a:lnTo>
                      <a:pt x="245" y="856"/>
                    </a:lnTo>
                    <a:lnTo>
                      <a:pt x="254" y="840"/>
                    </a:lnTo>
                    <a:lnTo>
                      <a:pt x="270" y="836"/>
                    </a:lnTo>
                    <a:lnTo>
                      <a:pt x="284" y="830"/>
                    </a:lnTo>
                    <a:lnTo>
                      <a:pt x="276" y="811"/>
                    </a:lnTo>
                    <a:lnTo>
                      <a:pt x="254" y="808"/>
                    </a:lnTo>
                    <a:lnTo>
                      <a:pt x="237" y="803"/>
                    </a:lnTo>
                    <a:lnTo>
                      <a:pt x="235" y="787"/>
                    </a:lnTo>
                    <a:lnTo>
                      <a:pt x="245" y="777"/>
                    </a:lnTo>
                    <a:lnTo>
                      <a:pt x="260" y="770"/>
                    </a:lnTo>
                    <a:lnTo>
                      <a:pt x="280" y="764"/>
                    </a:lnTo>
                    <a:lnTo>
                      <a:pt x="302" y="764"/>
                    </a:lnTo>
                    <a:lnTo>
                      <a:pt x="320" y="767"/>
                    </a:lnTo>
                    <a:lnTo>
                      <a:pt x="333" y="778"/>
                    </a:lnTo>
                    <a:lnTo>
                      <a:pt x="329" y="798"/>
                    </a:lnTo>
                    <a:lnTo>
                      <a:pt x="333" y="814"/>
                    </a:lnTo>
                    <a:lnTo>
                      <a:pt x="343" y="826"/>
                    </a:lnTo>
                    <a:lnTo>
                      <a:pt x="353" y="814"/>
                    </a:lnTo>
                    <a:lnTo>
                      <a:pt x="372" y="810"/>
                    </a:lnTo>
                    <a:lnTo>
                      <a:pt x="391" y="816"/>
                    </a:lnTo>
                    <a:lnTo>
                      <a:pt x="409" y="823"/>
                    </a:lnTo>
                    <a:lnTo>
                      <a:pt x="421" y="834"/>
                    </a:lnTo>
                    <a:lnTo>
                      <a:pt x="432" y="849"/>
                    </a:lnTo>
                    <a:lnTo>
                      <a:pt x="447" y="850"/>
                    </a:lnTo>
                    <a:lnTo>
                      <a:pt x="467" y="840"/>
                    </a:lnTo>
                    <a:lnTo>
                      <a:pt x="487" y="847"/>
                    </a:lnTo>
                    <a:lnTo>
                      <a:pt x="507" y="859"/>
                    </a:lnTo>
                    <a:lnTo>
                      <a:pt x="523" y="870"/>
                    </a:lnTo>
                    <a:close/>
                  </a:path>
                </a:pathLst>
              </a:custGeom>
              <a:solidFill>
                <a:srgbClr val="BCC3E0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" name="Freeform 15"/>
              <p:cNvSpPr>
                <a:spLocks/>
              </p:cNvSpPr>
              <p:nvPr/>
            </p:nvSpPr>
            <p:spPr bwMode="auto">
              <a:xfrm>
                <a:off x="704850" y="2028825"/>
                <a:ext cx="942975" cy="1371600"/>
              </a:xfrm>
              <a:custGeom>
                <a:avLst/>
                <a:gdLst>
                  <a:gd name="T0" fmla="*/ 0 w 596"/>
                  <a:gd name="T1" fmla="*/ 0 h 863"/>
                  <a:gd name="T2" fmla="*/ 0 w 596"/>
                  <a:gd name="T3" fmla="*/ 0 h 863"/>
                  <a:gd name="T4" fmla="*/ 0 w 596"/>
                  <a:gd name="T5" fmla="*/ 0 h 863"/>
                  <a:gd name="T6" fmla="*/ 0 w 596"/>
                  <a:gd name="T7" fmla="*/ 0 h 863"/>
                  <a:gd name="T8" fmla="*/ 0 w 596"/>
                  <a:gd name="T9" fmla="*/ 0 h 863"/>
                  <a:gd name="T10" fmla="*/ 0 w 596"/>
                  <a:gd name="T11" fmla="*/ 0 h 863"/>
                  <a:gd name="T12" fmla="*/ 0 w 596"/>
                  <a:gd name="T13" fmla="*/ 0 h 863"/>
                  <a:gd name="T14" fmla="*/ 0 w 596"/>
                  <a:gd name="T15" fmla="*/ 0 h 863"/>
                  <a:gd name="T16" fmla="*/ 0 w 596"/>
                  <a:gd name="T17" fmla="*/ 0 h 863"/>
                  <a:gd name="T18" fmla="*/ 0 w 596"/>
                  <a:gd name="T19" fmla="*/ 0 h 863"/>
                  <a:gd name="T20" fmla="*/ 0 w 596"/>
                  <a:gd name="T21" fmla="*/ 0 h 863"/>
                  <a:gd name="T22" fmla="*/ 0 w 596"/>
                  <a:gd name="T23" fmla="*/ 0 h 863"/>
                  <a:gd name="T24" fmla="*/ 0 w 596"/>
                  <a:gd name="T25" fmla="*/ 0 h 863"/>
                  <a:gd name="T26" fmla="*/ 0 w 596"/>
                  <a:gd name="T27" fmla="*/ 0 h 863"/>
                  <a:gd name="T28" fmla="*/ 0 w 596"/>
                  <a:gd name="T29" fmla="*/ 0 h 863"/>
                  <a:gd name="T30" fmla="*/ 0 w 596"/>
                  <a:gd name="T31" fmla="*/ 0 h 863"/>
                  <a:gd name="T32" fmla="*/ 0 w 596"/>
                  <a:gd name="T33" fmla="*/ 0 h 863"/>
                  <a:gd name="T34" fmla="*/ 0 w 596"/>
                  <a:gd name="T35" fmla="*/ 0 h 863"/>
                  <a:gd name="T36" fmla="*/ 0 w 596"/>
                  <a:gd name="T37" fmla="*/ 0 h 863"/>
                  <a:gd name="T38" fmla="*/ 0 w 596"/>
                  <a:gd name="T39" fmla="*/ 0 h 863"/>
                  <a:gd name="T40" fmla="*/ 0 w 596"/>
                  <a:gd name="T41" fmla="*/ 0 h 863"/>
                  <a:gd name="T42" fmla="*/ 0 w 596"/>
                  <a:gd name="T43" fmla="*/ 0 h 863"/>
                  <a:gd name="T44" fmla="*/ 0 w 596"/>
                  <a:gd name="T45" fmla="*/ 0 h 863"/>
                  <a:gd name="T46" fmla="*/ 0 w 596"/>
                  <a:gd name="T47" fmla="*/ 0 h 863"/>
                  <a:gd name="T48" fmla="*/ 0 w 596"/>
                  <a:gd name="T49" fmla="*/ 0 h 863"/>
                  <a:gd name="T50" fmla="*/ 0 w 596"/>
                  <a:gd name="T51" fmla="*/ 0 h 863"/>
                  <a:gd name="T52" fmla="*/ 0 w 596"/>
                  <a:gd name="T53" fmla="*/ 0 h 863"/>
                  <a:gd name="T54" fmla="*/ 0 w 596"/>
                  <a:gd name="T55" fmla="*/ 0 h 863"/>
                  <a:gd name="T56" fmla="*/ 0 w 596"/>
                  <a:gd name="T57" fmla="*/ 0 h 863"/>
                  <a:gd name="T58" fmla="*/ 0 w 596"/>
                  <a:gd name="T59" fmla="*/ 0 h 863"/>
                  <a:gd name="T60" fmla="*/ 0 w 596"/>
                  <a:gd name="T61" fmla="*/ 0 h 863"/>
                  <a:gd name="T62" fmla="*/ 0 w 596"/>
                  <a:gd name="T63" fmla="*/ 0 h 863"/>
                  <a:gd name="T64" fmla="*/ 0 w 596"/>
                  <a:gd name="T65" fmla="*/ 0 h 863"/>
                  <a:gd name="T66" fmla="*/ 0 w 596"/>
                  <a:gd name="T67" fmla="*/ 0 h 863"/>
                  <a:gd name="T68" fmla="*/ 0 w 596"/>
                  <a:gd name="T69" fmla="*/ 0 h 863"/>
                  <a:gd name="T70" fmla="*/ 0 w 596"/>
                  <a:gd name="T71" fmla="*/ 0 h 863"/>
                  <a:gd name="T72" fmla="*/ 0 w 596"/>
                  <a:gd name="T73" fmla="*/ 0 h 863"/>
                  <a:gd name="T74" fmla="*/ 0 w 596"/>
                  <a:gd name="T75" fmla="*/ 0 h 863"/>
                  <a:gd name="T76" fmla="*/ 0 w 596"/>
                  <a:gd name="T77" fmla="*/ 0 h 863"/>
                  <a:gd name="T78" fmla="*/ 0 w 596"/>
                  <a:gd name="T79" fmla="*/ 0 h 863"/>
                  <a:gd name="T80" fmla="*/ 0 w 596"/>
                  <a:gd name="T81" fmla="*/ 0 h 863"/>
                  <a:gd name="T82" fmla="*/ 0 w 596"/>
                  <a:gd name="T83" fmla="*/ 0 h 863"/>
                  <a:gd name="T84" fmla="*/ 0 w 596"/>
                  <a:gd name="T85" fmla="*/ 0 h 863"/>
                  <a:gd name="T86" fmla="*/ 0 w 596"/>
                  <a:gd name="T87" fmla="*/ 0 h 863"/>
                  <a:gd name="T88" fmla="*/ 0 w 596"/>
                  <a:gd name="T89" fmla="*/ 0 h 863"/>
                  <a:gd name="T90" fmla="*/ 0 w 596"/>
                  <a:gd name="T91" fmla="*/ 0 h 863"/>
                  <a:gd name="T92" fmla="*/ 0 w 596"/>
                  <a:gd name="T93" fmla="*/ 0 h 863"/>
                  <a:gd name="T94" fmla="*/ 0 w 596"/>
                  <a:gd name="T95" fmla="*/ 0 h 863"/>
                  <a:gd name="T96" fmla="*/ 0 w 596"/>
                  <a:gd name="T97" fmla="*/ 0 h 863"/>
                  <a:gd name="T98" fmla="*/ 0 w 596"/>
                  <a:gd name="T99" fmla="*/ 0 h 863"/>
                  <a:gd name="T100" fmla="*/ 0 w 596"/>
                  <a:gd name="T101" fmla="*/ 0 h 863"/>
                  <a:gd name="T102" fmla="*/ 0 w 596"/>
                  <a:gd name="T103" fmla="*/ 0 h 863"/>
                  <a:gd name="T104" fmla="*/ 0 w 596"/>
                  <a:gd name="T105" fmla="*/ 0 h 863"/>
                  <a:gd name="T106" fmla="*/ 0 w 596"/>
                  <a:gd name="T107" fmla="*/ 0 h 863"/>
                  <a:gd name="T108" fmla="*/ 0 w 596"/>
                  <a:gd name="T109" fmla="*/ 0 h 863"/>
                  <a:gd name="T110" fmla="*/ 0 w 596"/>
                  <a:gd name="T111" fmla="*/ 0 h 863"/>
                  <a:gd name="T112" fmla="*/ 0 w 596"/>
                  <a:gd name="T113" fmla="*/ 0 h 863"/>
                  <a:gd name="T114" fmla="*/ 0 w 596"/>
                  <a:gd name="T115" fmla="*/ 0 h 8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96" h="863">
                    <a:moveTo>
                      <a:pt x="562" y="436"/>
                    </a:moveTo>
                    <a:lnTo>
                      <a:pt x="559" y="415"/>
                    </a:lnTo>
                    <a:lnTo>
                      <a:pt x="568" y="400"/>
                    </a:lnTo>
                    <a:lnTo>
                      <a:pt x="560" y="384"/>
                    </a:lnTo>
                    <a:lnTo>
                      <a:pt x="549" y="377"/>
                    </a:lnTo>
                    <a:lnTo>
                      <a:pt x="533" y="384"/>
                    </a:lnTo>
                    <a:lnTo>
                      <a:pt x="523" y="371"/>
                    </a:lnTo>
                    <a:lnTo>
                      <a:pt x="519" y="352"/>
                    </a:lnTo>
                    <a:lnTo>
                      <a:pt x="525" y="333"/>
                    </a:lnTo>
                    <a:lnTo>
                      <a:pt x="533" y="319"/>
                    </a:lnTo>
                    <a:lnTo>
                      <a:pt x="548" y="305"/>
                    </a:lnTo>
                    <a:lnTo>
                      <a:pt x="540" y="292"/>
                    </a:lnTo>
                    <a:lnTo>
                      <a:pt x="543" y="273"/>
                    </a:lnTo>
                    <a:lnTo>
                      <a:pt x="555" y="261"/>
                    </a:lnTo>
                    <a:lnTo>
                      <a:pt x="571" y="257"/>
                    </a:lnTo>
                    <a:lnTo>
                      <a:pt x="566" y="244"/>
                    </a:lnTo>
                    <a:lnTo>
                      <a:pt x="563" y="217"/>
                    </a:lnTo>
                    <a:lnTo>
                      <a:pt x="572" y="205"/>
                    </a:lnTo>
                    <a:lnTo>
                      <a:pt x="586" y="197"/>
                    </a:lnTo>
                    <a:lnTo>
                      <a:pt x="596" y="182"/>
                    </a:lnTo>
                    <a:lnTo>
                      <a:pt x="588" y="165"/>
                    </a:lnTo>
                    <a:lnTo>
                      <a:pt x="572" y="165"/>
                    </a:lnTo>
                    <a:lnTo>
                      <a:pt x="565" y="148"/>
                    </a:lnTo>
                    <a:lnTo>
                      <a:pt x="556" y="136"/>
                    </a:lnTo>
                    <a:lnTo>
                      <a:pt x="542" y="128"/>
                    </a:lnTo>
                    <a:lnTo>
                      <a:pt x="533" y="106"/>
                    </a:lnTo>
                    <a:lnTo>
                      <a:pt x="527" y="92"/>
                    </a:lnTo>
                    <a:lnTo>
                      <a:pt x="517" y="89"/>
                    </a:lnTo>
                    <a:lnTo>
                      <a:pt x="507" y="89"/>
                    </a:lnTo>
                    <a:lnTo>
                      <a:pt x="491" y="100"/>
                    </a:lnTo>
                    <a:lnTo>
                      <a:pt x="486" y="109"/>
                    </a:lnTo>
                    <a:lnTo>
                      <a:pt x="481" y="115"/>
                    </a:lnTo>
                    <a:lnTo>
                      <a:pt x="477" y="123"/>
                    </a:lnTo>
                    <a:lnTo>
                      <a:pt x="461" y="129"/>
                    </a:lnTo>
                    <a:lnTo>
                      <a:pt x="445" y="123"/>
                    </a:lnTo>
                    <a:lnTo>
                      <a:pt x="431" y="120"/>
                    </a:lnTo>
                    <a:lnTo>
                      <a:pt x="428" y="108"/>
                    </a:lnTo>
                    <a:lnTo>
                      <a:pt x="438" y="96"/>
                    </a:lnTo>
                    <a:lnTo>
                      <a:pt x="445" y="79"/>
                    </a:lnTo>
                    <a:lnTo>
                      <a:pt x="448" y="56"/>
                    </a:lnTo>
                    <a:lnTo>
                      <a:pt x="447" y="36"/>
                    </a:lnTo>
                    <a:lnTo>
                      <a:pt x="454" y="20"/>
                    </a:lnTo>
                    <a:lnTo>
                      <a:pt x="447" y="10"/>
                    </a:lnTo>
                    <a:lnTo>
                      <a:pt x="433" y="1"/>
                    </a:lnTo>
                    <a:lnTo>
                      <a:pt x="415" y="0"/>
                    </a:lnTo>
                    <a:lnTo>
                      <a:pt x="397" y="1"/>
                    </a:lnTo>
                    <a:lnTo>
                      <a:pt x="379" y="13"/>
                    </a:lnTo>
                    <a:lnTo>
                      <a:pt x="366" y="27"/>
                    </a:lnTo>
                    <a:lnTo>
                      <a:pt x="359" y="49"/>
                    </a:lnTo>
                    <a:lnTo>
                      <a:pt x="351" y="72"/>
                    </a:lnTo>
                    <a:lnTo>
                      <a:pt x="343" y="84"/>
                    </a:lnTo>
                    <a:lnTo>
                      <a:pt x="333" y="95"/>
                    </a:lnTo>
                    <a:lnTo>
                      <a:pt x="325" y="86"/>
                    </a:lnTo>
                    <a:lnTo>
                      <a:pt x="316" y="74"/>
                    </a:lnTo>
                    <a:lnTo>
                      <a:pt x="306" y="73"/>
                    </a:lnTo>
                    <a:lnTo>
                      <a:pt x="292" y="77"/>
                    </a:lnTo>
                    <a:lnTo>
                      <a:pt x="283" y="90"/>
                    </a:lnTo>
                    <a:lnTo>
                      <a:pt x="276" y="108"/>
                    </a:lnTo>
                    <a:lnTo>
                      <a:pt x="269" y="122"/>
                    </a:lnTo>
                    <a:lnTo>
                      <a:pt x="256" y="129"/>
                    </a:lnTo>
                    <a:lnTo>
                      <a:pt x="241" y="123"/>
                    </a:lnTo>
                    <a:lnTo>
                      <a:pt x="226" y="119"/>
                    </a:lnTo>
                    <a:lnTo>
                      <a:pt x="213" y="129"/>
                    </a:lnTo>
                    <a:lnTo>
                      <a:pt x="210" y="145"/>
                    </a:lnTo>
                    <a:lnTo>
                      <a:pt x="218" y="158"/>
                    </a:lnTo>
                    <a:lnTo>
                      <a:pt x="230" y="162"/>
                    </a:lnTo>
                    <a:lnTo>
                      <a:pt x="236" y="179"/>
                    </a:lnTo>
                    <a:lnTo>
                      <a:pt x="230" y="197"/>
                    </a:lnTo>
                    <a:lnTo>
                      <a:pt x="221" y="210"/>
                    </a:lnTo>
                    <a:lnTo>
                      <a:pt x="208" y="214"/>
                    </a:lnTo>
                    <a:lnTo>
                      <a:pt x="193" y="213"/>
                    </a:lnTo>
                    <a:lnTo>
                      <a:pt x="184" y="221"/>
                    </a:lnTo>
                    <a:lnTo>
                      <a:pt x="185" y="243"/>
                    </a:lnTo>
                    <a:lnTo>
                      <a:pt x="177" y="256"/>
                    </a:lnTo>
                    <a:lnTo>
                      <a:pt x="172" y="279"/>
                    </a:lnTo>
                    <a:lnTo>
                      <a:pt x="164" y="290"/>
                    </a:lnTo>
                    <a:lnTo>
                      <a:pt x="148" y="297"/>
                    </a:lnTo>
                    <a:lnTo>
                      <a:pt x="128" y="299"/>
                    </a:lnTo>
                    <a:lnTo>
                      <a:pt x="111" y="307"/>
                    </a:lnTo>
                    <a:lnTo>
                      <a:pt x="99" y="322"/>
                    </a:lnTo>
                    <a:lnTo>
                      <a:pt x="93" y="339"/>
                    </a:lnTo>
                    <a:lnTo>
                      <a:pt x="86" y="355"/>
                    </a:lnTo>
                    <a:lnTo>
                      <a:pt x="75" y="362"/>
                    </a:lnTo>
                    <a:lnTo>
                      <a:pt x="86" y="387"/>
                    </a:lnTo>
                    <a:lnTo>
                      <a:pt x="80" y="405"/>
                    </a:lnTo>
                    <a:lnTo>
                      <a:pt x="67" y="414"/>
                    </a:lnTo>
                    <a:lnTo>
                      <a:pt x="55" y="428"/>
                    </a:lnTo>
                    <a:lnTo>
                      <a:pt x="53" y="444"/>
                    </a:lnTo>
                    <a:lnTo>
                      <a:pt x="60" y="464"/>
                    </a:lnTo>
                    <a:lnTo>
                      <a:pt x="69" y="482"/>
                    </a:lnTo>
                    <a:lnTo>
                      <a:pt x="79" y="502"/>
                    </a:lnTo>
                    <a:lnTo>
                      <a:pt x="78" y="518"/>
                    </a:lnTo>
                    <a:lnTo>
                      <a:pt x="69" y="536"/>
                    </a:lnTo>
                    <a:lnTo>
                      <a:pt x="55" y="551"/>
                    </a:lnTo>
                    <a:lnTo>
                      <a:pt x="36" y="561"/>
                    </a:lnTo>
                    <a:lnTo>
                      <a:pt x="20" y="579"/>
                    </a:lnTo>
                    <a:lnTo>
                      <a:pt x="9" y="591"/>
                    </a:lnTo>
                    <a:lnTo>
                      <a:pt x="0" y="608"/>
                    </a:lnTo>
                    <a:lnTo>
                      <a:pt x="4" y="631"/>
                    </a:lnTo>
                    <a:lnTo>
                      <a:pt x="11" y="643"/>
                    </a:lnTo>
                    <a:lnTo>
                      <a:pt x="27" y="640"/>
                    </a:lnTo>
                    <a:lnTo>
                      <a:pt x="46" y="631"/>
                    </a:lnTo>
                    <a:lnTo>
                      <a:pt x="65" y="627"/>
                    </a:lnTo>
                    <a:lnTo>
                      <a:pt x="80" y="615"/>
                    </a:lnTo>
                    <a:lnTo>
                      <a:pt x="101" y="611"/>
                    </a:lnTo>
                    <a:lnTo>
                      <a:pt x="113" y="618"/>
                    </a:lnTo>
                    <a:lnTo>
                      <a:pt x="126" y="631"/>
                    </a:lnTo>
                    <a:lnTo>
                      <a:pt x="141" y="651"/>
                    </a:lnTo>
                    <a:lnTo>
                      <a:pt x="145" y="666"/>
                    </a:lnTo>
                    <a:lnTo>
                      <a:pt x="144" y="684"/>
                    </a:lnTo>
                    <a:lnTo>
                      <a:pt x="149" y="707"/>
                    </a:lnTo>
                    <a:lnTo>
                      <a:pt x="158" y="718"/>
                    </a:lnTo>
                    <a:lnTo>
                      <a:pt x="161" y="733"/>
                    </a:lnTo>
                    <a:lnTo>
                      <a:pt x="149" y="746"/>
                    </a:lnTo>
                    <a:lnTo>
                      <a:pt x="144" y="762"/>
                    </a:lnTo>
                    <a:lnTo>
                      <a:pt x="154" y="776"/>
                    </a:lnTo>
                    <a:lnTo>
                      <a:pt x="149" y="788"/>
                    </a:lnTo>
                    <a:lnTo>
                      <a:pt x="152" y="800"/>
                    </a:lnTo>
                    <a:lnTo>
                      <a:pt x="168" y="805"/>
                    </a:lnTo>
                    <a:lnTo>
                      <a:pt x="187" y="810"/>
                    </a:lnTo>
                    <a:lnTo>
                      <a:pt x="200" y="802"/>
                    </a:lnTo>
                    <a:lnTo>
                      <a:pt x="210" y="810"/>
                    </a:lnTo>
                    <a:lnTo>
                      <a:pt x="224" y="820"/>
                    </a:lnTo>
                    <a:lnTo>
                      <a:pt x="236" y="811"/>
                    </a:lnTo>
                    <a:lnTo>
                      <a:pt x="250" y="817"/>
                    </a:lnTo>
                    <a:lnTo>
                      <a:pt x="243" y="831"/>
                    </a:lnTo>
                    <a:lnTo>
                      <a:pt x="239" y="846"/>
                    </a:lnTo>
                    <a:lnTo>
                      <a:pt x="240" y="860"/>
                    </a:lnTo>
                    <a:lnTo>
                      <a:pt x="253" y="863"/>
                    </a:lnTo>
                    <a:lnTo>
                      <a:pt x="262" y="854"/>
                    </a:lnTo>
                    <a:lnTo>
                      <a:pt x="273" y="841"/>
                    </a:lnTo>
                    <a:lnTo>
                      <a:pt x="283" y="833"/>
                    </a:lnTo>
                    <a:lnTo>
                      <a:pt x="299" y="838"/>
                    </a:lnTo>
                    <a:lnTo>
                      <a:pt x="312" y="840"/>
                    </a:lnTo>
                    <a:lnTo>
                      <a:pt x="315" y="828"/>
                    </a:lnTo>
                    <a:lnTo>
                      <a:pt x="310" y="812"/>
                    </a:lnTo>
                    <a:lnTo>
                      <a:pt x="323" y="811"/>
                    </a:lnTo>
                    <a:lnTo>
                      <a:pt x="305" y="804"/>
                    </a:lnTo>
                    <a:lnTo>
                      <a:pt x="289" y="788"/>
                    </a:lnTo>
                    <a:lnTo>
                      <a:pt x="287" y="766"/>
                    </a:lnTo>
                    <a:lnTo>
                      <a:pt x="295" y="749"/>
                    </a:lnTo>
                    <a:lnTo>
                      <a:pt x="290" y="729"/>
                    </a:lnTo>
                    <a:lnTo>
                      <a:pt x="283" y="712"/>
                    </a:lnTo>
                    <a:lnTo>
                      <a:pt x="276" y="689"/>
                    </a:lnTo>
                    <a:lnTo>
                      <a:pt x="280" y="673"/>
                    </a:lnTo>
                    <a:lnTo>
                      <a:pt x="290" y="660"/>
                    </a:lnTo>
                    <a:lnTo>
                      <a:pt x="299" y="641"/>
                    </a:lnTo>
                    <a:lnTo>
                      <a:pt x="296" y="625"/>
                    </a:lnTo>
                    <a:lnTo>
                      <a:pt x="295" y="607"/>
                    </a:lnTo>
                    <a:lnTo>
                      <a:pt x="306" y="598"/>
                    </a:lnTo>
                    <a:lnTo>
                      <a:pt x="320" y="595"/>
                    </a:lnTo>
                    <a:lnTo>
                      <a:pt x="335" y="605"/>
                    </a:lnTo>
                    <a:lnTo>
                      <a:pt x="345" y="592"/>
                    </a:lnTo>
                    <a:lnTo>
                      <a:pt x="361" y="587"/>
                    </a:lnTo>
                    <a:lnTo>
                      <a:pt x="378" y="591"/>
                    </a:lnTo>
                    <a:lnTo>
                      <a:pt x="395" y="595"/>
                    </a:lnTo>
                    <a:lnTo>
                      <a:pt x="411" y="591"/>
                    </a:lnTo>
                    <a:lnTo>
                      <a:pt x="418" y="577"/>
                    </a:lnTo>
                    <a:lnTo>
                      <a:pt x="420" y="561"/>
                    </a:lnTo>
                    <a:lnTo>
                      <a:pt x="430" y="551"/>
                    </a:lnTo>
                    <a:lnTo>
                      <a:pt x="443" y="552"/>
                    </a:lnTo>
                    <a:lnTo>
                      <a:pt x="456" y="551"/>
                    </a:lnTo>
                    <a:lnTo>
                      <a:pt x="458" y="538"/>
                    </a:lnTo>
                    <a:lnTo>
                      <a:pt x="467" y="526"/>
                    </a:lnTo>
                    <a:lnTo>
                      <a:pt x="480" y="522"/>
                    </a:lnTo>
                    <a:lnTo>
                      <a:pt x="486" y="507"/>
                    </a:lnTo>
                    <a:lnTo>
                      <a:pt x="480" y="497"/>
                    </a:lnTo>
                    <a:lnTo>
                      <a:pt x="481" y="484"/>
                    </a:lnTo>
                    <a:lnTo>
                      <a:pt x="496" y="483"/>
                    </a:lnTo>
                    <a:lnTo>
                      <a:pt x="510" y="495"/>
                    </a:lnTo>
                    <a:lnTo>
                      <a:pt x="526" y="499"/>
                    </a:lnTo>
                    <a:lnTo>
                      <a:pt x="535" y="484"/>
                    </a:lnTo>
                    <a:lnTo>
                      <a:pt x="539" y="471"/>
                    </a:lnTo>
                    <a:lnTo>
                      <a:pt x="550" y="464"/>
                    </a:lnTo>
                    <a:lnTo>
                      <a:pt x="560" y="450"/>
                    </a:lnTo>
                    <a:lnTo>
                      <a:pt x="562" y="436"/>
                    </a:lnTo>
                    <a:close/>
                  </a:path>
                </a:pathLst>
              </a:custGeom>
              <a:solidFill>
                <a:srgbClr val="E9E9F4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" name="Freeform 16"/>
              <p:cNvSpPr>
                <a:spLocks/>
              </p:cNvSpPr>
              <p:nvPr/>
            </p:nvSpPr>
            <p:spPr bwMode="auto">
              <a:xfrm>
                <a:off x="28575" y="2466975"/>
                <a:ext cx="942975" cy="1219200"/>
              </a:xfrm>
              <a:custGeom>
                <a:avLst/>
                <a:gdLst>
                  <a:gd name="T0" fmla="*/ 0 w 590"/>
                  <a:gd name="T1" fmla="*/ 0 h 773"/>
                  <a:gd name="T2" fmla="*/ 0 w 590"/>
                  <a:gd name="T3" fmla="*/ 0 h 773"/>
                  <a:gd name="T4" fmla="*/ 0 w 590"/>
                  <a:gd name="T5" fmla="*/ 0 h 773"/>
                  <a:gd name="T6" fmla="*/ 0 w 590"/>
                  <a:gd name="T7" fmla="*/ 0 h 773"/>
                  <a:gd name="T8" fmla="*/ 0 w 590"/>
                  <a:gd name="T9" fmla="*/ 0 h 773"/>
                  <a:gd name="T10" fmla="*/ 0 w 590"/>
                  <a:gd name="T11" fmla="*/ 0 h 773"/>
                  <a:gd name="T12" fmla="*/ 0 w 590"/>
                  <a:gd name="T13" fmla="*/ 0 h 773"/>
                  <a:gd name="T14" fmla="*/ 0 w 590"/>
                  <a:gd name="T15" fmla="*/ 0 h 773"/>
                  <a:gd name="T16" fmla="*/ 0 w 590"/>
                  <a:gd name="T17" fmla="*/ 0 h 773"/>
                  <a:gd name="T18" fmla="*/ 0 w 590"/>
                  <a:gd name="T19" fmla="*/ 0 h 773"/>
                  <a:gd name="T20" fmla="*/ 0 w 590"/>
                  <a:gd name="T21" fmla="*/ 0 h 773"/>
                  <a:gd name="T22" fmla="*/ 0 w 590"/>
                  <a:gd name="T23" fmla="*/ 0 h 773"/>
                  <a:gd name="T24" fmla="*/ 0 w 590"/>
                  <a:gd name="T25" fmla="*/ 0 h 773"/>
                  <a:gd name="T26" fmla="*/ 0 w 590"/>
                  <a:gd name="T27" fmla="*/ 0 h 773"/>
                  <a:gd name="T28" fmla="*/ 0 w 590"/>
                  <a:gd name="T29" fmla="*/ 0 h 773"/>
                  <a:gd name="T30" fmla="*/ 0 w 590"/>
                  <a:gd name="T31" fmla="*/ 0 h 773"/>
                  <a:gd name="T32" fmla="*/ 0 w 590"/>
                  <a:gd name="T33" fmla="*/ 0 h 773"/>
                  <a:gd name="T34" fmla="*/ 0 w 590"/>
                  <a:gd name="T35" fmla="*/ 0 h 773"/>
                  <a:gd name="T36" fmla="*/ 0 w 590"/>
                  <a:gd name="T37" fmla="*/ 0 h 773"/>
                  <a:gd name="T38" fmla="*/ 0 w 590"/>
                  <a:gd name="T39" fmla="*/ 0 h 773"/>
                  <a:gd name="T40" fmla="*/ 0 w 590"/>
                  <a:gd name="T41" fmla="*/ 0 h 773"/>
                  <a:gd name="T42" fmla="*/ 0 w 590"/>
                  <a:gd name="T43" fmla="*/ 0 h 773"/>
                  <a:gd name="T44" fmla="*/ 0 w 590"/>
                  <a:gd name="T45" fmla="*/ 0 h 773"/>
                  <a:gd name="T46" fmla="*/ 0 w 590"/>
                  <a:gd name="T47" fmla="*/ 0 h 773"/>
                  <a:gd name="T48" fmla="*/ 0 w 590"/>
                  <a:gd name="T49" fmla="*/ 0 h 773"/>
                  <a:gd name="T50" fmla="*/ 0 w 590"/>
                  <a:gd name="T51" fmla="*/ 0 h 773"/>
                  <a:gd name="T52" fmla="*/ 0 w 590"/>
                  <a:gd name="T53" fmla="*/ 0 h 773"/>
                  <a:gd name="T54" fmla="*/ 0 w 590"/>
                  <a:gd name="T55" fmla="*/ 0 h 773"/>
                  <a:gd name="T56" fmla="*/ 0 w 590"/>
                  <a:gd name="T57" fmla="*/ 0 h 773"/>
                  <a:gd name="T58" fmla="*/ 0 w 590"/>
                  <a:gd name="T59" fmla="*/ 0 h 773"/>
                  <a:gd name="T60" fmla="*/ 0 w 590"/>
                  <a:gd name="T61" fmla="*/ 0 h 773"/>
                  <a:gd name="T62" fmla="*/ 0 w 590"/>
                  <a:gd name="T63" fmla="*/ 0 h 773"/>
                  <a:gd name="T64" fmla="*/ 0 w 590"/>
                  <a:gd name="T65" fmla="*/ 0 h 773"/>
                  <a:gd name="T66" fmla="*/ 0 w 590"/>
                  <a:gd name="T67" fmla="*/ 0 h 773"/>
                  <a:gd name="T68" fmla="*/ 0 w 590"/>
                  <a:gd name="T69" fmla="*/ 0 h 773"/>
                  <a:gd name="T70" fmla="*/ 0 w 590"/>
                  <a:gd name="T71" fmla="*/ 0 h 773"/>
                  <a:gd name="T72" fmla="*/ 0 w 590"/>
                  <a:gd name="T73" fmla="*/ 0 h 773"/>
                  <a:gd name="T74" fmla="*/ 0 w 590"/>
                  <a:gd name="T75" fmla="*/ 0 h 773"/>
                  <a:gd name="T76" fmla="*/ 0 w 590"/>
                  <a:gd name="T77" fmla="*/ 0 h 773"/>
                  <a:gd name="T78" fmla="*/ 0 w 590"/>
                  <a:gd name="T79" fmla="*/ 0 h 773"/>
                  <a:gd name="T80" fmla="*/ 0 w 590"/>
                  <a:gd name="T81" fmla="*/ 0 h 773"/>
                  <a:gd name="T82" fmla="*/ 0 w 590"/>
                  <a:gd name="T83" fmla="*/ 0 h 773"/>
                  <a:gd name="T84" fmla="*/ 0 w 590"/>
                  <a:gd name="T85" fmla="*/ 0 h 773"/>
                  <a:gd name="T86" fmla="*/ 0 w 590"/>
                  <a:gd name="T87" fmla="*/ 0 h 773"/>
                  <a:gd name="T88" fmla="*/ 0 w 590"/>
                  <a:gd name="T89" fmla="*/ 0 h 773"/>
                  <a:gd name="T90" fmla="*/ 0 w 590"/>
                  <a:gd name="T91" fmla="*/ 0 h 773"/>
                  <a:gd name="T92" fmla="*/ 0 w 590"/>
                  <a:gd name="T93" fmla="*/ 0 h 773"/>
                  <a:gd name="T94" fmla="*/ 0 w 590"/>
                  <a:gd name="T95" fmla="*/ 0 h 7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90" h="773">
                    <a:moveTo>
                      <a:pt x="499" y="89"/>
                    </a:moveTo>
                    <a:lnTo>
                      <a:pt x="509" y="114"/>
                    </a:lnTo>
                    <a:lnTo>
                      <a:pt x="503" y="132"/>
                    </a:lnTo>
                    <a:lnTo>
                      <a:pt x="490" y="141"/>
                    </a:lnTo>
                    <a:lnTo>
                      <a:pt x="478" y="155"/>
                    </a:lnTo>
                    <a:lnTo>
                      <a:pt x="476" y="171"/>
                    </a:lnTo>
                    <a:lnTo>
                      <a:pt x="483" y="191"/>
                    </a:lnTo>
                    <a:lnTo>
                      <a:pt x="492" y="209"/>
                    </a:lnTo>
                    <a:lnTo>
                      <a:pt x="502" y="229"/>
                    </a:lnTo>
                    <a:lnTo>
                      <a:pt x="501" y="245"/>
                    </a:lnTo>
                    <a:lnTo>
                      <a:pt x="492" y="263"/>
                    </a:lnTo>
                    <a:lnTo>
                      <a:pt x="478" y="278"/>
                    </a:lnTo>
                    <a:lnTo>
                      <a:pt x="459" y="288"/>
                    </a:lnTo>
                    <a:lnTo>
                      <a:pt x="443" y="306"/>
                    </a:lnTo>
                    <a:lnTo>
                      <a:pt x="432" y="318"/>
                    </a:lnTo>
                    <a:lnTo>
                      <a:pt x="423" y="335"/>
                    </a:lnTo>
                    <a:lnTo>
                      <a:pt x="427" y="358"/>
                    </a:lnTo>
                    <a:lnTo>
                      <a:pt x="434" y="370"/>
                    </a:lnTo>
                    <a:lnTo>
                      <a:pt x="450" y="367"/>
                    </a:lnTo>
                    <a:lnTo>
                      <a:pt x="469" y="358"/>
                    </a:lnTo>
                    <a:lnTo>
                      <a:pt x="488" y="354"/>
                    </a:lnTo>
                    <a:lnTo>
                      <a:pt x="503" y="342"/>
                    </a:lnTo>
                    <a:lnTo>
                      <a:pt x="524" y="338"/>
                    </a:lnTo>
                    <a:lnTo>
                      <a:pt x="536" y="345"/>
                    </a:lnTo>
                    <a:lnTo>
                      <a:pt x="549" y="358"/>
                    </a:lnTo>
                    <a:lnTo>
                      <a:pt x="564" y="378"/>
                    </a:lnTo>
                    <a:lnTo>
                      <a:pt x="568" y="393"/>
                    </a:lnTo>
                    <a:lnTo>
                      <a:pt x="567" y="411"/>
                    </a:lnTo>
                    <a:lnTo>
                      <a:pt x="572" y="434"/>
                    </a:lnTo>
                    <a:lnTo>
                      <a:pt x="581" y="445"/>
                    </a:lnTo>
                    <a:lnTo>
                      <a:pt x="584" y="460"/>
                    </a:lnTo>
                    <a:lnTo>
                      <a:pt x="572" y="473"/>
                    </a:lnTo>
                    <a:lnTo>
                      <a:pt x="567" y="489"/>
                    </a:lnTo>
                    <a:lnTo>
                      <a:pt x="577" y="503"/>
                    </a:lnTo>
                    <a:lnTo>
                      <a:pt x="572" y="515"/>
                    </a:lnTo>
                    <a:lnTo>
                      <a:pt x="577" y="529"/>
                    </a:lnTo>
                    <a:lnTo>
                      <a:pt x="574" y="541"/>
                    </a:lnTo>
                    <a:lnTo>
                      <a:pt x="577" y="554"/>
                    </a:lnTo>
                    <a:lnTo>
                      <a:pt x="580" y="573"/>
                    </a:lnTo>
                    <a:lnTo>
                      <a:pt x="584" y="594"/>
                    </a:lnTo>
                    <a:lnTo>
                      <a:pt x="590" y="613"/>
                    </a:lnTo>
                    <a:lnTo>
                      <a:pt x="584" y="629"/>
                    </a:lnTo>
                    <a:lnTo>
                      <a:pt x="584" y="646"/>
                    </a:lnTo>
                    <a:lnTo>
                      <a:pt x="571" y="662"/>
                    </a:lnTo>
                    <a:lnTo>
                      <a:pt x="561" y="682"/>
                    </a:lnTo>
                    <a:lnTo>
                      <a:pt x="557" y="698"/>
                    </a:lnTo>
                    <a:lnTo>
                      <a:pt x="552" y="716"/>
                    </a:lnTo>
                    <a:lnTo>
                      <a:pt x="541" y="728"/>
                    </a:lnTo>
                    <a:lnTo>
                      <a:pt x="528" y="742"/>
                    </a:lnTo>
                    <a:lnTo>
                      <a:pt x="525" y="758"/>
                    </a:lnTo>
                    <a:lnTo>
                      <a:pt x="522" y="773"/>
                    </a:lnTo>
                    <a:lnTo>
                      <a:pt x="506" y="764"/>
                    </a:lnTo>
                    <a:lnTo>
                      <a:pt x="488" y="754"/>
                    </a:lnTo>
                    <a:lnTo>
                      <a:pt x="470" y="738"/>
                    </a:lnTo>
                    <a:lnTo>
                      <a:pt x="455" y="729"/>
                    </a:lnTo>
                    <a:lnTo>
                      <a:pt x="443" y="737"/>
                    </a:lnTo>
                    <a:lnTo>
                      <a:pt x="430" y="739"/>
                    </a:lnTo>
                    <a:lnTo>
                      <a:pt x="413" y="734"/>
                    </a:lnTo>
                    <a:lnTo>
                      <a:pt x="396" y="737"/>
                    </a:lnTo>
                    <a:lnTo>
                      <a:pt x="371" y="734"/>
                    </a:lnTo>
                    <a:lnTo>
                      <a:pt x="348" y="726"/>
                    </a:lnTo>
                    <a:lnTo>
                      <a:pt x="332" y="721"/>
                    </a:lnTo>
                    <a:lnTo>
                      <a:pt x="324" y="708"/>
                    </a:lnTo>
                    <a:lnTo>
                      <a:pt x="311" y="693"/>
                    </a:lnTo>
                    <a:lnTo>
                      <a:pt x="296" y="691"/>
                    </a:lnTo>
                    <a:lnTo>
                      <a:pt x="288" y="675"/>
                    </a:lnTo>
                    <a:lnTo>
                      <a:pt x="284" y="653"/>
                    </a:lnTo>
                    <a:lnTo>
                      <a:pt x="282" y="636"/>
                    </a:lnTo>
                    <a:lnTo>
                      <a:pt x="291" y="621"/>
                    </a:lnTo>
                    <a:lnTo>
                      <a:pt x="291" y="603"/>
                    </a:lnTo>
                    <a:lnTo>
                      <a:pt x="284" y="590"/>
                    </a:lnTo>
                    <a:lnTo>
                      <a:pt x="279" y="571"/>
                    </a:lnTo>
                    <a:lnTo>
                      <a:pt x="286" y="554"/>
                    </a:lnTo>
                    <a:lnTo>
                      <a:pt x="285" y="537"/>
                    </a:lnTo>
                    <a:lnTo>
                      <a:pt x="275" y="524"/>
                    </a:lnTo>
                    <a:lnTo>
                      <a:pt x="259" y="516"/>
                    </a:lnTo>
                    <a:lnTo>
                      <a:pt x="240" y="511"/>
                    </a:lnTo>
                    <a:lnTo>
                      <a:pt x="229" y="499"/>
                    </a:lnTo>
                    <a:lnTo>
                      <a:pt x="212" y="491"/>
                    </a:lnTo>
                    <a:lnTo>
                      <a:pt x="189" y="496"/>
                    </a:lnTo>
                    <a:lnTo>
                      <a:pt x="171" y="501"/>
                    </a:lnTo>
                    <a:lnTo>
                      <a:pt x="158" y="515"/>
                    </a:lnTo>
                    <a:lnTo>
                      <a:pt x="148" y="528"/>
                    </a:lnTo>
                    <a:lnTo>
                      <a:pt x="131" y="535"/>
                    </a:lnTo>
                    <a:lnTo>
                      <a:pt x="115" y="531"/>
                    </a:lnTo>
                    <a:lnTo>
                      <a:pt x="101" y="522"/>
                    </a:lnTo>
                    <a:lnTo>
                      <a:pt x="85" y="514"/>
                    </a:lnTo>
                    <a:lnTo>
                      <a:pt x="68" y="515"/>
                    </a:lnTo>
                    <a:lnTo>
                      <a:pt x="52" y="519"/>
                    </a:lnTo>
                    <a:lnTo>
                      <a:pt x="59" y="501"/>
                    </a:lnTo>
                    <a:lnTo>
                      <a:pt x="69" y="483"/>
                    </a:lnTo>
                    <a:lnTo>
                      <a:pt x="77" y="469"/>
                    </a:lnTo>
                    <a:lnTo>
                      <a:pt x="88" y="456"/>
                    </a:lnTo>
                    <a:lnTo>
                      <a:pt x="92" y="433"/>
                    </a:lnTo>
                    <a:lnTo>
                      <a:pt x="84" y="419"/>
                    </a:lnTo>
                    <a:lnTo>
                      <a:pt x="69" y="411"/>
                    </a:lnTo>
                    <a:lnTo>
                      <a:pt x="56" y="397"/>
                    </a:lnTo>
                    <a:lnTo>
                      <a:pt x="41" y="381"/>
                    </a:lnTo>
                    <a:lnTo>
                      <a:pt x="25" y="371"/>
                    </a:lnTo>
                    <a:lnTo>
                      <a:pt x="13" y="357"/>
                    </a:lnTo>
                    <a:lnTo>
                      <a:pt x="8" y="338"/>
                    </a:lnTo>
                    <a:lnTo>
                      <a:pt x="0" y="315"/>
                    </a:lnTo>
                    <a:lnTo>
                      <a:pt x="3" y="292"/>
                    </a:lnTo>
                    <a:lnTo>
                      <a:pt x="9" y="269"/>
                    </a:lnTo>
                    <a:lnTo>
                      <a:pt x="22" y="255"/>
                    </a:lnTo>
                    <a:lnTo>
                      <a:pt x="41" y="246"/>
                    </a:lnTo>
                    <a:lnTo>
                      <a:pt x="59" y="236"/>
                    </a:lnTo>
                    <a:lnTo>
                      <a:pt x="65" y="220"/>
                    </a:lnTo>
                    <a:lnTo>
                      <a:pt x="85" y="234"/>
                    </a:lnTo>
                    <a:lnTo>
                      <a:pt x="97" y="240"/>
                    </a:lnTo>
                    <a:lnTo>
                      <a:pt x="108" y="234"/>
                    </a:lnTo>
                    <a:lnTo>
                      <a:pt x="112" y="220"/>
                    </a:lnTo>
                    <a:lnTo>
                      <a:pt x="125" y="214"/>
                    </a:lnTo>
                    <a:lnTo>
                      <a:pt x="140" y="219"/>
                    </a:lnTo>
                    <a:lnTo>
                      <a:pt x="141" y="204"/>
                    </a:lnTo>
                    <a:lnTo>
                      <a:pt x="147" y="191"/>
                    </a:lnTo>
                    <a:lnTo>
                      <a:pt x="160" y="187"/>
                    </a:lnTo>
                    <a:lnTo>
                      <a:pt x="180" y="181"/>
                    </a:lnTo>
                    <a:lnTo>
                      <a:pt x="196" y="173"/>
                    </a:lnTo>
                    <a:lnTo>
                      <a:pt x="213" y="161"/>
                    </a:lnTo>
                    <a:lnTo>
                      <a:pt x="227" y="155"/>
                    </a:lnTo>
                    <a:lnTo>
                      <a:pt x="238" y="142"/>
                    </a:lnTo>
                    <a:lnTo>
                      <a:pt x="252" y="129"/>
                    </a:lnTo>
                    <a:lnTo>
                      <a:pt x="268" y="124"/>
                    </a:lnTo>
                    <a:lnTo>
                      <a:pt x="285" y="121"/>
                    </a:lnTo>
                    <a:lnTo>
                      <a:pt x="301" y="116"/>
                    </a:lnTo>
                    <a:lnTo>
                      <a:pt x="318" y="121"/>
                    </a:lnTo>
                    <a:lnTo>
                      <a:pt x="334" y="118"/>
                    </a:lnTo>
                    <a:lnTo>
                      <a:pt x="348" y="109"/>
                    </a:lnTo>
                    <a:lnTo>
                      <a:pt x="360" y="96"/>
                    </a:lnTo>
                    <a:lnTo>
                      <a:pt x="374" y="86"/>
                    </a:lnTo>
                    <a:lnTo>
                      <a:pt x="390" y="81"/>
                    </a:lnTo>
                    <a:lnTo>
                      <a:pt x="398" y="69"/>
                    </a:lnTo>
                    <a:lnTo>
                      <a:pt x="404" y="53"/>
                    </a:lnTo>
                    <a:lnTo>
                      <a:pt x="416" y="42"/>
                    </a:lnTo>
                    <a:lnTo>
                      <a:pt x="421" y="24"/>
                    </a:lnTo>
                    <a:lnTo>
                      <a:pt x="423" y="7"/>
                    </a:lnTo>
                    <a:lnTo>
                      <a:pt x="432" y="0"/>
                    </a:lnTo>
                    <a:lnTo>
                      <a:pt x="444" y="10"/>
                    </a:lnTo>
                    <a:lnTo>
                      <a:pt x="455" y="24"/>
                    </a:lnTo>
                    <a:lnTo>
                      <a:pt x="463" y="39"/>
                    </a:lnTo>
                    <a:lnTo>
                      <a:pt x="470" y="63"/>
                    </a:lnTo>
                    <a:lnTo>
                      <a:pt x="485" y="79"/>
                    </a:lnTo>
                    <a:lnTo>
                      <a:pt x="499" y="89"/>
                    </a:lnTo>
                    <a:close/>
                  </a:path>
                </a:pathLst>
              </a:custGeom>
              <a:solidFill>
                <a:srgbClr val="E9E9F4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" name="Freeform 17"/>
              <p:cNvSpPr>
                <a:spLocks/>
              </p:cNvSpPr>
              <p:nvPr/>
            </p:nvSpPr>
            <p:spPr bwMode="auto">
              <a:xfrm>
                <a:off x="0" y="1457325"/>
                <a:ext cx="1352550" cy="1390650"/>
              </a:xfrm>
              <a:custGeom>
                <a:avLst/>
                <a:gdLst>
                  <a:gd name="T0" fmla="*/ 0 w 855"/>
                  <a:gd name="T1" fmla="*/ 0 h 874"/>
                  <a:gd name="T2" fmla="*/ 0 w 855"/>
                  <a:gd name="T3" fmla="*/ 0 h 874"/>
                  <a:gd name="T4" fmla="*/ 0 w 855"/>
                  <a:gd name="T5" fmla="*/ 0 h 874"/>
                  <a:gd name="T6" fmla="*/ 0 w 855"/>
                  <a:gd name="T7" fmla="*/ 0 h 874"/>
                  <a:gd name="T8" fmla="*/ 0 w 855"/>
                  <a:gd name="T9" fmla="*/ 0 h 874"/>
                  <a:gd name="T10" fmla="*/ 0 w 855"/>
                  <a:gd name="T11" fmla="*/ 0 h 874"/>
                  <a:gd name="T12" fmla="*/ 0 w 855"/>
                  <a:gd name="T13" fmla="*/ 0 h 874"/>
                  <a:gd name="T14" fmla="*/ 0 w 855"/>
                  <a:gd name="T15" fmla="*/ 0 h 874"/>
                  <a:gd name="T16" fmla="*/ 0 w 855"/>
                  <a:gd name="T17" fmla="*/ 0 h 874"/>
                  <a:gd name="T18" fmla="*/ 0 w 855"/>
                  <a:gd name="T19" fmla="*/ 0 h 874"/>
                  <a:gd name="T20" fmla="*/ 0 w 855"/>
                  <a:gd name="T21" fmla="*/ 0 h 874"/>
                  <a:gd name="T22" fmla="*/ 0 w 855"/>
                  <a:gd name="T23" fmla="*/ 0 h 874"/>
                  <a:gd name="T24" fmla="*/ 0 w 855"/>
                  <a:gd name="T25" fmla="*/ 0 h 874"/>
                  <a:gd name="T26" fmla="*/ 0 w 855"/>
                  <a:gd name="T27" fmla="*/ 0 h 874"/>
                  <a:gd name="T28" fmla="*/ 0 w 855"/>
                  <a:gd name="T29" fmla="*/ 0 h 874"/>
                  <a:gd name="T30" fmla="*/ 0 w 855"/>
                  <a:gd name="T31" fmla="*/ 0 h 874"/>
                  <a:gd name="T32" fmla="*/ 0 w 855"/>
                  <a:gd name="T33" fmla="*/ 0 h 874"/>
                  <a:gd name="T34" fmla="*/ 0 w 855"/>
                  <a:gd name="T35" fmla="*/ 0 h 874"/>
                  <a:gd name="T36" fmla="*/ 0 w 855"/>
                  <a:gd name="T37" fmla="*/ 0 h 874"/>
                  <a:gd name="T38" fmla="*/ 0 w 855"/>
                  <a:gd name="T39" fmla="*/ 0 h 874"/>
                  <a:gd name="T40" fmla="*/ 0 w 855"/>
                  <a:gd name="T41" fmla="*/ 0 h 874"/>
                  <a:gd name="T42" fmla="*/ 0 w 855"/>
                  <a:gd name="T43" fmla="*/ 0 h 874"/>
                  <a:gd name="T44" fmla="*/ 0 w 855"/>
                  <a:gd name="T45" fmla="*/ 0 h 874"/>
                  <a:gd name="T46" fmla="*/ 0 w 855"/>
                  <a:gd name="T47" fmla="*/ 0 h 874"/>
                  <a:gd name="T48" fmla="*/ 0 w 855"/>
                  <a:gd name="T49" fmla="*/ 0 h 874"/>
                  <a:gd name="T50" fmla="*/ 0 w 855"/>
                  <a:gd name="T51" fmla="*/ 0 h 874"/>
                  <a:gd name="T52" fmla="*/ 0 w 855"/>
                  <a:gd name="T53" fmla="*/ 0 h 874"/>
                  <a:gd name="T54" fmla="*/ 0 w 855"/>
                  <a:gd name="T55" fmla="*/ 0 h 874"/>
                  <a:gd name="T56" fmla="*/ 0 w 855"/>
                  <a:gd name="T57" fmla="*/ 0 h 874"/>
                  <a:gd name="T58" fmla="*/ 0 w 855"/>
                  <a:gd name="T59" fmla="*/ 0 h 874"/>
                  <a:gd name="T60" fmla="*/ 0 w 855"/>
                  <a:gd name="T61" fmla="*/ 0 h 874"/>
                  <a:gd name="T62" fmla="*/ 0 w 855"/>
                  <a:gd name="T63" fmla="*/ 0 h 874"/>
                  <a:gd name="T64" fmla="*/ 0 w 855"/>
                  <a:gd name="T65" fmla="*/ 0 h 874"/>
                  <a:gd name="T66" fmla="*/ 0 w 855"/>
                  <a:gd name="T67" fmla="*/ 0 h 874"/>
                  <a:gd name="T68" fmla="*/ 0 w 855"/>
                  <a:gd name="T69" fmla="*/ 0 h 874"/>
                  <a:gd name="T70" fmla="*/ 0 w 855"/>
                  <a:gd name="T71" fmla="*/ 0 h 874"/>
                  <a:gd name="T72" fmla="*/ 0 w 855"/>
                  <a:gd name="T73" fmla="*/ 0 h 874"/>
                  <a:gd name="T74" fmla="*/ 0 w 855"/>
                  <a:gd name="T75" fmla="*/ 0 h 874"/>
                  <a:gd name="T76" fmla="*/ 0 w 855"/>
                  <a:gd name="T77" fmla="*/ 0 h 874"/>
                  <a:gd name="T78" fmla="*/ 0 w 855"/>
                  <a:gd name="T79" fmla="*/ 0 h 874"/>
                  <a:gd name="T80" fmla="*/ 0 w 855"/>
                  <a:gd name="T81" fmla="*/ 0 h 874"/>
                  <a:gd name="T82" fmla="*/ 0 w 855"/>
                  <a:gd name="T83" fmla="*/ 0 h 874"/>
                  <a:gd name="T84" fmla="*/ 0 w 855"/>
                  <a:gd name="T85" fmla="*/ 0 h 874"/>
                  <a:gd name="T86" fmla="*/ 0 w 855"/>
                  <a:gd name="T87" fmla="*/ 0 h 874"/>
                  <a:gd name="T88" fmla="*/ 0 w 855"/>
                  <a:gd name="T89" fmla="*/ 0 h 874"/>
                  <a:gd name="T90" fmla="*/ 0 w 855"/>
                  <a:gd name="T91" fmla="*/ 0 h 874"/>
                  <a:gd name="T92" fmla="*/ 0 w 855"/>
                  <a:gd name="T93" fmla="*/ 0 h 874"/>
                  <a:gd name="T94" fmla="*/ 0 w 855"/>
                  <a:gd name="T95" fmla="*/ 0 h 874"/>
                  <a:gd name="T96" fmla="*/ 0 w 855"/>
                  <a:gd name="T97" fmla="*/ 0 h 874"/>
                  <a:gd name="T98" fmla="*/ 0 w 855"/>
                  <a:gd name="T99" fmla="*/ 0 h 874"/>
                  <a:gd name="T100" fmla="*/ 0 w 855"/>
                  <a:gd name="T101" fmla="*/ 0 h 874"/>
                  <a:gd name="T102" fmla="*/ 0 w 855"/>
                  <a:gd name="T103" fmla="*/ 0 h 8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55" h="874">
                    <a:moveTo>
                      <a:pt x="519" y="723"/>
                    </a:moveTo>
                    <a:lnTo>
                      <a:pt x="530" y="716"/>
                    </a:lnTo>
                    <a:lnTo>
                      <a:pt x="537" y="699"/>
                    </a:lnTo>
                    <a:lnTo>
                      <a:pt x="543" y="683"/>
                    </a:lnTo>
                    <a:lnTo>
                      <a:pt x="555" y="670"/>
                    </a:lnTo>
                    <a:lnTo>
                      <a:pt x="572" y="660"/>
                    </a:lnTo>
                    <a:lnTo>
                      <a:pt x="591" y="658"/>
                    </a:lnTo>
                    <a:lnTo>
                      <a:pt x="606" y="653"/>
                    </a:lnTo>
                    <a:lnTo>
                      <a:pt x="616" y="638"/>
                    </a:lnTo>
                    <a:lnTo>
                      <a:pt x="621" y="617"/>
                    </a:lnTo>
                    <a:lnTo>
                      <a:pt x="629" y="604"/>
                    </a:lnTo>
                    <a:lnTo>
                      <a:pt x="628" y="582"/>
                    </a:lnTo>
                    <a:lnTo>
                      <a:pt x="637" y="574"/>
                    </a:lnTo>
                    <a:lnTo>
                      <a:pt x="652" y="575"/>
                    </a:lnTo>
                    <a:lnTo>
                      <a:pt x="665" y="571"/>
                    </a:lnTo>
                    <a:lnTo>
                      <a:pt x="674" y="556"/>
                    </a:lnTo>
                    <a:lnTo>
                      <a:pt x="680" y="540"/>
                    </a:lnTo>
                    <a:lnTo>
                      <a:pt x="674" y="523"/>
                    </a:lnTo>
                    <a:lnTo>
                      <a:pt x="662" y="519"/>
                    </a:lnTo>
                    <a:lnTo>
                      <a:pt x="654" y="506"/>
                    </a:lnTo>
                    <a:lnTo>
                      <a:pt x="657" y="490"/>
                    </a:lnTo>
                    <a:lnTo>
                      <a:pt x="670" y="480"/>
                    </a:lnTo>
                    <a:lnTo>
                      <a:pt x="690" y="487"/>
                    </a:lnTo>
                    <a:lnTo>
                      <a:pt x="700" y="490"/>
                    </a:lnTo>
                    <a:lnTo>
                      <a:pt x="713" y="483"/>
                    </a:lnTo>
                    <a:lnTo>
                      <a:pt x="720" y="469"/>
                    </a:lnTo>
                    <a:lnTo>
                      <a:pt x="726" y="453"/>
                    </a:lnTo>
                    <a:lnTo>
                      <a:pt x="736" y="440"/>
                    </a:lnTo>
                    <a:lnTo>
                      <a:pt x="749" y="434"/>
                    </a:lnTo>
                    <a:lnTo>
                      <a:pt x="762" y="435"/>
                    </a:lnTo>
                    <a:lnTo>
                      <a:pt x="769" y="445"/>
                    </a:lnTo>
                    <a:lnTo>
                      <a:pt x="777" y="456"/>
                    </a:lnTo>
                    <a:lnTo>
                      <a:pt x="787" y="445"/>
                    </a:lnTo>
                    <a:lnTo>
                      <a:pt x="796" y="430"/>
                    </a:lnTo>
                    <a:lnTo>
                      <a:pt x="803" y="411"/>
                    </a:lnTo>
                    <a:lnTo>
                      <a:pt x="810" y="388"/>
                    </a:lnTo>
                    <a:lnTo>
                      <a:pt x="825" y="374"/>
                    </a:lnTo>
                    <a:lnTo>
                      <a:pt x="842" y="362"/>
                    </a:lnTo>
                    <a:lnTo>
                      <a:pt x="839" y="349"/>
                    </a:lnTo>
                    <a:lnTo>
                      <a:pt x="843" y="330"/>
                    </a:lnTo>
                    <a:lnTo>
                      <a:pt x="855" y="316"/>
                    </a:lnTo>
                    <a:lnTo>
                      <a:pt x="855" y="300"/>
                    </a:lnTo>
                    <a:lnTo>
                      <a:pt x="843" y="290"/>
                    </a:lnTo>
                    <a:lnTo>
                      <a:pt x="825" y="280"/>
                    </a:lnTo>
                    <a:lnTo>
                      <a:pt x="828" y="263"/>
                    </a:lnTo>
                    <a:lnTo>
                      <a:pt x="823" y="243"/>
                    </a:lnTo>
                    <a:lnTo>
                      <a:pt x="810" y="237"/>
                    </a:lnTo>
                    <a:lnTo>
                      <a:pt x="800" y="231"/>
                    </a:lnTo>
                    <a:lnTo>
                      <a:pt x="802" y="210"/>
                    </a:lnTo>
                    <a:lnTo>
                      <a:pt x="796" y="187"/>
                    </a:lnTo>
                    <a:lnTo>
                      <a:pt x="786" y="175"/>
                    </a:lnTo>
                    <a:lnTo>
                      <a:pt x="773" y="164"/>
                    </a:lnTo>
                    <a:lnTo>
                      <a:pt x="760" y="161"/>
                    </a:lnTo>
                    <a:lnTo>
                      <a:pt x="763" y="148"/>
                    </a:lnTo>
                    <a:lnTo>
                      <a:pt x="776" y="146"/>
                    </a:lnTo>
                    <a:lnTo>
                      <a:pt x="789" y="145"/>
                    </a:lnTo>
                    <a:lnTo>
                      <a:pt x="797" y="130"/>
                    </a:lnTo>
                    <a:lnTo>
                      <a:pt x="795" y="116"/>
                    </a:lnTo>
                    <a:lnTo>
                      <a:pt x="786" y="110"/>
                    </a:lnTo>
                    <a:lnTo>
                      <a:pt x="777" y="106"/>
                    </a:lnTo>
                    <a:lnTo>
                      <a:pt x="782" y="94"/>
                    </a:lnTo>
                    <a:lnTo>
                      <a:pt x="792" y="80"/>
                    </a:lnTo>
                    <a:lnTo>
                      <a:pt x="796" y="60"/>
                    </a:lnTo>
                    <a:lnTo>
                      <a:pt x="792" y="47"/>
                    </a:lnTo>
                    <a:lnTo>
                      <a:pt x="797" y="31"/>
                    </a:lnTo>
                    <a:lnTo>
                      <a:pt x="802" y="11"/>
                    </a:lnTo>
                    <a:lnTo>
                      <a:pt x="782" y="4"/>
                    </a:lnTo>
                    <a:lnTo>
                      <a:pt x="763" y="11"/>
                    </a:lnTo>
                    <a:lnTo>
                      <a:pt x="756" y="24"/>
                    </a:lnTo>
                    <a:lnTo>
                      <a:pt x="740" y="27"/>
                    </a:lnTo>
                    <a:lnTo>
                      <a:pt x="733" y="37"/>
                    </a:lnTo>
                    <a:lnTo>
                      <a:pt x="726" y="50"/>
                    </a:lnTo>
                    <a:lnTo>
                      <a:pt x="716" y="56"/>
                    </a:lnTo>
                    <a:lnTo>
                      <a:pt x="707" y="41"/>
                    </a:lnTo>
                    <a:lnTo>
                      <a:pt x="700" y="24"/>
                    </a:lnTo>
                    <a:lnTo>
                      <a:pt x="691" y="8"/>
                    </a:lnTo>
                    <a:lnTo>
                      <a:pt x="685" y="0"/>
                    </a:lnTo>
                    <a:lnTo>
                      <a:pt x="674" y="2"/>
                    </a:lnTo>
                    <a:lnTo>
                      <a:pt x="665" y="12"/>
                    </a:lnTo>
                    <a:lnTo>
                      <a:pt x="660" y="28"/>
                    </a:lnTo>
                    <a:lnTo>
                      <a:pt x="651" y="20"/>
                    </a:lnTo>
                    <a:lnTo>
                      <a:pt x="642" y="11"/>
                    </a:lnTo>
                    <a:lnTo>
                      <a:pt x="629" y="17"/>
                    </a:lnTo>
                    <a:lnTo>
                      <a:pt x="621" y="31"/>
                    </a:lnTo>
                    <a:lnTo>
                      <a:pt x="608" y="43"/>
                    </a:lnTo>
                    <a:lnTo>
                      <a:pt x="605" y="56"/>
                    </a:lnTo>
                    <a:lnTo>
                      <a:pt x="616" y="74"/>
                    </a:lnTo>
                    <a:lnTo>
                      <a:pt x="621" y="96"/>
                    </a:lnTo>
                    <a:lnTo>
                      <a:pt x="625" y="126"/>
                    </a:lnTo>
                    <a:lnTo>
                      <a:pt x="618" y="146"/>
                    </a:lnTo>
                    <a:lnTo>
                      <a:pt x="608" y="161"/>
                    </a:lnTo>
                    <a:lnTo>
                      <a:pt x="592" y="162"/>
                    </a:lnTo>
                    <a:lnTo>
                      <a:pt x="576" y="166"/>
                    </a:lnTo>
                    <a:lnTo>
                      <a:pt x="565" y="178"/>
                    </a:lnTo>
                    <a:lnTo>
                      <a:pt x="550" y="192"/>
                    </a:lnTo>
                    <a:lnTo>
                      <a:pt x="536" y="199"/>
                    </a:lnTo>
                    <a:lnTo>
                      <a:pt x="523" y="198"/>
                    </a:lnTo>
                    <a:lnTo>
                      <a:pt x="514" y="189"/>
                    </a:lnTo>
                    <a:lnTo>
                      <a:pt x="509" y="174"/>
                    </a:lnTo>
                    <a:lnTo>
                      <a:pt x="514" y="159"/>
                    </a:lnTo>
                    <a:lnTo>
                      <a:pt x="506" y="145"/>
                    </a:lnTo>
                    <a:lnTo>
                      <a:pt x="499" y="128"/>
                    </a:lnTo>
                    <a:lnTo>
                      <a:pt x="500" y="110"/>
                    </a:lnTo>
                    <a:lnTo>
                      <a:pt x="507" y="92"/>
                    </a:lnTo>
                    <a:lnTo>
                      <a:pt x="504" y="76"/>
                    </a:lnTo>
                    <a:lnTo>
                      <a:pt x="490" y="66"/>
                    </a:lnTo>
                    <a:lnTo>
                      <a:pt x="471" y="60"/>
                    </a:lnTo>
                    <a:lnTo>
                      <a:pt x="460" y="48"/>
                    </a:lnTo>
                    <a:lnTo>
                      <a:pt x="453" y="28"/>
                    </a:lnTo>
                    <a:lnTo>
                      <a:pt x="442" y="15"/>
                    </a:lnTo>
                    <a:lnTo>
                      <a:pt x="425" y="12"/>
                    </a:lnTo>
                    <a:lnTo>
                      <a:pt x="412" y="21"/>
                    </a:lnTo>
                    <a:lnTo>
                      <a:pt x="415" y="44"/>
                    </a:lnTo>
                    <a:lnTo>
                      <a:pt x="405" y="63"/>
                    </a:lnTo>
                    <a:lnTo>
                      <a:pt x="394" y="71"/>
                    </a:lnTo>
                    <a:lnTo>
                      <a:pt x="385" y="87"/>
                    </a:lnTo>
                    <a:lnTo>
                      <a:pt x="369" y="96"/>
                    </a:lnTo>
                    <a:lnTo>
                      <a:pt x="353" y="105"/>
                    </a:lnTo>
                    <a:lnTo>
                      <a:pt x="343" y="116"/>
                    </a:lnTo>
                    <a:lnTo>
                      <a:pt x="323" y="119"/>
                    </a:lnTo>
                    <a:lnTo>
                      <a:pt x="305" y="113"/>
                    </a:lnTo>
                    <a:lnTo>
                      <a:pt x="287" y="116"/>
                    </a:lnTo>
                    <a:lnTo>
                      <a:pt x="267" y="122"/>
                    </a:lnTo>
                    <a:lnTo>
                      <a:pt x="253" y="132"/>
                    </a:lnTo>
                    <a:lnTo>
                      <a:pt x="241" y="146"/>
                    </a:lnTo>
                    <a:lnTo>
                      <a:pt x="225" y="158"/>
                    </a:lnTo>
                    <a:lnTo>
                      <a:pt x="220" y="168"/>
                    </a:lnTo>
                    <a:lnTo>
                      <a:pt x="218" y="185"/>
                    </a:lnTo>
                    <a:lnTo>
                      <a:pt x="225" y="207"/>
                    </a:lnTo>
                    <a:lnTo>
                      <a:pt x="218" y="224"/>
                    </a:lnTo>
                    <a:lnTo>
                      <a:pt x="204" y="234"/>
                    </a:lnTo>
                    <a:lnTo>
                      <a:pt x="181" y="238"/>
                    </a:lnTo>
                    <a:lnTo>
                      <a:pt x="156" y="247"/>
                    </a:lnTo>
                    <a:lnTo>
                      <a:pt x="132" y="253"/>
                    </a:lnTo>
                    <a:lnTo>
                      <a:pt x="113" y="261"/>
                    </a:lnTo>
                    <a:lnTo>
                      <a:pt x="93" y="266"/>
                    </a:lnTo>
                    <a:lnTo>
                      <a:pt x="77" y="261"/>
                    </a:lnTo>
                    <a:lnTo>
                      <a:pt x="62" y="253"/>
                    </a:lnTo>
                    <a:lnTo>
                      <a:pt x="44" y="257"/>
                    </a:lnTo>
                    <a:lnTo>
                      <a:pt x="34" y="270"/>
                    </a:lnTo>
                    <a:lnTo>
                      <a:pt x="30" y="290"/>
                    </a:lnTo>
                    <a:lnTo>
                      <a:pt x="40" y="307"/>
                    </a:lnTo>
                    <a:lnTo>
                      <a:pt x="56" y="322"/>
                    </a:lnTo>
                    <a:lnTo>
                      <a:pt x="64" y="339"/>
                    </a:lnTo>
                    <a:lnTo>
                      <a:pt x="66" y="355"/>
                    </a:lnTo>
                    <a:lnTo>
                      <a:pt x="83" y="362"/>
                    </a:lnTo>
                    <a:lnTo>
                      <a:pt x="98" y="376"/>
                    </a:lnTo>
                    <a:lnTo>
                      <a:pt x="99" y="398"/>
                    </a:lnTo>
                    <a:lnTo>
                      <a:pt x="90" y="420"/>
                    </a:lnTo>
                    <a:lnTo>
                      <a:pt x="86" y="443"/>
                    </a:lnTo>
                    <a:lnTo>
                      <a:pt x="77" y="466"/>
                    </a:lnTo>
                    <a:lnTo>
                      <a:pt x="67" y="484"/>
                    </a:lnTo>
                    <a:lnTo>
                      <a:pt x="57" y="506"/>
                    </a:lnTo>
                    <a:lnTo>
                      <a:pt x="44" y="526"/>
                    </a:lnTo>
                    <a:lnTo>
                      <a:pt x="27" y="539"/>
                    </a:lnTo>
                    <a:lnTo>
                      <a:pt x="14" y="558"/>
                    </a:lnTo>
                    <a:lnTo>
                      <a:pt x="11" y="575"/>
                    </a:lnTo>
                    <a:lnTo>
                      <a:pt x="18" y="599"/>
                    </a:lnTo>
                    <a:lnTo>
                      <a:pt x="13" y="618"/>
                    </a:lnTo>
                    <a:lnTo>
                      <a:pt x="6" y="637"/>
                    </a:lnTo>
                    <a:lnTo>
                      <a:pt x="0" y="661"/>
                    </a:lnTo>
                    <a:lnTo>
                      <a:pt x="3" y="681"/>
                    </a:lnTo>
                    <a:lnTo>
                      <a:pt x="8" y="702"/>
                    </a:lnTo>
                    <a:lnTo>
                      <a:pt x="21" y="712"/>
                    </a:lnTo>
                    <a:lnTo>
                      <a:pt x="36" y="725"/>
                    </a:lnTo>
                    <a:lnTo>
                      <a:pt x="44" y="740"/>
                    </a:lnTo>
                    <a:lnTo>
                      <a:pt x="53" y="759"/>
                    </a:lnTo>
                    <a:lnTo>
                      <a:pt x="52" y="776"/>
                    </a:lnTo>
                    <a:lnTo>
                      <a:pt x="50" y="795"/>
                    </a:lnTo>
                    <a:lnTo>
                      <a:pt x="67" y="805"/>
                    </a:lnTo>
                    <a:lnTo>
                      <a:pt x="82" y="817"/>
                    </a:lnTo>
                    <a:lnTo>
                      <a:pt x="82" y="832"/>
                    </a:lnTo>
                    <a:lnTo>
                      <a:pt x="86" y="854"/>
                    </a:lnTo>
                    <a:lnTo>
                      <a:pt x="106" y="868"/>
                    </a:lnTo>
                    <a:lnTo>
                      <a:pt x="118" y="874"/>
                    </a:lnTo>
                    <a:lnTo>
                      <a:pt x="129" y="868"/>
                    </a:lnTo>
                    <a:lnTo>
                      <a:pt x="133" y="854"/>
                    </a:lnTo>
                    <a:lnTo>
                      <a:pt x="146" y="848"/>
                    </a:lnTo>
                    <a:lnTo>
                      <a:pt x="161" y="853"/>
                    </a:lnTo>
                    <a:lnTo>
                      <a:pt x="162" y="838"/>
                    </a:lnTo>
                    <a:lnTo>
                      <a:pt x="168" y="825"/>
                    </a:lnTo>
                    <a:lnTo>
                      <a:pt x="181" y="821"/>
                    </a:lnTo>
                    <a:lnTo>
                      <a:pt x="201" y="815"/>
                    </a:lnTo>
                    <a:lnTo>
                      <a:pt x="217" y="807"/>
                    </a:lnTo>
                    <a:lnTo>
                      <a:pt x="234" y="795"/>
                    </a:lnTo>
                    <a:lnTo>
                      <a:pt x="248" y="789"/>
                    </a:lnTo>
                    <a:lnTo>
                      <a:pt x="259" y="776"/>
                    </a:lnTo>
                    <a:lnTo>
                      <a:pt x="273" y="763"/>
                    </a:lnTo>
                    <a:lnTo>
                      <a:pt x="289" y="758"/>
                    </a:lnTo>
                    <a:lnTo>
                      <a:pt x="306" y="755"/>
                    </a:lnTo>
                    <a:lnTo>
                      <a:pt x="322" y="750"/>
                    </a:lnTo>
                    <a:lnTo>
                      <a:pt x="339" y="755"/>
                    </a:lnTo>
                    <a:lnTo>
                      <a:pt x="355" y="752"/>
                    </a:lnTo>
                    <a:lnTo>
                      <a:pt x="369" y="743"/>
                    </a:lnTo>
                    <a:lnTo>
                      <a:pt x="381" y="730"/>
                    </a:lnTo>
                    <a:lnTo>
                      <a:pt x="395" y="720"/>
                    </a:lnTo>
                    <a:lnTo>
                      <a:pt x="411" y="715"/>
                    </a:lnTo>
                    <a:lnTo>
                      <a:pt x="419" y="703"/>
                    </a:lnTo>
                    <a:lnTo>
                      <a:pt x="425" y="687"/>
                    </a:lnTo>
                    <a:lnTo>
                      <a:pt x="437" y="676"/>
                    </a:lnTo>
                    <a:lnTo>
                      <a:pt x="442" y="658"/>
                    </a:lnTo>
                    <a:lnTo>
                      <a:pt x="444" y="641"/>
                    </a:lnTo>
                    <a:lnTo>
                      <a:pt x="453" y="634"/>
                    </a:lnTo>
                    <a:lnTo>
                      <a:pt x="465" y="644"/>
                    </a:lnTo>
                    <a:lnTo>
                      <a:pt x="476" y="658"/>
                    </a:lnTo>
                    <a:lnTo>
                      <a:pt x="484" y="673"/>
                    </a:lnTo>
                    <a:lnTo>
                      <a:pt x="491" y="697"/>
                    </a:lnTo>
                    <a:lnTo>
                      <a:pt x="506" y="713"/>
                    </a:lnTo>
                    <a:lnTo>
                      <a:pt x="519" y="723"/>
                    </a:lnTo>
                    <a:close/>
                  </a:path>
                </a:pathLst>
              </a:custGeom>
              <a:solidFill>
                <a:srgbClr val="5C77B4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" name="Freeform 18"/>
              <p:cNvSpPr>
                <a:spLocks/>
              </p:cNvSpPr>
              <p:nvPr/>
            </p:nvSpPr>
            <p:spPr bwMode="auto">
              <a:xfrm>
                <a:off x="1476375" y="714375"/>
                <a:ext cx="247650" cy="238125"/>
              </a:xfrm>
              <a:custGeom>
                <a:avLst/>
                <a:gdLst>
                  <a:gd name="T0" fmla="*/ 0 w 155"/>
                  <a:gd name="T1" fmla="*/ 0 h 151"/>
                  <a:gd name="T2" fmla="*/ 0 w 155"/>
                  <a:gd name="T3" fmla="*/ 0 h 151"/>
                  <a:gd name="T4" fmla="*/ 0 w 155"/>
                  <a:gd name="T5" fmla="*/ 0 h 151"/>
                  <a:gd name="T6" fmla="*/ 0 w 155"/>
                  <a:gd name="T7" fmla="*/ 0 h 151"/>
                  <a:gd name="T8" fmla="*/ 0 w 155"/>
                  <a:gd name="T9" fmla="*/ 0 h 151"/>
                  <a:gd name="T10" fmla="*/ 0 w 155"/>
                  <a:gd name="T11" fmla="*/ 0 h 151"/>
                  <a:gd name="T12" fmla="*/ 0 w 155"/>
                  <a:gd name="T13" fmla="*/ 0 h 151"/>
                  <a:gd name="T14" fmla="*/ 0 w 155"/>
                  <a:gd name="T15" fmla="*/ 0 h 151"/>
                  <a:gd name="T16" fmla="*/ 0 w 155"/>
                  <a:gd name="T17" fmla="*/ 0 h 151"/>
                  <a:gd name="T18" fmla="*/ 0 w 155"/>
                  <a:gd name="T19" fmla="*/ 0 h 151"/>
                  <a:gd name="T20" fmla="*/ 0 w 155"/>
                  <a:gd name="T21" fmla="*/ 0 h 151"/>
                  <a:gd name="T22" fmla="*/ 0 w 155"/>
                  <a:gd name="T23" fmla="*/ 0 h 151"/>
                  <a:gd name="T24" fmla="*/ 0 w 155"/>
                  <a:gd name="T25" fmla="*/ 0 h 151"/>
                  <a:gd name="T26" fmla="*/ 0 w 155"/>
                  <a:gd name="T27" fmla="*/ 0 h 151"/>
                  <a:gd name="T28" fmla="*/ 0 w 155"/>
                  <a:gd name="T29" fmla="*/ 0 h 151"/>
                  <a:gd name="T30" fmla="*/ 0 w 155"/>
                  <a:gd name="T31" fmla="*/ 0 h 151"/>
                  <a:gd name="T32" fmla="*/ 0 w 155"/>
                  <a:gd name="T33" fmla="*/ 0 h 151"/>
                  <a:gd name="T34" fmla="*/ 0 w 155"/>
                  <a:gd name="T35" fmla="*/ 0 h 151"/>
                  <a:gd name="T36" fmla="*/ 0 w 155"/>
                  <a:gd name="T37" fmla="*/ 0 h 151"/>
                  <a:gd name="T38" fmla="*/ 0 w 155"/>
                  <a:gd name="T39" fmla="*/ 0 h 151"/>
                  <a:gd name="T40" fmla="*/ 0 w 155"/>
                  <a:gd name="T41" fmla="*/ 0 h 151"/>
                  <a:gd name="T42" fmla="*/ 0 w 155"/>
                  <a:gd name="T43" fmla="*/ 0 h 151"/>
                  <a:gd name="T44" fmla="*/ 0 w 155"/>
                  <a:gd name="T45" fmla="*/ 0 h 151"/>
                  <a:gd name="T46" fmla="*/ 0 w 155"/>
                  <a:gd name="T47" fmla="*/ 0 h 151"/>
                  <a:gd name="T48" fmla="*/ 0 w 155"/>
                  <a:gd name="T49" fmla="*/ 0 h 151"/>
                  <a:gd name="T50" fmla="*/ 0 w 155"/>
                  <a:gd name="T51" fmla="*/ 0 h 151"/>
                  <a:gd name="T52" fmla="*/ 0 w 155"/>
                  <a:gd name="T53" fmla="*/ 0 h 151"/>
                  <a:gd name="T54" fmla="*/ 0 w 155"/>
                  <a:gd name="T55" fmla="*/ 0 h 151"/>
                  <a:gd name="T56" fmla="*/ 0 w 155"/>
                  <a:gd name="T57" fmla="*/ 0 h 151"/>
                  <a:gd name="T58" fmla="*/ 0 w 155"/>
                  <a:gd name="T59" fmla="*/ 0 h 151"/>
                  <a:gd name="T60" fmla="*/ 0 w 155"/>
                  <a:gd name="T61" fmla="*/ 0 h 151"/>
                  <a:gd name="T62" fmla="*/ 0 w 155"/>
                  <a:gd name="T63" fmla="*/ 0 h 151"/>
                  <a:gd name="T64" fmla="*/ 0 w 155"/>
                  <a:gd name="T65" fmla="*/ 0 h 151"/>
                  <a:gd name="T66" fmla="*/ 0 w 155"/>
                  <a:gd name="T67" fmla="*/ 0 h 151"/>
                  <a:gd name="T68" fmla="*/ 0 w 155"/>
                  <a:gd name="T69" fmla="*/ 0 h 151"/>
                  <a:gd name="T70" fmla="*/ 0 w 155"/>
                  <a:gd name="T71" fmla="*/ 0 h 151"/>
                  <a:gd name="T72" fmla="*/ 0 w 155"/>
                  <a:gd name="T73" fmla="*/ 0 h 151"/>
                  <a:gd name="T74" fmla="*/ 0 w 155"/>
                  <a:gd name="T75" fmla="*/ 0 h 151"/>
                  <a:gd name="T76" fmla="*/ 0 w 155"/>
                  <a:gd name="T77" fmla="*/ 0 h 151"/>
                  <a:gd name="T78" fmla="*/ 0 w 155"/>
                  <a:gd name="T79" fmla="*/ 0 h 151"/>
                  <a:gd name="T80" fmla="*/ 0 w 155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55" h="151">
                    <a:moveTo>
                      <a:pt x="0" y="78"/>
                    </a:moveTo>
                    <a:lnTo>
                      <a:pt x="13" y="68"/>
                    </a:lnTo>
                    <a:lnTo>
                      <a:pt x="18" y="53"/>
                    </a:lnTo>
                    <a:lnTo>
                      <a:pt x="36" y="49"/>
                    </a:lnTo>
                    <a:lnTo>
                      <a:pt x="46" y="39"/>
                    </a:lnTo>
                    <a:lnTo>
                      <a:pt x="60" y="25"/>
                    </a:lnTo>
                    <a:lnTo>
                      <a:pt x="83" y="20"/>
                    </a:lnTo>
                    <a:lnTo>
                      <a:pt x="92" y="7"/>
                    </a:lnTo>
                    <a:lnTo>
                      <a:pt x="106" y="0"/>
                    </a:lnTo>
                    <a:lnTo>
                      <a:pt x="112" y="9"/>
                    </a:lnTo>
                    <a:lnTo>
                      <a:pt x="115" y="28"/>
                    </a:lnTo>
                    <a:lnTo>
                      <a:pt x="123" y="38"/>
                    </a:lnTo>
                    <a:lnTo>
                      <a:pt x="135" y="49"/>
                    </a:lnTo>
                    <a:lnTo>
                      <a:pt x="130" y="69"/>
                    </a:lnTo>
                    <a:lnTo>
                      <a:pt x="132" y="95"/>
                    </a:lnTo>
                    <a:lnTo>
                      <a:pt x="135" y="111"/>
                    </a:lnTo>
                    <a:lnTo>
                      <a:pt x="149" y="123"/>
                    </a:lnTo>
                    <a:lnTo>
                      <a:pt x="155" y="146"/>
                    </a:lnTo>
                    <a:lnTo>
                      <a:pt x="139" y="151"/>
                    </a:lnTo>
                    <a:lnTo>
                      <a:pt x="122" y="151"/>
                    </a:lnTo>
                    <a:lnTo>
                      <a:pt x="116" y="147"/>
                    </a:lnTo>
                    <a:lnTo>
                      <a:pt x="109" y="141"/>
                    </a:lnTo>
                    <a:lnTo>
                      <a:pt x="100" y="134"/>
                    </a:lnTo>
                    <a:lnTo>
                      <a:pt x="94" y="135"/>
                    </a:lnTo>
                    <a:lnTo>
                      <a:pt x="87" y="135"/>
                    </a:lnTo>
                    <a:lnTo>
                      <a:pt x="82" y="140"/>
                    </a:lnTo>
                    <a:lnTo>
                      <a:pt x="74" y="144"/>
                    </a:lnTo>
                    <a:lnTo>
                      <a:pt x="66" y="147"/>
                    </a:lnTo>
                    <a:lnTo>
                      <a:pt x="56" y="150"/>
                    </a:lnTo>
                    <a:lnTo>
                      <a:pt x="50" y="147"/>
                    </a:lnTo>
                    <a:lnTo>
                      <a:pt x="41" y="144"/>
                    </a:lnTo>
                    <a:lnTo>
                      <a:pt x="36" y="141"/>
                    </a:lnTo>
                    <a:lnTo>
                      <a:pt x="28" y="134"/>
                    </a:lnTo>
                    <a:lnTo>
                      <a:pt x="25" y="127"/>
                    </a:lnTo>
                    <a:lnTo>
                      <a:pt x="21" y="118"/>
                    </a:lnTo>
                    <a:lnTo>
                      <a:pt x="18" y="107"/>
                    </a:lnTo>
                    <a:lnTo>
                      <a:pt x="15" y="97"/>
                    </a:lnTo>
                    <a:lnTo>
                      <a:pt x="11" y="92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E9E9F4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Freeform 20"/>
              <p:cNvSpPr>
                <a:spLocks/>
              </p:cNvSpPr>
              <p:nvPr/>
            </p:nvSpPr>
            <p:spPr bwMode="auto">
              <a:xfrm>
                <a:off x="114300" y="3238500"/>
                <a:ext cx="390525" cy="323850"/>
              </a:xfrm>
              <a:custGeom>
                <a:avLst/>
                <a:gdLst>
                  <a:gd name="T0" fmla="*/ 0 w 244"/>
                  <a:gd name="T1" fmla="*/ 0 h 201"/>
                  <a:gd name="T2" fmla="*/ 0 w 244"/>
                  <a:gd name="T3" fmla="*/ 0 h 201"/>
                  <a:gd name="T4" fmla="*/ 0 w 244"/>
                  <a:gd name="T5" fmla="*/ 0 h 201"/>
                  <a:gd name="T6" fmla="*/ 0 w 244"/>
                  <a:gd name="T7" fmla="*/ 0 h 201"/>
                  <a:gd name="T8" fmla="*/ 0 w 244"/>
                  <a:gd name="T9" fmla="*/ 0 h 201"/>
                  <a:gd name="T10" fmla="*/ 0 w 244"/>
                  <a:gd name="T11" fmla="*/ 0 h 201"/>
                  <a:gd name="T12" fmla="*/ 0 w 244"/>
                  <a:gd name="T13" fmla="*/ 0 h 201"/>
                  <a:gd name="T14" fmla="*/ 0 w 244"/>
                  <a:gd name="T15" fmla="*/ 0 h 201"/>
                  <a:gd name="T16" fmla="*/ 0 w 244"/>
                  <a:gd name="T17" fmla="*/ 0 h 201"/>
                  <a:gd name="T18" fmla="*/ 0 w 244"/>
                  <a:gd name="T19" fmla="*/ 0 h 201"/>
                  <a:gd name="T20" fmla="*/ 0 w 244"/>
                  <a:gd name="T21" fmla="*/ 0 h 201"/>
                  <a:gd name="T22" fmla="*/ 0 w 244"/>
                  <a:gd name="T23" fmla="*/ 0 h 201"/>
                  <a:gd name="T24" fmla="*/ 0 w 244"/>
                  <a:gd name="T25" fmla="*/ 0 h 201"/>
                  <a:gd name="T26" fmla="*/ 0 w 244"/>
                  <a:gd name="T27" fmla="*/ 0 h 201"/>
                  <a:gd name="T28" fmla="*/ 0 w 244"/>
                  <a:gd name="T29" fmla="*/ 0 h 201"/>
                  <a:gd name="T30" fmla="*/ 0 w 244"/>
                  <a:gd name="T31" fmla="*/ 0 h 201"/>
                  <a:gd name="T32" fmla="*/ 0 w 244"/>
                  <a:gd name="T33" fmla="*/ 0 h 201"/>
                  <a:gd name="T34" fmla="*/ 0 w 244"/>
                  <a:gd name="T35" fmla="*/ 0 h 201"/>
                  <a:gd name="T36" fmla="*/ 0 w 244"/>
                  <a:gd name="T37" fmla="*/ 0 h 201"/>
                  <a:gd name="T38" fmla="*/ 0 w 244"/>
                  <a:gd name="T39" fmla="*/ 0 h 201"/>
                  <a:gd name="T40" fmla="*/ 0 w 244"/>
                  <a:gd name="T41" fmla="*/ 0 h 201"/>
                  <a:gd name="T42" fmla="*/ 0 w 244"/>
                  <a:gd name="T43" fmla="*/ 0 h 201"/>
                  <a:gd name="T44" fmla="*/ 0 w 244"/>
                  <a:gd name="T45" fmla="*/ 0 h 201"/>
                  <a:gd name="T46" fmla="*/ 0 w 244"/>
                  <a:gd name="T47" fmla="*/ 0 h 201"/>
                  <a:gd name="T48" fmla="*/ 0 w 244"/>
                  <a:gd name="T49" fmla="*/ 0 h 201"/>
                  <a:gd name="T50" fmla="*/ 0 w 244"/>
                  <a:gd name="T51" fmla="*/ 0 h 201"/>
                  <a:gd name="T52" fmla="*/ 0 w 244"/>
                  <a:gd name="T53" fmla="*/ 0 h 201"/>
                  <a:gd name="T54" fmla="*/ 0 w 244"/>
                  <a:gd name="T55" fmla="*/ 0 h 201"/>
                  <a:gd name="T56" fmla="*/ 0 w 244"/>
                  <a:gd name="T57" fmla="*/ 0 h 201"/>
                  <a:gd name="T58" fmla="*/ 0 w 244"/>
                  <a:gd name="T59" fmla="*/ 0 h 201"/>
                  <a:gd name="T60" fmla="*/ 0 w 244"/>
                  <a:gd name="T61" fmla="*/ 0 h 201"/>
                  <a:gd name="T62" fmla="*/ 0 w 244"/>
                  <a:gd name="T63" fmla="*/ 0 h 201"/>
                  <a:gd name="T64" fmla="*/ 0 w 244"/>
                  <a:gd name="T65" fmla="*/ 0 h 201"/>
                  <a:gd name="T66" fmla="*/ 0 w 244"/>
                  <a:gd name="T67" fmla="*/ 0 h 201"/>
                  <a:gd name="T68" fmla="*/ 0 w 244"/>
                  <a:gd name="T69" fmla="*/ 0 h 201"/>
                  <a:gd name="T70" fmla="*/ 0 w 244"/>
                  <a:gd name="T71" fmla="*/ 0 h 201"/>
                  <a:gd name="T72" fmla="*/ 0 w 244"/>
                  <a:gd name="T73" fmla="*/ 0 h 201"/>
                  <a:gd name="T74" fmla="*/ 0 w 244"/>
                  <a:gd name="T75" fmla="*/ 0 h 201"/>
                  <a:gd name="T76" fmla="*/ 0 w 244"/>
                  <a:gd name="T77" fmla="*/ 0 h 201"/>
                  <a:gd name="T78" fmla="*/ 0 w 244"/>
                  <a:gd name="T79" fmla="*/ 0 h 201"/>
                  <a:gd name="T80" fmla="*/ 0 w 244"/>
                  <a:gd name="T81" fmla="*/ 0 h 201"/>
                  <a:gd name="T82" fmla="*/ 0 w 244"/>
                  <a:gd name="T83" fmla="*/ 0 h 201"/>
                  <a:gd name="T84" fmla="*/ 0 w 244"/>
                  <a:gd name="T85" fmla="*/ 0 h 201"/>
                  <a:gd name="T86" fmla="*/ 0 w 244"/>
                  <a:gd name="T87" fmla="*/ 0 h 201"/>
                  <a:gd name="T88" fmla="*/ 0 w 244"/>
                  <a:gd name="T89" fmla="*/ 0 h 201"/>
                  <a:gd name="T90" fmla="*/ 0 w 244"/>
                  <a:gd name="T91" fmla="*/ 0 h 2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4" h="201">
                    <a:moveTo>
                      <a:pt x="7" y="48"/>
                    </a:moveTo>
                    <a:lnTo>
                      <a:pt x="16" y="59"/>
                    </a:lnTo>
                    <a:lnTo>
                      <a:pt x="29" y="67"/>
                    </a:lnTo>
                    <a:lnTo>
                      <a:pt x="36" y="86"/>
                    </a:lnTo>
                    <a:lnTo>
                      <a:pt x="40" y="106"/>
                    </a:lnTo>
                    <a:lnTo>
                      <a:pt x="45" y="126"/>
                    </a:lnTo>
                    <a:lnTo>
                      <a:pt x="50" y="142"/>
                    </a:lnTo>
                    <a:lnTo>
                      <a:pt x="63" y="155"/>
                    </a:lnTo>
                    <a:lnTo>
                      <a:pt x="76" y="162"/>
                    </a:lnTo>
                    <a:lnTo>
                      <a:pt x="91" y="159"/>
                    </a:lnTo>
                    <a:lnTo>
                      <a:pt x="112" y="158"/>
                    </a:lnTo>
                    <a:lnTo>
                      <a:pt x="135" y="159"/>
                    </a:lnTo>
                    <a:lnTo>
                      <a:pt x="148" y="168"/>
                    </a:lnTo>
                    <a:lnTo>
                      <a:pt x="161" y="178"/>
                    </a:lnTo>
                    <a:lnTo>
                      <a:pt x="167" y="194"/>
                    </a:lnTo>
                    <a:lnTo>
                      <a:pt x="183" y="200"/>
                    </a:lnTo>
                    <a:lnTo>
                      <a:pt x="198" y="194"/>
                    </a:lnTo>
                    <a:lnTo>
                      <a:pt x="214" y="201"/>
                    </a:lnTo>
                    <a:lnTo>
                      <a:pt x="226" y="198"/>
                    </a:lnTo>
                    <a:lnTo>
                      <a:pt x="244" y="200"/>
                    </a:lnTo>
                    <a:lnTo>
                      <a:pt x="236" y="184"/>
                    </a:lnTo>
                    <a:lnTo>
                      <a:pt x="232" y="162"/>
                    </a:lnTo>
                    <a:lnTo>
                      <a:pt x="230" y="145"/>
                    </a:lnTo>
                    <a:lnTo>
                      <a:pt x="239" y="130"/>
                    </a:lnTo>
                    <a:lnTo>
                      <a:pt x="239" y="112"/>
                    </a:lnTo>
                    <a:lnTo>
                      <a:pt x="232" y="99"/>
                    </a:lnTo>
                    <a:lnTo>
                      <a:pt x="227" y="80"/>
                    </a:lnTo>
                    <a:lnTo>
                      <a:pt x="234" y="63"/>
                    </a:lnTo>
                    <a:lnTo>
                      <a:pt x="233" y="46"/>
                    </a:lnTo>
                    <a:lnTo>
                      <a:pt x="223" y="33"/>
                    </a:lnTo>
                    <a:lnTo>
                      <a:pt x="207" y="25"/>
                    </a:lnTo>
                    <a:lnTo>
                      <a:pt x="188" y="20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7" y="5"/>
                    </a:lnTo>
                    <a:lnTo>
                      <a:pt x="119" y="10"/>
                    </a:lnTo>
                    <a:lnTo>
                      <a:pt x="106" y="24"/>
                    </a:lnTo>
                    <a:lnTo>
                      <a:pt x="96" y="37"/>
                    </a:lnTo>
                    <a:lnTo>
                      <a:pt x="79" y="44"/>
                    </a:lnTo>
                    <a:lnTo>
                      <a:pt x="63" y="40"/>
                    </a:lnTo>
                    <a:lnTo>
                      <a:pt x="49" y="31"/>
                    </a:lnTo>
                    <a:lnTo>
                      <a:pt x="33" y="23"/>
                    </a:lnTo>
                    <a:lnTo>
                      <a:pt x="16" y="24"/>
                    </a:lnTo>
                    <a:lnTo>
                      <a:pt x="0" y="28"/>
                    </a:lnTo>
                    <a:lnTo>
                      <a:pt x="2" y="40"/>
                    </a:ln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E9E9F4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" name="Freeform 22"/>
              <p:cNvSpPr>
                <a:spLocks/>
              </p:cNvSpPr>
              <p:nvPr/>
            </p:nvSpPr>
            <p:spPr bwMode="auto">
              <a:xfrm>
                <a:off x="1047750" y="1040719"/>
                <a:ext cx="190500" cy="188006"/>
              </a:xfrm>
              <a:custGeom>
                <a:avLst/>
                <a:gdLst>
                  <a:gd name="T0" fmla="*/ 2147483647 w 117"/>
                  <a:gd name="T1" fmla="*/ 2147483647 h 118"/>
                  <a:gd name="T2" fmla="*/ 2147483647 w 117"/>
                  <a:gd name="T3" fmla="*/ 2147483647 h 118"/>
                  <a:gd name="T4" fmla="*/ 2147483647 w 117"/>
                  <a:gd name="T5" fmla="*/ 2147483647 h 118"/>
                  <a:gd name="T6" fmla="*/ 2147483647 w 117"/>
                  <a:gd name="T7" fmla="*/ 2147483647 h 118"/>
                  <a:gd name="T8" fmla="*/ 2147483647 w 117"/>
                  <a:gd name="T9" fmla="*/ 2147483647 h 118"/>
                  <a:gd name="T10" fmla="*/ 2147483647 w 117"/>
                  <a:gd name="T11" fmla="*/ 2147483647 h 118"/>
                  <a:gd name="T12" fmla="*/ 2147483647 w 117"/>
                  <a:gd name="T13" fmla="*/ 2147483647 h 118"/>
                  <a:gd name="T14" fmla="*/ 2147483647 w 117"/>
                  <a:gd name="T15" fmla="*/ 2147483647 h 118"/>
                  <a:gd name="T16" fmla="*/ 2147483647 w 117"/>
                  <a:gd name="T17" fmla="*/ 2147483647 h 118"/>
                  <a:gd name="T18" fmla="*/ 2147483647 w 117"/>
                  <a:gd name="T19" fmla="*/ 2147483647 h 118"/>
                  <a:gd name="T20" fmla="*/ 2147483647 w 117"/>
                  <a:gd name="T21" fmla="*/ 2147483647 h 118"/>
                  <a:gd name="T22" fmla="*/ 2147483647 w 117"/>
                  <a:gd name="T23" fmla="*/ 2147483647 h 118"/>
                  <a:gd name="T24" fmla="*/ 2147483647 w 117"/>
                  <a:gd name="T25" fmla="*/ 2147483647 h 118"/>
                  <a:gd name="T26" fmla="*/ 2147483647 w 117"/>
                  <a:gd name="T27" fmla="*/ 2147483647 h 118"/>
                  <a:gd name="T28" fmla="*/ 2147483647 w 117"/>
                  <a:gd name="T29" fmla="*/ 2147483647 h 118"/>
                  <a:gd name="T30" fmla="*/ 2147483647 w 117"/>
                  <a:gd name="T31" fmla="*/ 2147483647 h 118"/>
                  <a:gd name="T32" fmla="*/ 2147483647 w 117"/>
                  <a:gd name="T33" fmla="*/ 2147483647 h 118"/>
                  <a:gd name="T34" fmla="*/ 2147483647 w 117"/>
                  <a:gd name="T35" fmla="*/ 2147483647 h 118"/>
                  <a:gd name="T36" fmla="*/ 2147483647 w 117"/>
                  <a:gd name="T37" fmla="*/ 2147483647 h 118"/>
                  <a:gd name="T38" fmla="*/ 2147483647 w 117"/>
                  <a:gd name="T39" fmla="*/ 2147483647 h 118"/>
                  <a:gd name="T40" fmla="*/ 2147483647 w 117"/>
                  <a:gd name="T41" fmla="*/ 2147483647 h 118"/>
                  <a:gd name="T42" fmla="*/ 2147483647 w 117"/>
                  <a:gd name="T43" fmla="*/ 2147483647 h 118"/>
                  <a:gd name="T44" fmla="*/ 2147483647 w 117"/>
                  <a:gd name="T45" fmla="*/ 2147483647 h 118"/>
                  <a:gd name="T46" fmla="*/ 2147483647 w 117"/>
                  <a:gd name="T47" fmla="*/ 2147483647 h 118"/>
                  <a:gd name="T48" fmla="*/ 2147483647 w 117"/>
                  <a:gd name="T49" fmla="*/ 2147483647 h 118"/>
                  <a:gd name="T50" fmla="*/ 2147483647 w 117"/>
                  <a:gd name="T51" fmla="*/ 2147483647 h 118"/>
                  <a:gd name="T52" fmla="*/ 2147483647 w 117"/>
                  <a:gd name="T53" fmla="*/ 2147483647 h 118"/>
                  <a:gd name="T54" fmla="*/ 2147483647 w 117"/>
                  <a:gd name="T55" fmla="*/ 2147483647 h 118"/>
                  <a:gd name="T56" fmla="*/ 2147483647 w 117"/>
                  <a:gd name="T57" fmla="*/ 2147483647 h 118"/>
                  <a:gd name="T58" fmla="*/ 2147483647 w 117"/>
                  <a:gd name="T59" fmla="*/ 2147483647 h 118"/>
                  <a:gd name="T60" fmla="*/ 2147483647 w 117"/>
                  <a:gd name="T61" fmla="*/ 2147483647 h 118"/>
                  <a:gd name="T62" fmla="*/ 2147483647 w 117"/>
                  <a:gd name="T63" fmla="*/ 2147483647 h 118"/>
                  <a:gd name="T64" fmla="*/ 2147483647 w 117"/>
                  <a:gd name="T65" fmla="*/ 2147483647 h 118"/>
                  <a:gd name="T66" fmla="*/ 2147483647 w 117"/>
                  <a:gd name="T67" fmla="*/ 2147483647 h 118"/>
                  <a:gd name="T68" fmla="*/ 2147483647 w 117"/>
                  <a:gd name="T69" fmla="*/ 2147483647 h 118"/>
                  <a:gd name="T70" fmla="*/ 2147483647 w 117"/>
                  <a:gd name="T71" fmla="*/ 2147483647 h 118"/>
                  <a:gd name="T72" fmla="*/ 2147483647 w 117"/>
                  <a:gd name="T73" fmla="*/ 2147483647 h 118"/>
                  <a:gd name="T74" fmla="*/ 2147483647 w 117"/>
                  <a:gd name="T75" fmla="*/ 2147483647 h 118"/>
                  <a:gd name="T76" fmla="*/ 2147483647 w 117"/>
                  <a:gd name="T77" fmla="*/ 2147483647 h 118"/>
                  <a:gd name="T78" fmla="*/ 2147483647 w 117"/>
                  <a:gd name="T79" fmla="*/ 2147483647 h 118"/>
                  <a:gd name="T80" fmla="*/ 2147483647 w 117"/>
                  <a:gd name="T81" fmla="*/ 2147483647 h 118"/>
                  <a:gd name="T82" fmla="*/ 2147483647 w 117"/>
                  <a:gd name="T83" fmla="*/ 2147483647 h 118"/>
                  <a:gd name="T84" fmla="*/ 2147483647 w 117"/>
                  <a:gd name="T85" fmla="*/ 2147483647 h 118"/>
                  <a:gd name="T86" fmla="*/ 2147483647 w 117"/>
                  <a:gd name="T87" fmla="*/ 0 h 118"/>
                  <a:gd name="T88" fmla="*/ 2147483647 w 117"/>
                  <a:gd name="T89" fmla="*/ 0 h 118"/>
                  <a:gd name="T90" fmla="*/ 2147483647 w 117"/>
                  <a:gd name="T91" fmla="*/ 2147483647 h 118"/>
                  <a:gd name="T92" fmla="*/ 2147483647 w 117"/>
                  <a:gd name="T93" fmla="*/ 2147483647 h 118"/>
                  <a:gd name="T94" fmla="*/ 0 w 117"/>
                  <a:gd name="T95" fmla="*/ 2147483647 h 118"/>
                  <a:gd name="T96" fmla="*/ 2147483647 w 117"/>
                  <a:gd name="T97" fmla="*/ 2147483647 h 118"/>
                  <a:gd name="T98" fmla="*/ 2147483647 w 117"/>
                  <a:gd name="T99" fmla="*/ 2147483647 h 1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7" h="118">
                    <a:moveTo>
                      <a:pt x="9" y="31"/>
                    </a:moveTo>
                    <a:lnTo>
                      <a:pt x="15" y="38"/>
                    </a:lnTo>
                    <a:lnTo>
                      <a:pt x="19" y="47"/>
                    </a:lnTo>
                    <a:lnTo>
                      <a:pt x="23" y="57"/>
                    </a:lnTo>
                    <a:lnTo>
                      <a:pt x="23" y="69"/>
                    </a:lnTo>
                    <a:lnTo>
                      <a:pt x="21" y="82"/>
                    </a:lnTo>
                    <a:lnTo>
                      <a:pt x="23" y="89"/>
                    </a:lnTo>
                    <a:lnTo>
                      <a:pt x="29" y="99"/>
                    </a:lnTo>
                    <a:lnTo>
                      <a:pt x="36" y="105"/>
                    </a:lnTo>
                    <a:lnTo>
                      <a:pt x="45" y="107"/>
                    </a:lnTo>
                    <a:lnTo>
                      <a:pt x="55" y="106"/>
                    </a:lnTo>
                    <a:lnTo>
                      <a:pt x="58" y="110"/>
                    </a:lnTo>
                    <a:lnTo>
                      <a:pt x="64" y="115"/>
                    </a:lnTo>
                    <a:lnTo>
                      <a:pt x="69" y="118"/>
                    </a:lnTo>
                    <a:lnTo>
                      <a:pt x="75" y="118"/>
                    </a:lnTo>
                    <a:lnTo>
                      <a:pt x="81" y="115"/>
                    </a:lnTo>
                    <a:lnTo>
                      <a:pt x="82" y="107"/>
                    </a:lnTo>
                    <a:lnTo>
                      <a:pt x="85" y="102"/>
                    </a:lnTo>
                    <a:lnTo>
                      <a:pt x="92" y="103"/>
                    </a:lnTo>
                    <a:lnTo>
                      <a:pt x="101" y="103"/>
                    </a:lnTo>
                    <a:lnTo>
                      <a:pt x="107" y="99"/>
                    </a:lnTo>
                    <a:lnTo>
                      <a:pt x="110" y="93"/>
                    </a:lnTo>
                    <a:lnTo>
                      <a:pt x="108" y="86"/>
                    </a:lnTo>
                    <a:lnTo>
                      <a:pt x="105" y="80"/>
                    </a:lnTo>
                    <a:lnTo>
                      <a:pt x="105" y="74"/>
                    </a:lnTo>
                    <a:lnTo>
                      <a:pt x="107" y="69"/>
                    </a:lnTo>
                    <a:lnTo>
                      <a:pt x="111" y="64"/>
                    </a:lnTo>
                    <a:lnTo>
                      <a:pt x="114" y="60"/>
                    </a:lnTo>
                    <a:lnTo>
                      <a:pt x="117" y="51"/>
                    </a:lnTo>
                    <a:lnTo>
                      <a:pt x="117" y="43"/>
                    </a:lnTo>
                    <a:lnTo>
                      <a:pt x="114" y="34"/>
                    </a:lnTo>
                    <a:lnTo>
                      <a:pt x="108" y="28"/>
                    </a:lnTo>
                    <a:lnTo>
                      <a:pt x="98" y="25"/>
                    </a:lnTo>
                    <a:lnTo>
                      <a:pt x="92" y="25"/>
                    </a:lnTo>
                    <a:lnTo>
                      <a:pt x="87" y="23"/>
                    </a:lnTo>
                    <a:lnTo>
                      <a:pt x="81" y="21"/>
                    </a:lnTo>
                    <a:lnTo>
                      <a:pt x="74" y="23"/>
                    </a:lnTo>
                    <a:lnTo>
                      <a:pt x="69" y="24"/>
                    </a:lnTo>
                    <a:lnTo>
                      <a:pt x="61" y="23"/>
                    </a:lnTo>
                    <a:lnTo>
                      <a:pt x="56" y="17"/>
                    </a:lnTo>
                    <a:lnTo>
                      <a:pt x="52" y="10"/>
                    </a:lnTo>
                    <a:lnTo>
                      <a:pt x="46" y="5"/>
                    </a:lnTo>
                    <a:lnTo>
                      <a:pt x="39" y="1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E9E9F4"/>
              </a:solidFill>
              <a:ln w="3175" cap="flat" cmpd="sng">
                <a:solidFill>
                  <a:srgbClr val="8E9A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" name="Freeform 23"/>
              <p:cNvSpPr>
                <a:spLocks/>
              </p:cNvSpPr>
              <p:nvPr/>
            </p:nvSpPr>
            <p:spPr bwMode="auto">
              <a:xfrm>
                <a:off x="1047750" y="790575"/>
                <a:ext cx="91179" cy="138615"/>
              </a:xfrm>
              <a:custGeom>
                <a:avLst/>
                <a:gdLst>
                  <a:gd name="T0" fmla="*/ 2147483647 w 56"/>
                  <a:gd name="T1" fmla="*/ 2147483647 h 87"/>
                  <a:gd name="T2" fmla="*/ 2147483647 w 56"/>
                  <a:gd name="T3" fmla="*/ 2147483647 h 87"/>
                  <a:gd name="T4" fmla="*/ 2147483647 w 56"/>
                  <a:gd name="T5" fmla="*/ 2147483647 h 87"/>
                  <a:gd name="T6" fmla="*/ 2147483647 w 56"/>
                  <a:gd name="T7" fmla="*/ 2147483647 h 87"/>
                  <a:gd name="T8" fmla="*/ 2147483647 w 56"/>
                  <a:gd name="T9" fmla="*/ 2147483647 h 87"/>
                  <a:gd name="T10" fmla="*/ 2147483647 w 56"/>
                  <a:gd name="T11" fmla="*/ 2147483647 h 87"/>
                  <a:gd name="T12" fmla="*/ 2147483647 w 56"/>
                  <a:gd name="T13" fmla="*/ 2147483647 h 87"/>
                  <a:gd name="T14" fmla="*/ 2147483647 w 56"/>
                  <a:gd name="T15" fmla="*/ 2147483647 h 87"/>
                  <a:gd name="T16" fmla="*/ 2147483647 w 56"/>
                  <a:gd name="T17" fmla="*/ 2147483647 h 87"/>
                  <a:gd name="T18" fmla="*/ 2147483647 w 56"/>
                  <a:gd name="T19" fmla="*/ 2147483647 h 87"/>
                  <a:gd name="T20" fmla="*/ 2147483647 w 56"/>
                  <a:gd name="T21" fmla="*/ 2147483647 h 87"/>
                  <a:gd name="T22" fmla="*/ 2147483647 w 56"/>
                  <a:gd name="T23" fmla="*/ 2147483647 h 87"/>
                  <a:gd name="T24" fmla="*/ 2147483647 w 56"/>
                  <a:gd name="T25" fmla="*/ 2147483647 h 87"/>
                  <a:gd name="T26" fmla="*/ 2147483647 w 56"/>
                  <a:gd name="T27" fmla="*/ 2147483647 h 87"/>
                  <a:gd name="T28" fmla="*/ 2147483647 w 56"/>
                  <a:gd name="T29" fmla="*/ 2147483647 h 87"/>
                  <a:gd name="T30" fmla="*/ 2147483647 w 56"/>
                  <a:gd name="T31" fmla="*/ 2147483647 h 87"/>
                  <a:gd name="T32" fmla="*/ 2147483647 w 56"/>
                  <a:gd name="T33" fmla="*/ 2147483647 h 87"/>
                  <a:gd name="T34" fmla="*/ 2147483647 w 56"/>
                  <a:gd name="T35" fmla="*/ 0 h 87"/>
                  <a:gd name="T36" fmla="*/ 2147483647 w 56"/>
                  <a:gd name="T37" fmla="*/ 2147483647 h 87"/>
                  <a:gd name="T38" fmla="*/ 2147483647 w 56"/>
                  <a:gd name="T39" fmla="*/ 2147483647 h 87"/>
                  <a:gd name="T40" fmla="*/ 2147483647 w 56"/>
                  <a:gd name="T41" fmla="*/ 2147483647 h 87"/>
                  <a:gd name="T42" fmla="*/ 2147483647 w 56"/>
                  <a:gd name="T43" fmla="*/ 2147483647 h 87"/>
                  <a:gd name="T44" fmla="*/ 2147483647 w 56"/>
                  <a:gd name="T45" fmla="*/ 2147483647 h 87"/>
                  <a:gd name="T46" fmla="*/ 2147483647 w 56"/>
                  <a:gd name="T47" fmla="*/ 2147483647 h 87"/>
                  <a:gd name="T48" fmla="*/ 2147483647 w 56"/>
                  <a:gd name="T49" fmla="*/ 2147483647 h 87"/>
                  <a:gd name="T50" fmla="*/ 2147483647 w 56"/>
                  <a:gd name="T51" fmla="*/ 2147483647 h 87"/>
                  <a:gd name="T52" fmla="*/ 0 w 56"/>
                  <a:gd name="T53" fmla="*/ 2147483647 h 87"/>
                  <a:gd name="T54" fmla="*/ 2147483647 w 56"/>
                  <a:gd name="T55" fmla="*/ 2147483647 h 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6" h="87">
                    <a:moveTo>
                      <a:pt x="6" y="39"/>
                    </a:moveTo>
                    <a:lnTo>
                      <a:pt x="8" y="53"/>
                    </a:lnTo>
                    <a:lnTo>
                      <a:pt x="10" y="67"/>
                    </a:lnTo>
                    <a:lnTo>
                      <a:pt x="15" y="75"/>
                    </a:lnTo>
                    <a:lnTo>
                      <a:pt x="21" y="82"/>
                    </a:lnTo>
                    <a:lnTo>
                      <a:pt x="28" y="86"/>
                    </a:lnTo>
                    <a:lnTo>
                      <a:pt x="38" y="87"/>
                    </a:lnTo>
                    <a:lnTo>
                      <a:pt x="46" y="85"/>
                    </a:lnTo>
                    <a:lnTo>
                      <a:pt x="52" y="77"/>
                    </a:lnTo>
                    <a:lnTo>
                      <a:pt x="52" y="66"/>
                    </a:lnTo>
                    <a:lnTo>
                      <a:pt x="51" y="56"/>
                    </a:lnTo>
                    <a:lnTo>
                      <a:pt x="49" y="49"/>
                    </a:lnTo>
                    <a:lnTo>
                      <a:pt x="54" y="41"/>
                    </a:lnTo>
                    <a:lnTo>
                      <a:pt x="56" y="33"/>
                    </a:lnTo>
                    <a:lnTo>
                      <a:pt x="56" y="21"/>
                    </a:lnTo>
                    <a:lnTo>
                      <a:pt x="52" y="10"/>
                    </a:lnTo>
                    <a:lnTo>
                      <a:pt x="48" y="3"/>
                    </a:lnTo>
                    <a:lnTo>
                      <a:pt x="42" y="0"/>
                    </a:lnTo>
                    <a:lnTo>
                      <a:pt x="35" y="1"/>
                    </a:lnTo>
                    <a:lnTo>
                      <a:pt x="29" y="7"/>
                    </a:lnTo>
                    <a:lnTo>
                      <a:pt x="26" y="11"/>
                    </a:lnTo>
                    <a:lnTo>
                      <a:pt x="23" y="13"/>
                    </a:lnTo>
                    <a:lnTo>
                      <a:pt x="18" y="10"/>
                    </a:lnTo>
                    <a:lnTo>
                      <a:pt x="10" y="10"/>
                    </a:lnTo>
                    <a:lnTo>
                      <a:pt x="5" y="13"/>
                    </a:lnTo>
                    <a:lnTo>
                      <a:pt x="2" y="18"/>
                    </a:lnTo>
                    <a:lnTo>
                      <a:pt x="0" y="27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E9E9F4"/>
              </a:solidFill>
              <a:ln w="17526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" name="Text Box 24"/>
              <p:cNvSpPr txBox="1">
                <a:spLocks noChangeArrowheads="1"/>
              </p:cNvSpPr>
              <p:nvPr/>
            </p:nvSpPr>
            <p:spPr bwMode="auto">
              <a:xfrm>
                <a:off x="2280459" y="560161"/>
                <a:ext cx="567963" cy="242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EFF4CC"/>
                    </a:solidFill>
                    <a:latin typeface="Arial Narrow"/>
                  </a:rPr>
                  <a:t>48,9%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EFF4CC"/>
                  </a:solidFill>
                  <a:latin typeface="Arial Narrow"/>
                </a:endParaRPr>
              </a:p>
            </p:txBody>
          </p:sp>
          <p:sp>
            <p:nvSpPr>
              <p:cNvPr id="117" name="Text Box 25"/>
              <p:cNvSpPr txBox="1">
                <a:spLocks noChangeArrowheads="1"/>
              </p:cNvSpPr>
              <p:nvPr/>
            </p:nvSpPr>
            <p:spPr bwMode="auto">
              <a:xfrm>
                <a:off x="938000" y="3846437"/>
                <a:ext cx="499119" cy="242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2,6%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18" name="Text Box 26"/>
              <p:cNvSpPr txBox="1">
                <a:spLocks noChangeArrowheads="1"/>
              </p:cNvSpPr>
              <p:nvPr/>
            </p:nvSpPr>
            <p:spPr bwMode="auto">
              <a:xfrm>
                <a:off x="1987872" y="3585029"/>
                <a:ext cx="499119" cy="242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2,0%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19" name="Text Box 27"/>
              <p:cNvSpPr txBox="1">
                <a:spLocks noChangeArrowheads="1"/>
              </p:cNvSpPr>
              <p:nvPr/>
            </p:nvSpPr>
            <p:spPr bwMode="auto">
              <a:xfrm>
                <a:off x="120477" y="3295612"/>
                <a:ext cx="507725" cy="23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10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0,2%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20" name="Text Box 28"/>
              <p:cNvSpPr txBox="1">
                <a:spLocks noChangeArrowheads="1"/>
              </p:cNvSpPr>
              <p:nvPr/>
            </p:nvSpPr>
            <p:spPr bwMode="auto">
              <a:xfrm>
                <a:off x="2461175" y="1167001"/>
                <a:ext cx="567963" cy="242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9,5%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21" name="Text Box 29"/>
              <p:cNvSpPr txBox="1">
                <a:spLocks noChangeArrowheads="1"/>
              </p:cNvSpPr>
              <p:nvPr/>
            </p:nvSpPr>
            <p:spPr bwMode="auto">
              <a:xfrm>
                <a:off x="2745157" y="1671146"/>
                <a:ext cx="576569" cy="242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4,6%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22" name="Text Box 31"/>
              <p:cNvSpPr txBox="1">
                <a:spLocks noChangeArrowheads="1"/>
              </p:cNvSpPr>
              <p:nvPr/>
            </p:nvSpPr>
            <p:spPr bwMode="auto">
              <a:xfrm>
                <a:off x="602386" y="1138993"/>
                <a:ext cx="507725" cy="242736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0,6%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23" name="Line 32"/>
              <p:cNvSpPr>
                <a:spLocks noChangeShapeType="1"/>
              </p:cNvSpPr>
              <p:nvPr/>
            </p:nvSpPr>
            <p:spPr bwMode="auto">
              <a:xfrm flipH="1">
                <a:off x="981075" y="1133475"/>
                <a:ext cx="142875" cy="7620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" name="Text Box 33"/>
              <p:cNvSpPr txBox="1">
                <a:spLocks noChangeArrowheads="1"/>
              </p:cNvSpPr>
              <p:nvPr/>
            </p:nvSpPr>
            <p:spPr bwMode="auto">
              <a:xfrm>
                <a:off x="1368276" y="1008289"/>
                <a:ext cx="507725" cy="242736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1,8%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25" name="Line 34"/>
              <p:cNvSpPr>
                <a:spLocks noChangeShapeType="1"/>
              </p:cNvSpPr>
              <p:nvPr/>
            </p:nvSpPr>
            <p:spPr bwMode="auto">
              <a:xfrm flipH="1">
                <a:off x="1552575" y="847725"/>
                <a:ext cx="76200" cy="20955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" name="Text Box 35"/>
              <p:cNvSpPr txBox="1">
                <a:spLocks noChangeArrowheads="1"/>
              </p:cNvSpPr>
              <p:nvPr/>
            </p:nvSpPr>
            <p:spPr bwMode="auto">
              <a:xfrm>
                <a:off x="1049872" y="2502051"/>
                <a:ext cx="585175" cy="242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1,6%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27" name="Text Box 36"/>
              <p:cNvSpPr txBox="1">
                <a:spLocks noChangeArrowheads="1"/>
              </p:cNvSpPr>
              <p:nvPr/>
            </p:nvSpPr>
            <p:spPr bwMode="auto">
              <a:xfrm>
                <a:off x="1342459" y="1419074"/>
                <a:ext cx="567963" cy="2520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6,3%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28" name="Text Box 37"/>
              <p:cNvSpPr txBox="1">
                <a:spLocks noChangeArrowheads="1"/>
              </p:cNvSpPr>
              <p:nvPr/>
            </p:nvSpPr>
            <p:spPr bwMode="auto">
              <a:xfrm>
                <a:off x="430275" y="1960563"/>
                <a:ext cx="585175" cy="2520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5,0%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29" name="Text Box 38"/>
              <p:cNvSpPr txBox="1">
                <a:spLocks noChangeArrowheads="1"/>
              </p:cNvSpPr>
              <p:nvPr/>
            </p:nvSpPr>
            <p:spPr bwMode="auto">
              <a:xfrm>
                <a:off x="189321" y="2866156"/>
                <a:ext cx="576569" cy="23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0,7%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30" name="Text Box 39"/>
              <p:cNvSpPr txBox="1">
                <a:spLocks noChangeArrowheads="1"/>
              </p:cNvSpPr>
              <p:nvPr/>
            </p:nvSpPr>
            <p:spPr bwMode="auto">
              <a:xfrm>
                <a:off x="2641891" y="2287323"/>
                <a:ext cx="576569" cy="242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3,3%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31" name="Text Box 40"/>
              <p:cNvSpPr txBox="1">
                <a:spLocks noChangeArrowheads="1"/>
              </p:cNvSpPr>
              <p:nvPr/>
            </p:nvSpPr>
            <p:spPr bwMode="auto">
              <a:xfrm>
                <a:off x="1987872" y="1717826"/>
                <a:ext cx="567963" cy="242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3,4%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32" name="Text Box 41"/>
              <p:cNvSpPr txBox="1">
                <a:spLocks noChangeArrowheads="1"/>
              </p:cNvSpPr>
              <p:nvPr/>
            </p:nvSpPr>
            <p:spPr bwMode="auto">
              <a:xfrm>
                <a:off x="1342459" y="410785"/>
                <a:ext cx="567963" cy="2520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8,1%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33" name="Text Box 42"/>
              <p:cNvSpPr txBox="1">
                <a:spLocks noChangeArrowheads="1"/>
              </p:cNvSpPr>
              <p:nvPr/>
            </p:nvSpPr>
            <p:spPr bwMode="auto">
              <a:xfrm>
                <a:off x="1721101" y="2371347"/>
                <a:ext cx="576569" cy="242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900"/>
                  </a:lnSpc>
                  <a:defRPr sz="1000"/>
                </a:pPr>
                <a:r>
                  <a:rPr lang="de-DE" sz="1000" b="0" i="0" u="none" strike="noStrike" baseline="0">
                    <a:solidFill>
                      <a:srgbClr val="000000"/>
                    </a:solidFill>
                    <a:latin typeface="Arial Narrow"/>
                  </a:rPr>
                  <a:t>1,3%</a:t>
                </a:r>
              </a:p>
              <a:p>
                <a:pPr algn="l" rtl="0">
                  <a:lnSpc>
                    <a:spcPts val="900"/>
                  </a:lnSpc>
                  <a:defRPr sz="1000"/>
                </a:pPr>
                <a:endParaRPr lang="de-DE" sz="1000" b="0" i="0" u="none" strike="noStrike" baseline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34" name="Line 43"/>
              <p:cNvSpPr>
                <a:spLocks noChangeShapeType="1"/>
              </p:cNvSpPr>
              <p:nvPr/>
            </p:nvSpPr>
            <p:spPr bwMode="auto">
              <a:xfrm flipH="1">
                <a:off x="952500" y="828675"/>
                <a:ext cx="142875" cy="36195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6" name="Freeform 19"/>
            <p:cNvSpPr>
              <a:spLocks/>
            </p:cNvSpPr>
            <p:nvPr/>
          </p:nvSpPr>
          <p:spPr bwMode="auto">
            <a:xfrm>
              <a:off x="2712555" y="1372428"/>
              <a:ext cx="285750" cy="219075"/>
            </a:xfrm>
            <a:custGeom>
              <a:avLst/>
              <a:gdLst>
                <a:gd name="T0" fmla="*/ 0 w 179"/>
                <a:gd name="T1" fmla="*/ 0 h 138"/>
                <a:gd name="T2" fmla="*/ 0 w 179"/>
                <a:gd name="T3" fmla="*/ 0 h 138"/>
                <a:gd name="T4" fmla="*/ 0 w 179"/>
                <a:gd name="T5" fmla="*/ 0 h 138"/>
                <a:gd name="T6" fmla="*/ 0 w 179"/>
                <a:gd name="T7" fmla="*/ 0 h 138"/>
                <a:gd name="T8" fmla="*/ 0 w 179"/>
                <a:gd name="T9" fmla="*/ 0 h 138"/>
                <a:gd name="T10" fmla="*/ 0 w 179"/>
                <a:gd name="T11" fmla="*/ 0 h 138"/>
                <a:gd name="T12" fmla="*/ 0 w 179"/>
                <a:gd name="T13" fmla="*/ 0 h 138"/>
                <a:gd name="T14" fmla="*/ 0 w 179"/>
                <a:gd name="T15" fmla="*/ 0 h 138"/>
                <a:gd name="T16" fmla="*/ 0 w 179"/>
                <a:gd name="T17" fmla="*/ 0 h 138"/>
                <a:gd name="T18" fmla="*/ 0 w 179"/>
                <a:gd name="T19" fmla="*/ 0 h 138"/>
                <a:gd name="T20" fmla="*/ 0 w 179"/>
                <a:gd name="T21" fmla="*/ 0 h 138"/>
                <a:gd name="T22" fmla="*/ 0 w 179"/>
                <a:gd name="T23" fmla="*/ 0 h 138"/>
                <a:gd name="T24" fmla="*/ 0 w 179"/>
                <a:gd name="T25" fmla="*/ 0 h 138"/>
                <a:gd name="T26" fmla="*/ 0 w 179"/>
                <a:gd name="T27" fmla="*/ 0 h 138"/>
                <a:gd name="T28" fmla="*/ 0 w 179"/>
                <a:gd name="T29" fmla="*/ 0 h 138"/>
                <a:gd name="T30" fmla="*/ 0 w 179"/>
                <a:gd name="T31" fmla="*/ 0 h 138"/>
                <a:gd name="T32" fmla="*/ 0 w 179"/>
                <a:gd name="T33" fmla="*/ 0 h 138"/>
                <a:gd name="T34" fmla="*/ 0 w 179"/>
                <a:gd name="T35" fmla="*/ 0 h 138"/>
                <a:gd name="T36" fmla="*/ 0 w 179"/>
                <a:gd name="T37" fmla="*/ 0 h 138"/>
                <a:gd name="T38" fmla="*/ 0 w 179"/>
                <a:gd name="T39" fmla="*/ 0 h 138"/>
                <a:gd name="T40" fmla="*/ 0 w 179"/>
                <a:gd name="T41" fmla="*/ 0 h 138"/>
                <a:gd name="T42" fmla="*/ 0 w 179"/>
                <a:gd name="T43" fmla="*/ 0 h 138"/>
                <a:gd name="T44" fmla="*/ 0 w 179"/>
                <a:gd name="T45" fmla="*/ 0 h 138"/>
                <a:gd name="T46" fmla="*/ 0 w 179"/>
                <a:gd name="T47" fmla="*/ 0 h 138"/>
                <a:gd name="T48" fmla="*/ 0 w 179"/>
                <a:gd name="T49" fmla="*/ 0 h 138"/>
                <a:gd name="T50" fmla="*/ 0 w 179"/>
                <a:gd name="T51" fmla="*/ 0 h 138"/>
                <a:gd name="T52" fmla="*/ 0 w 179"/>
                <a:gd name="T53" fmla="*/ 0 h 138"/>
                <a:gd name="T54" fmla="*/ 0 w 179"/>
                <a:gd name="T55" fmla="*/ 0 h 138"/>
                <a:gd name="T56" fmla="*/ 0 w 179"/>
                <a:gd name="T57" fmla="*/ 0 h 138"/>
                <a:gd name="T58" fmla="*/ 0 w 179"/>
                <a:gd name="T59" fmla="*/ 0 h 138"/>
                <a:gd name="T60" fmla="*/ 0 w 179"/>
                <a:gd name="T61" fmla="*/ 0 h 138"/>
                <a:gd name="T62" fmla="*/ 0 w 179"/>
                <a:gd name="T63" fmla="*/ 0 h 138"/>
                <a:gd name="T64" fmla="*/ 0 w 179"/>
                <a:gd name="T65" fmla="*/ 0 h 138"/>
                <a:gd name="T66" fmla="*/ 0 w 179"/>
                <a:gd name="T67" fmla="*/ 0 h 138"/>
                <a:gd name="T68" fmla="*/ 0 w 179"/>
                <a:gd name="T69" fmla="*/ 0 h 138"/>
                <a:gd name="T70" fmla="*/ 0 w 179"/>
                <a:gd name="T71" fmla="*/ 0 h 138"/>
                <a:gd name="T72" fmla="*/ 0 w 179"/>
                <a:gd name="T73" fmla="*/ 0 h 138"/>
                <a:gd name="T74" fmla="*/ 0 w 179"/>
                <a:gd name="T75" fmla="*/ 0 h 138"/>
                <a:gd name="T76" fmla="*/ 0 w 179"/>
                <a:gd name="T77" fmla="*/ 0 h 138"/>
                <a:gd name="T78" fmla="*/ 0 w 179"/>
                <a:gd name="T79" fmla="*/ 0 h 138"/>
                <a:gd name="T80" fmla="*/ 0 w 179"/>
                <a:gd name="T81" fmla="*/ 0 h 138"/>
                <a:gd name="T82" fmla="*/ 0 w 179"/>
                <a:gd name="T83" fmla="*/ 0 h 138"/>
                <a:gd name="T84" fmla="*/ 0 w 179"/>
                <a:gd name="T85" fmla="*/ 0 h 138"/>
                <a:gd name="T86" fmla="*/ 0 w 179"/>
                <a:gd name="T87" fmla="*/ 0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79" h="138">
                  <a:moveTo>
                    <a:pt x="120" y="4"/>
                  </a:moveTo>
                  <a:lnTo>
                    <a:pt x="135" y="14"/>
                  </a:lnTo>
                  <a:lnTo>
                    <a:pt x="143" y="29"/>
                  </a:lnTo>
                  <a:lnTo>
                    <a:pt x="139" y="43"/>
                  </a:lnTo>
                  <a:lnTo>
                    <a:pt x="137" y="52"/>
                  </a:lnTo>
                  <a:lnTo>
                    <a:pt x="142" y="59"/>
                  </a:lnTo>
                  <a:lnTo>
                    <a:pt x="155" y="62"/>
                  </a:lnTo>
                  <a:lnTo>
                    <a:pt x="168" y="72"/>
                  </a:lnTo>
                  <a:lnTo>
                    <a:pt x="176" y="86"/>
                  </a:lnTo>
                  <a:lnTo>
                    <a:pt x="179" y="104"/>
                  </a:lnTo>
                  <a:lnTo>
                    <a:pt x="176" y="117"/>
                  </a:lnTo>
                  <a:lnTo>
                    <a:pt x="168" y="124"/>
                  </a:lnTo>
                  <a:lnTo>
                    <a:pt x="155" y="130"/>
                  </a:lnTo>
                  <a:lnTo>
                    <a:pt x="143" y="125"/>
                  </a:lnTo>
                  <a:lnTo>
                    <a:pt x="127" y="117"/>
                  </a:lnTo>
                  <a:lnTo>
                    <a:pt x="117" y="114"/>
                  </a:lnTo>
                  <a:lnTo>
                    <a:pt x="107" y="117"/>
                  </a:lnTo>
                  <a:lnTo>
                    <a:pt x="103" y="125"/>
                  </a:lnTo>
                  <a:lnTo>
                    <a:pt x="96" y="134"/>
                  </a:lnTo>
                  <a:lnTo>
                    <a:pt x="86" y="138"/>
                  </a:lnTo>
                  <a:lnTo>
                    <a:pt x="74" y="134"/>
                  </a:lnTo>
                  <a:lnTo>
                    <a:pt x="66" y="125"/>
                  </a:lnTo>
                  <a:lnTo>
                    <a:pt x="57" y="118"/>
                  </a:lnTo>
                  <a:lnTo>
                    <a:pt x="47" y="118"/>
                  </a:lnTo>
                  <a:lnTo>
                    <a:pt x="38" y="125"/>
                  </a:lnTo>
                  <a:lnTo>
                    <a:pt x="25" y="131"/>
                  </a:lnTo>
                  <a:lnTo>
                    <a:pt x="15" y="132"/>
                  </a:lnTo>
                  <a:lnTo>
                    <a:pt x="4" y="127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11" y="72"/>
                  </a:lnTo>
                  <a:lnTo>
                    <a:pt x="15" y="55"/>
                  </a:lnTo>
                  <a:lnTo>
                    <a:pt x="11" y="39"/>
                  </a:lnTo>
                  <a:lnTo>
                    <a:pt x="15" y="27"/>
                  </a:lnTo>
                  <a:lnTo>
                    <a:pt x="27" y="20"/>
                  </a:lnTo>
                  <a:lnTo>
                    <a:pt x="40" y="23"/>
                  </a:lnTo>
                  <a:lnTo>
                    <a:pt x="46" y="27"/>
                  </a:lnTo>
                  <a:lnTo>
                    <a:pt x="48" y="14"/>
                  </a:lnTo>
                  <a:lnTo>
                    <a:pt x="57" y="6"/>
                  </a:lnTo>
                  <a:lnTo>
                    <a:pt x="71" y="2"/>
                  </a:lnTo>
                  <a:lnTo>
                    <a:pt x="89" y="7"/>
                  </a:lnTo>
                  <a:lnTo>
                    <a:pt x="94" y="7"/>
                  </a:lnTo>
                  <a:lnTo>
                    <a:pt x="99" y="0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5C77B4"/>
            </a:solidFill>
            <a:ln w="3175" cap="flat" cmpd="sng">
              <a:solidFill>
                <a:srgbClr val="8E9AC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Line 34"/>
            <p:cNvSpPr>
              <a:spLocks noChangeShapeType="1"/>
            </p:cNvSpPr>
            <p:nvPr/>
          </p:nvSpPr>
          <p:spPr bwMode="auto">
            <a:xfrm>
              <a:off x="2850873" y="1507434"/>
              <a:ext cx="77029" cy="21286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1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1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2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2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enutzerdefiniertes Design">
  <a:themeElements>
    <a:clrScheme name="3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3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enutzerdefiniertes Design">
  <a:themeElements>
    <a:clrScheme name="4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4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enutzerdefiniertes Design">
  <a:themeElements>
    <a:clrScheme name="5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5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enutzerdefiniertes Design">
  <a:themeElements>
    <a:clrScheme name="6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6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enutzerdefiniertes Design">
  <a:themeElements>
    <a:clrScheme name="7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7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7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Benutzerdefiniertes Design 14">
    <a:dk1>
      <a:srgbClr val="000000"/>
    </a:dk1>
    <a:lt1>
      <a:srgbClr val="FFFFFF"/>
    </a:lt1>
    <a:dk2>
      <a:srgbClr val="000000"/>
    </a:dk2>
    <a:lt2>
      <a:srgbClr val="808080"/>
    </a:lt2>
    <a:accent1>
      <a:srgbClr val="004A99"/>
    </a:accent1>
    <a:accent2>
      <a:srgbClr val="0063D0"/>
    </a:accent2>
    <a:accent3>
      <a:srgbClr val="FFFFFF"/>
    </a:accent3>
    <a:accent4>
      <a:srgbClr val="000000"/>
    </a:accent4>
    <a:accent5>
      <a:srgbClr val="AAB1CA"/>
    </a:accent5>
    <a:accent6>
      <a:srgbClr val="0059BC"/>
    </a:accent6>
    <a:hlink>
      <a:srgbClr val="1182FF"/>
    </a:hlink>
    <a:folHlink>
      <a:srgbClr val="4BA1FF"/>
    </a:folHlink>
  </a:clrScheme>
  <a:fontScheme name="1_Benutzerdefiniertes Design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Benutzerdefiniertes Design 14">
    <a:dk1>
      <a:srgbClr val="000000"/>
    </a:dk1>
    <a:lt1>
      <a:srgbClr val="FFFFFF"/>
    </a:lt1>
    <a:dk2>
      <a:srgbClr val="000000"/>
    </a:dk2>
    <a:lt2>
      <a:srgbClr val="808080"/>
    </a:lt2>
    <a:accent1>
      <a:srgbClr val="004A99"/>
    </a:accent1>
    <a:accent2>
      <a:srgbClr val="0063D0"/>
    </a:accent2>
    <a:accent3>
      <a:srgbClr val="FFFFFF"/>
    </a:accent3>
    <a:accent4>
      <a:srgbClr val="000000"/>
    </a:accent4>
    <a:accent5>
      <a:srgbClr val="AAB1CA"/>
    </a:accent5>
    <a:accent6>
      <a:srgbClr val="0059BC"/>
    </a:accent6>
    <a:hlink>
      <a:srgbClr val="1182FF"/>
    </a:hlink>
    <a:folHlink>
      <a:srgbClr val="4BA1FF"/>
    </a:folHlink>
  </a:clrScheme>
  <a:fontScheme name="1_Benutzerdefiniertes Design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_Benutzerdefiniertes Design 14">
    <a:dk1>
      <a:srgbClr val="000000"/>
    </a:dk1>
    <a:lt1>
      <a:srgbClr val="FFFFFF"/>
    </a:lt1>
    <a:dk2>
      <a:srgbClr val="000000"/>
    </a:dk2>
    <a:lt2>
      <a:srgbClr val="808080"/>
    </a:lt2>
    <a:accent1>
      <a:srgbClr val="004A99"/>
    </a:accent1>
    <a:accent2>
      <a:srgbClr val="0063D0"/>
    </a:accent2>
    <a:accent3>
      <a:srgbClr val="FFFFFF"/>
    </a:accent3>
    <a:accent4>
      <a:srgbClr val="000000"/>
    </a:accent4>
    <a:accent5>
      <a:srgbClr val="AAB1CA"/>
    </a:accent5>
    <a:accent6>
      <a:srgbClr val="0059BC"/>
    </a:accent6>
    <a:hlink>
      <a:srgbClr val="1182FF"/>
    </a:hlink>
    <a:folHlink>
      <a:srgbClr val="4BA1FF"/>
    </a:folHlink>
  </a:clrScheme>
  <a:fontScheme name="1_Benutzerdefiniertes Design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1_Benutzerdefiniertes Design 14">
    <a:dk1>
      <a:srgbClr val="000000"/>
    </a:dk1>
    <a:lt1>
      <a:srgbClr val="FFFFFF"/>
    </a:lt1>
    <a:dk2>
      <a:srgbClr val="000000"/>
    </a:dk2>
    <a:lt2>
      <a:srgbClr val="808080"/>
    </a:lt2>
    <a:accent1>
      <a:srgbClr val="004A99"/>
    </a:accent1>
    <a:accent2>
      <a:srgbClr val="0063D0"/>
    </a:accent2>
    <a:accent3>
      <a:srgbClr val="FFFFFF"/>
    </a:accent3>
    <a:accent4>
      <a:srgbClr val="000000"/>
    </a:accent4>
    <a:accent5>
      <a:srgbClr val="AAB1CA"/>
    </a:accent5>
    <a:accent6>
      <a:srgbClr val="0059BC"/>
    </a:accent6>
    <a:hlink>
      <a:srgbClr val="1182FF"/>
    </a:hlink>
    <a:folHlink>
      <a:srgbClr val="4BA1FF"/>
    </a:folHlink>
  </a:clrScheme>
  <a:fontScheme name="1_Benutzerdefiniertes Design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2_Benutzerdefiniertes Design 14">
    <a:dk1>
      <a:srgbClr val="000000"/>
    </a:dk1>
    <a:lt1>
      <a:srgbClr val="FFFFFF"/>
    </a:lt1>
    <a:dk2>
      <a:srgbClr val="000000"/>
    </a:dk2>
    <a:lt2>
      <a:srgbClr val="808080"/>
    </a:lt2>
    <a:accent1>
      <a:srgbClr val="004A99"/>
    </a:accent1>
    <a:accent2>
      <a:srgbClr val="0063D0"/>
    </a:accent2>
    <a:accent3>
      <a:srgbClr val="FFFFFF"/>
    </a:accent3>
    <a:accent4>
      <a:srgbClr val="000000"/>
    </a:accent4>
    <a:accent5>
      <a:srgbClr val="AAB1CA"/>
    </a:accent5>
    <a:accent6>
      <a:srgbClr val="0059BC"/>
    </a:accent6>
    <a:hlink>
      <a:srgbClr val="1182FF"/>
    </a:hlink>
    <a:folHlink>
      <a:srgbClr val="4BA1FF"/>
    </a:folHlink>
  </a:clrScheme>
  <a:fontScheme name="2_Benutzerdefiniertes Design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enutzerdefiniertes Design 14">
    <a:dk1>
      <a:srgbClr val="000000"/>
    </a:dk1>
    <a:lt1>
      <a:srgbClr val="FFFFFF"/>
    </a:lt1>
    <a:dk2>
      <a:srgbClr val="000000"/>
    </a:dk2>
    <a:lt2>
      <a:srgbClr val="808080"/>
    </a:lt2>
    <a:accent1>
      <a:srgbClr val="004A99"/>
    </a:accent1>
    <a:accent2>
      <a:srgbClr val="0063D0"/>
    </a:accent2>
    <a:accent3>
      <a:srgbClr val="FFFFFF"/>
    </a:accent3>
    <a:accent4>
      <a:srgbClr val="000000"/>
    </a:accent4>
    <a:accent5>
      <a:srgbClr val="AAB1CA"/>
    </a:accent5>
    <a:accent6>
      <a:srgbClr val="0059BC"/>
    </a:accent6>
    <a:hlink>
      <a:srgbClr val="1182FF"/>
    </a:hlink>
    <a:folHlink>
      <a:srgbClr val="4BA1FF"/>
    </a:folHlink>
  </a:clrScheme>
  <a:fontScheme name="Benutzerdefiniertes Design">
    <a:majorFont>
      <a:latin typeface="Verdana"/>
      <a:ea typeface=""/>
      <a:cs typeface=""/>
    </a:majorFont>
    <a:minorFont>
      <a:latin typeface="Arial Narrow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2_Benutzerdefiniertes Design 14">
    <a:dk1>
      <a:srgbClr val="000000"/>
    </a:dk1>
    <a:lt1>
      <a:srgbClr val="FFFFFF"/>
    </a:lt1>
    <a:dk2>
      <a:srgbClr val="000000"/>
    </a:dk2>
    <a:lt2>
      <a:srgbClr val="808080"/>
    </a:lt2>
    <a:accent1>
      <a:srgbClr val="004A99"/>
    </a:accent1>
    <a:accent2>
      <a:srgbClr val="0063D0"/>
    </a:accent2>
    <a:accent3>
      <a:srgbClr val="FFFFFF"/>
    </a:accent3>
    <a:accent4>
      <a:srgbClr val="000000"/>
    </a:accent4>
    <a:accent5>
      <a:srgbClr val="AAB1CA"/>
    </a:accent5>
    <a:accent6>
      <a:srgbClr val="0059BC"/>
    </a:accent6>
    <a:hlink>
      <a:srgbClr val="1182FF"/>
    </a:hlink>
    <a:folHlink>
      <a:srgbClr val="4BA1FF"/>
    </a:folHlink>
  </a:clrScheme>
  <a:fontScheme name="2_Benutzerdefiniertes Design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2_Benutzerdefiniertes Design 14">
    <a:dk1>
      <a:srgbClr val="000000"/>
    </a:dk1>
    <a:lt1>
      <a:srgbClr val="FFFFFF"/>
    </a:lt1>
    <a:dk2>
      <a:srgbClr val="000000"/>
    </a:dk2>
    <a:lt2>
      <a:srgbClr val="808080"/>
    </a:lt2>
    <a:accent1>
      <a:srgbClr val="004A99"/>
    </a:accent1>
    <a:accent2>
      <a:srgbClr val="0063D0"/>
    </a:accent2>
    <a:accent3>
      <a:srgbClr val="FFFFFF"/>
    </a:accent3>
    <a:accent4>
      <a:srgbClr val="000000"/>
    </a:accent4>
    <a:accent5>
      <a:srgbClr val="AAB1CA"/>
    </a:accent5>
    <a:accent6>
      <a:srgbClr val="0059BC"/>
    </a:accent6>
    <a:hlink>
      <a:srgbClr val="1182FF"/>
    </a:hlink>
    <a:folHlink>
      <a:srgbClr val="4BA1FF"/>
    </a:folHlink>
  </a:clrScheme>
  <a:fontScheme name="2_Benutzerdefiniertes Design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984</Words>
  <Application>Microsoft Office PowerPoint</Application>
  <PresentationFormat>Bildschirmpräsentation (4:3)</PresentationFormat>
  <Paragraphs>419</Paragraphs>
  <Slides>32</Slides>
  <Notes>32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8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7" baseType="lpstr">
      <vt:lpstr>Arial</vt:lpstr>
      <vt:lpstr>Arial Narrow</vt:lpstr>
      <vt:lpstr>Calibri</vt:lpstr>
      <vt:lpstr>Times New Roman</vt:lpstr>
      <vt:lpstr>Verdana</vt:lpstr>
      <vt:lpstr>Wingdings</vt:lpstr>
      <vt:lpstr>Benutzerdefiniertes Design</vt:lpstr>
      <vt:lpstr>1_Benutzerdefiniertes Design</vt:lpstr>
      <vt:lpstr>2_Benutzerdefiniertes Design</vt:lpstr>
      <vt:lpstr>3_Benutzerdefiniertes Design</vt:lpstr>
      <vt:lpstr>4_Benutzerdefiniertes Design</vt:lpstr>
      <vt:lpstr>5_Benutzerdefiniertes Design</vt:lpstr>
      <vt:lpstr>6_Benutzerdefiniertes Design</vt:lpstr>
      <vt:lpstr>7_Benutzerdefiniertes Design</vt:lpstr>
      <vt:lpstr>Arbeitsblatt</vt:lpstr>
      <vt:lpstr>Porträt der Universität</vt:lpstr>
      <vt:lpstr>PowerPoint-Präsentation</vt:lpstr>
      <vt:lpstr>PowerPoint-Präsentation</vt:lpstr>
      <vt:lpstr>Entwicklung Fachanfänger/innen – Universität gesamt     (in Personen)</vt:lpstr>
      <vt:lpstr>Fachanfänger/innen nach Fakultäten in 2017 (in Personen)</vt:lpstr>
      <vt:lpstr>Entwicklung der Studierenden – Universität gesamt  (in Personen)</vt:lpstr>
      <vt:lpstr>PowerPoint-Präsentation</vt:lpstr>
      <vt:lpstr>Entwicklung der Studierenden WS 2013/14 bis WS 2017/18  - Fakultäten und Weiterbildung (in Personen)  </vt:lpstr>
      <vt:lpstr>PowerPoint-Präsentation</vt:lpstr>
      <vt:lpstr>Entwicklung der Absolvent/innen – Universität gesamt     (in Personen)</vt:lpstr>
      <vt:lpstr>Absolvent/innen nach Fakultäten in 2017</vt:lpstr>
      <vt:lpstr>Entwicklung der Absolvent/innen 2013 bis 2017  – Fakultäten und Weiterbildung (in Personen)  </vt:lpstr>
      <vt:lpstr>PowerPoint-Präsentation</vt:lpstr>
      <vt:lpstr>PowerPoint-Präsentation</vt:lpstr>
      <vt:lpstr>PowerPoint-Präsentation</vt:lpstr>
      <vt:lpstr>Sonderforschungsbereich der DFG 2017  </vt:lpstr>
      <vt:lpstr>Forschergruppe der DFG 2017  </vt:lpstr>
      <vt:lpstr>Schwerpunktprogramm der DFG 2017 (Koordination)</vt:lpstr>
      <vt:lpstr>Patentanmeldungen*</vt:lpstr>
      <vt:lpstr>PowerPoint-Präsentation</vt:lpstr>
      <vt:lpstr>Entwicklung Promotionen – Universität gesamt und nach Fakultät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Porträt der Universität</vt:lpstr>
    </vt:vector>
  </TitlesOfParts>
  <Company>URZ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Doreen Schwarz</cp:lastModifiedBy>
  <cp:revision>957</cp:revision>
  <cp:lastPrinted>2017-12-01T14:13:20Z</cp:lastPrinted>
  <dcterms:created xsi:type="dcterms:W3CDTF">2009-05-15T06:28:25Z</dcterms:created>
  <dcterms:modified xsi:type="dcterms:W3CDTF">2018-09-10T09:02:57Z</dcterms:modified>
</cp:coreProperties>
</file>