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2.xml" ContentType="application/vnd.openxmlformats-officedocument.drawingml.chart+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rts/colors1.xml" ContentType="application/vnd.ms-office.chartcolorstyle+xml"/>
  <Override PartName="/ppt/charts/style1.xml" ContentType="application/vnd.ms-office.chartstyle+xml"/>
  <Override PartName="/ppt/charts/colors2.xml" ContentType="application/vnd.ms-office.chartcolorstyle+xml"/>
  <Override PartName="/ppt/charts/style2.xml" ContentType="application/vnd.ms-office.chartstyl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22"/>
  </p:notesMasterIdLst>
  <p:handoutMasterIdLst>
    <p:handoutMasterId r:id="rId23"/>
  </p:handoutMasterIdLst>
  <p:sldIdLst>
    <p:sldId id="307" r:id="rId5"/>
    <p:sldId id="395" r:id="rId6"/>
    <p:sldId id="568" r:id="rId7"/>
    <p:sldId id="567" r:id="rId8"/>
    <p:sldId id="569" r:id="rId9"/>
    <p:sldId id="349" r:id="rId10"/>
    <p:sldId id="574" r:id="rId11"/>
    <p:sldId id="379" r:id="rId12"/>
    <p:sldId id="459" r:id="rId13"/>
    <p:sldId id="559" r:id="rId14"/>
    <p:sldId id="372" r:id="rId15"/>
    <p:sldId id="538" r:id="rId16"/>
    <p:sldId id="570" r:id="rId17"/>
    <p:sldId id="419" r:id="rId18"/>
    <p:sldId id="571" r:id="rId19"/>
    <p:sldId id="573" r:id="rId20"/>
    <p:sldId id="564" r:id="rId21"/>
  </p:sldIdLst>
  <p:sldSz cx="9144000" cy="6858000" type="screen4x3"/>
  <p:notesSz cx="6797675" cy="9926638"/>
  <p:defaultText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899">
          <p15:clr>
            <a:srgbClr val="A4A3A4"/>
          </p15:clr>
        </p15:guide>
        <p15:guide id="2" orient="horz" pos="680">
          <p15:clr>
            <a:srgbClr val="A4A3A4"/>
          </p15:clr>
        </p15:guide>
        <p15:guide id="3" orient="horz" pos="3332">
          <p15:clr>
            <a:srgbClr val="A4A3A4"/>
          </p15:clr>
        </p15:guide>
        <p15:guide id="4" orient="horz" pos="1730">
          <p15:clr>
            <a:srgbClr val="A4A3A4"/>
          </p15:clr>
        </p15:guide>
        <p15:guide id="5" orient="horz" pos="3628">
          <p15:clr>
            <a:srgbClr val="A4A3A4"/>
          </p15:clr>
        </p15:guide>
        <p15:guide id="6" orient="horz" pos="1364">
          <p15:clr>
            <a:srgbClr val="A4A3A4"/>
          </p15:clr>
        </p15:guide>
        <p15:guide id="7" orient="horz" pos="2482">
          <p15:clr>
            <a:srgbClr val="A4A3A4"/>
          </p15:clr>
        </p15:guide>
        <p15:guide id="8" pos="5530">
          <p15:clr>
            <a:srgbClr val="A4A3A4"/>
          </p15:clr>
        </p15:guide>
        <p15:guide id="9" pos="2879">
          <p15:clr>
            <a:srgbClr val="A4A3A4"/>
          </p15:clr>
        </p15:guide>
        <p15:guide id="10" pos="1107">
          <p15:clr>
            <a:srgbClr val="A4A3A4"/>
          </p15:clr>
        </p15:guide>
        <p15:guide id="11" pos="4449">
          <p15:clr>
            <a:srgbClr val="A4A3A4"/>
          </p15:clr>
        </p15:guide>
        <p15:guide id="12" pos="224">
          <p15:clr>
            <a:srgbClr val="A4A3A4"/>
          </p15:clr>
        </p15:guide>
      </p15:sldGuideLst>
    </p:ext>
    <p:ext uri="{2D200454-40CA-4A62-9FC3-DE9A4176ACB9}">
      <p15:notesGuideLst xmlns:p15="http://schemas.microsoft.com/office/powerpoint/2012/main" xmlns="">
        <p15:guide id="1" orient="horz" pos="3127" userDrawn="1">
          <p15:clr>
            <a:srgbClr val="A4A3A4"/>
          </p15:clr>
        </p15:guide>
        <p15:guide id="2" pos="2141"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tharina Fourier" initials="KF" lastIdx="1" clrIdx="0">
    <p:extLst/>
  </p:cmAuthor>
  <p:cmAuthor id="2" name="Rachel Estévez Prado" initials="REP" lastIdx="1" clrIdx="1">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66"/>
    <a:srgbClr val="FFFFB7"/>
    <a:srgbClr val="0000FF"/>
    <a:srgbClr val="AA0A5E"/>
    <a:srgbClr val="DE3500"/>
    <a:srgbClr val="990033"/>
    <a:srgbClr val="FF99FF"/>
    <a:srgbClr val="FFCCCC"/>
    <a:srgbClr val="FFCC99"/>
    <a:srgbClr val="CC99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ittlere Formatvorlage 2 - Akz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610" autoAdjust="0"/>
    <p:restoredTop sz="83984" autoAdjust="0"/>
  </p:normalViewPr>
  <p:slideViewPr>
    <p:cSldViewPr snapToGrid="0" snapToObjects="1" showGuides="1">
      <p:cViewPr>
        <p:scale>
          <a:sx n="125" d="100"/>
          <a:sy n="125" d="100"/>
        </p:scale>
        <p:origin x="-636" y="-36"/>
      </p:cViewPr>
      <p:guideLst>
        <p:guide orient="horz" pos="899"/>
        <p:guide orient="horz" pos="680"/>
        <p:guide orient="horz" pos="3332"/>
        <p:guide orient="horz" pos="1730"/>
        <p:guide orient="horz" pos="3628"/>
        <p:guide orient="horz" pos="1364"/>
        <p:guide orient="horz" pos="2482"/>
        <p:guide pos="5530"/>
        <p:guide pos="2879"/>
        <p:guide pos="1107"/>
        <p:guide pos="4449"/>
        <p:guide pos="224"/>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showGuides="1">
      <p:cViewPr varScale="1">
        <p:scale>
          <a:sx n="60" d="100"/>
          <a:sy n="60" d="100"/>
        </p:scale>
        <p:origin x="1253" y="38"/>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handoutMaster" Target="handoutMasters/handoutMaster1.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microsoft.com/office/2011/relationships/chartStyle" Target="style1.xml"/><Relationship Id="rId2" Type="http://schemas.microsoft.com/office/2011/relationships/chartColorStyle" Target="colors1.xml"/><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3" Type="http://schemas.microsoft.com/office/2011/relationships/chartStyle" Target="style2.xml"/><Relationship Id="rId2" Type="http://schemas.microsoft.com/office/2011/relationships/chartColorStyle" Target="colors2.xml"/><Relationship Id="rId1" Type="http://schemas.openxmlformats.org/officeDocument/2006/relationships/oleObject" Target="file:///C:\Users\fourier_k\AppData\Local\Microsoft\Windows\INetCache\Content.Outlook\RPYVLF89\S-6.%20TN%20nach%20Sprachniveau%20ab%202016.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4.8015449956700096E-2"/>
          <c:y val="0.15660499195582722"/>
          <c:w val="0.93281442455984187"/>
          <c:h val="0.45340886099082017"/>
        </c:manualLayout>
      </c:layout>
      <c:bar3DChart>
        <c:barDir val="col"/>
        <c:grouping val="clustered"/>
        <c:varyColors val="0"/>
        <c:ser>
          <c:idx val="1"/>
          <c:order val="0"/>
          <c:tx>
            <c:strRef>
              <c:f>Tabelle1!$C$2</c:f>
              <c:strCache>
                <c:ptCount val="1"/>
                <c:pt idx="0">
                  <c:v>2019</c:v>
                </c:pt>
              </c:strCache>
            </c:strRef>
          </c:tx>
          <c:spPr>
            <a:solidFill>
              <a:schemeClr val="accent1">
                <a:shade val="76000"/>
              </a:schemeClr>
            </a:solidFill>
            <a:ln>
              <a:noFill/>
            </a:ln>
            <a:effectLst/>
            <a:sp3d/>
          </c:spPr>
          <c:invertIfNegative val="0"/>
          <c:dLbls>
            <c:dLbl>
              <c:idx val="0"/>
              <c:layout>
                <c:manualLayout>
                  <c:x val="1.9170125483458058E-2"/>
                  <c:y val="-2.0722311239324841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0-1F94-4B9A-A6C7-D5760910A229}"/>
                </c:ext>
              </c:extLst>
            </c:dLbl>
            <c:dLbl>
              <c:idx val="1"/>
              <c:layout>
                <c:manualLayout>
                  <c:x val="1.3692946773898613E-2"/>
                  <c:y val="-1.5541733429493559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1F94-4B9A-A6C7-D5760910A229}"/>
                </c:ext>
              </c:extLst>
            </c:dLbl>
            <c:dLbl>
              <c:idx val="2"/>
              <c:layout>
                <c:manualLayout>
                  <c:x val="1.3692946773898613E-2"/>
                  <c:y val="-2.0722311239324748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2-1F94-4B9A-A6C7-D5760910A229}"/>
                </c:ext>
              </c:extLst>
            </c:dLbl>
            <c:dLbl>
              <c:idx val="3"/>
              <c:layout>
                <c:manualLayout>
                  <c:x val="1.5062241451288374E-2"/>
                  <c:y val="-1.8132022334409154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1F94-4B9A-A6C7-D5760910A229}"/>
                </c:ext>
              </c:extLst>
            </c:dLbl>
            <c:dLbl>
              <c:idx val="4"/>
              <c:layout>
                <c:manualLayout>
                  <c:x val="1.5062241451288374E-2"/>
                  <c:y val="-2.3312600144240341E-2"/>
                </c:manualLayout>
              </c:layout>
              <c:tx>
                <c:rich>
                  <a:bodyPr/>
                  <a:lstStyle/>
                  <a:p>
                    <a:fld id="{559B8B42-5A4F-457A-B2EA-C81D4F5D5FBB}" type="VALUE">
                      <a:rPr lang="en-US" sz="2400"/>
                      <a:pPr/>
                      <a:t>[WERT]</a:t>
                    </a:fld>
                    <a:endParaRPr lang="de-DE"/>
                  </a:p>
                </c:rich>
              </c:tx>
              <c:showLegendKey val="0"/>
              <c:showVal val="1"/>
              <c:showCatName val="0"/>
              <c:showSerName val="0"/>
              <c:showPercent val="0"/>
              <c:showBubbleSize val="0"/>
              <c:extLst xmlns:c16r2="http://schemas.microsoft.com/office/drawing/2015/06/chart">
                <c:ext xmlns:c15="http://schemas.microsoft.com/office/drawing/2012/chart" uri="{CE6537A1-D6FC-4f65-9D91-7224C49458BB}">
                  <c15:dlblFieldTable/>
                  <c15:showDataLabelsRange val="0"/>
                </c:ext>
                <c:ext xmlns:c16="http://schemas.microsoft.com/office/drawing/2014/chart" uri="{C3380CC4-5D6E-409C-BE32-E72D297353CC}">
                  <c16:uniqueId val="{00000000-98D1-4165-9640-50A70BBAF71D}"/>
                </c:ext>
              </c:extLst>
            </c:dLbl>
            <c:dLbl>
              <c:idx val="5"/>
              <c:layout>
                <c:manualLayout>
                  <c:x val="1.9170125483458159E-2"/>
                  <c:y val="-1.8132022334409154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4-1F94-4B9A-A6C7-D5760910A229}"/>
                </c:ext>
              </c:extLst>
            </c:dLbl>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lumMod val="75000"/>
                        <a:lumOff val="25000"/>
                      </a:schemeClr>
                    </a:solidFill>
                    <a:latin typeface="+mn-lt"/>
                    <a:ea typeface="+mn-ea"/>
                    <a:cs typeface="+mn-cs"/>
                  </a:defRPr>
                </a:pPr>
                <a:endParaRPr lang="de-DE"/>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Tabelle1!$A$3:$A$8</c:f>
              <c:strCache>
                <c:ptCount val="6"/>
                <c:pt idx="0">
                  <c:v>kein Abschluss</c:v>
                </c:pt>
                <c:pt idx="1">
                  <c:v>Schulabschluss mit HZB</c:v>
                </c:pt>
                <c:pt idx="2">
                  <c:v>Schulabschluss ohne HZB</c:v>
                </c:pt>
                <c:pt idx="3">
                  <c:v>bereits studiert</c:v>
                </c:pt>
                <c:pt idx="4">
                  <c:v>graduiert</c:v>
                </c:pt>
                <c:pt idx="5">
                  <c:v>keine Angabe</c:v>
                </c:pt>
              </c:strCache>
            </c:strRef>
          </c:cat>
          <c:val>
            <c:numRef>
              <c:f>Tabelle1!$C$3:$C$8</c:f>
              <c:numCache>
                <c:formatCode>General</c:formatCode>
                <c:ptCount val="6"/>
                <c:pt idx="0">
                  <c:v>1</c:v>
                </c:pt>
                <c:pt idx="1">
                  <c:v>35</c:v>
                </c:pt>
                <c:pt idx="2">
                  <c:v>17</c:v>
                </c:pt>
                <c:pt idx="3">
                  <c:v>22</c:v>
                </c:pt>
                <c:pt idx="4">
                  <c:v>22</c:v>
                </c:pt>
                <c:pt idx="5">
                  <c:v>3</c:v>
                </c:pt>
              </c:numCache>
            </c:numRef>
          </c:val>
          <c:extLst xmlns:c16r2="http://schemas.microsoft.com/office/drawing/2015/06/chart">
            <c:ext xmlns:c16="http://schemas.microsoft.com/office/drawing/2014/chart" uri="{C3380CC4-5D6E-409C-BE32-E72D297353CC}">
              <c16:uniqueId val="{00000001-7081-4DEA-A1FA-541F2B776D7E}"/>
            </c:ext>
          </c:extLst>
        </c:ser>
        <c:dLbls>
          <c:showLegendKey val="0"/>
          <c:showVal val="0"/>
          <c:showCatName val="0"/>
          <c:showSerName val="0"/>
          <c:showPercent val="0"/>
          <c:showBubbleSize val="0"/>
        </c:dLbls>
        <c:gapWidth val="150"/>
        <c:shape val="box"/>
        <c:axId val="85180800"/>
        <c:axId val="85182336"/>
        <c:axId val="0"/>
      </c:bar3DChart>
      <c:catAx>
        <c:axId val="85180800"/>
        <c:scaling>
          <c:orientation val="minMax"/>
        </c:scaling>
        <c:delete val="0"/>
        <c:axPos val="b"/>
        <c:numFmt formatCode="General" sourceLinked="1"/>
        <c:majorTickMark val="none"/>
        <c:minorTickMark val="none"/>
        <c:tickLblPos val="nextTo"/>
        <c:spPr>
          <a:noFill/>
          <a:ln>
            <a:noFill/>
          </a:ln>
          <a:effectLst/>
        </c:spPr>
        <c:txPr>
          <a:bodyPr rot="-5400000" spcFirstLastPara="1" vertOverflow="ellipsis" wrap="square" anchor="ctr" anchorCtr="1"/>
          <a:lstStyle/>
          <a:p>
            <a:pPr>
              <a:defRPr sz="1600" b="0" i="0" u="none" strike="noStrike" kern="1200" cap="none" spc="0" normalizeH="0" baseline="0">
                <a:solidFill>
                  <a:schemeClr val="tx1"/>
                </a:solidFill>
                <a:latin typeface="+mn-lt"/>
                <a:ea typeface="+mn-ea"/>
                <a:cs typeface="+mn-cs"/>
              </a:defRPr>
            </a:pPr>
            <a:endParaRPr lang="de-DE"/>
          </a:p>
        </c:txPr>
        <c:crossAx val="85182336"/>
        <c:crosses val="autoZero"/>
        <c:auto val="1"/>
        <c:lblAlgn val="ctr"/>
        <c:lblOffset val="100"/>
        <c:noMultiLvlLbl val="0"/>
      </c:catAx>
      <c:valAx>
        <c:axId val="85182336"/>
        <c:scaling>
          <c:orientation val="minMax"/>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e-DE"/>
          </a:p>
        </c:txPr>
        <c:crossAx val="85180800"/>
        <c:crosses val="autoZero"/>
        <c:crossBetween val="between"/>
        <c:majorUnit val="10"/>
      </c:valAx>
      <c:spPr>
        <a:noFill/>
        <a:ln>
          <a:noFill/>
        </a:ln>
        <a:effectLst/>
      </c:spPr>
    </c:plotArea>
    <c:plotVisOnly val="1"/>
    <c:dispBlanksAs val="gap"/>
    <c:showDLblsOverMax val="0"/>
  </c:chart>
  <c:spPr>
    <a:noFill/>
    <a:ln>
      <a:noFill/>
    </a:ln>
    <a:effectLst/>
  </c:spPr>
  <c:txPr>
    <a:bodyPr/>
    <a:lstStyle/>
    <a:p>
      <a:pPr>
        <a:defRPr/>
      </a:pPr>
      <a:endParaRPr lang="de-DE"/>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9.1952287288743842E-2"/>
          <c:y val="6.1174624836881381E-2"/>
          <c:w val="0.88427978500318616"/>
          <c:h val="0.78336586002035435"/>
        </c:manualLayout>
      </c:layout>
      <c:bar3DChart>
        <c:barDir val="col"/>
        <c:grouping val="stacked"/>
        <c:varyColors val="0"/>
        <c:ser>
          <c:idx val="0"/>
          <c:order val="0"/>
          <c:tx>
            <c:strRef>
              <c:f>Tabelle1!$B$1</c:f>
              <c:strCache>
                <c:ptCount val="1"/>
                <c:pt idx="0">
                  <c:v>A1/A2</c:v>
                </c:pt>
              </c:strCache>
            </c:strRef>
          </c:tx>
          <c:spPr>
            <a:solidFill>
              <a:schemeClr val="accent1"/>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de-DE"/>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Tabelle1!$A$2:$A$5</c:f>
              <c:strCache>
                <c:ptCount val="4"/>
                <c:pt idx="0">
                  <c:v>Jahr 2016</c:v>
                </c:pt>
                <c:pt idx="1">
                  <c:v>Jahr 2017</c:v>
                </c:pt>
                <c:pt idx="2">
                  <c:v>Jahr 2018</c:v>
                </c:pt>
                <c:pt idx="3">
                  <c:v>Jahr 2019</c:v>
                </c:pt>
              </c:strCache>
            </c:strRef>
          </c:cat>
          <c:val>
            <c:numRef>
              <c:f>Tabelle1!$B$2:$B$5</c:f>
              <c:numCache>
                <c:formatCode>General</c:formatCode>
                <c:ptCount val="4"/>
                <c:pt idx="0">
                  <c:v>25</c:v>
                </c:pt>
                <c:pt idx="1">
                  <c:v>10</c:v>
                </c:pt>
                <c:pt idx="2">
                  <c:v>5</c:v>
                </c:pt>
                <c:pt idx="3">
                  <c:v>8</c:v>
                </c:pt>
              </c:numCache>
            </c:numRef>
          </c:val>
          <c:extLst xmlns:c16r2="http://schemas.microsoft.com/office/drawing/2015/06/chart">
            <c:ext xmlns:c16="http://schemas.microsoft.com/office/drawing/2014/chart" uri="{C3380CC4-5D6E-409C-BE32-E72D297353CC}">
              <c16:uniqueId val="{00000000-BB27-4CA1-B944-50F001530C92}"/>
            </c:ext>
          </c:extLst>
        </c:ser>
        <c:ser>
          <c:idx val="1"/>
          <c:order val="1"/>
          <c:tx>
            <c:strRef>
              <c:f>Tabelle1!$C$1</c:f>
              <c:strCache>
                <c:ptCount val="1"/>
                <c:pt idx="0">
                  <c:v>B1/B2</c:v>
                </c:pt>
              </c:strCache>
            </c:strRef>
          </c:tx>
          <c:spPr>
            <a:solidFill>
              <a:schemeClr val="accent2"/>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de-DE"/>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Tabelle1!$A$2:$A$5</c:f>
              <c:strCache>
                <c:ptCount val="4"/>
                <c:pt idx="0">
                  <c:v>Jahr 2016</c:v>
                </c:pt>
                <c:pt idx="1">
                  <c:v>Jahr 2017</c:v>
                </c:pt>
                <c:pt idx="2">
                  <c:v>Jahr 2018</c:v>
                </c:pt>
                <c:pt idx="3">
                  <c:v>Jahr 2019</c:v>
                </c:pt>
              </c:strCache>
            </c:strRef>
          </c:cat>
          <c:val>
            <c:numRef>
              <c:f>Tabelle1!$C$2:$C$5</c:f>
              <c:numCache>
                <c:formatCode>General</c:formatCode>
                <c:ptCount val="4"/>
                <c:pt idx="0">
                  <c:v>50</c:v>
                </c:pt>
                <c:pt idx="1">
                  <c:v>51</c:v>
                </c:pt>
                <c:pt idx="2">
                  <c:v>47</c:v>
                </c:pt>
                <c:pt idx="3">
                  <c:v>44</c:v>
                </c:pt>
              </c:numCache>
            </c:numRef>
          </c:val>
          <c:extLst xmlns:c16r2="http://schemas.microsoft.com/office/drawing/2015/06/chart">
            <c:ext xmlns:c16="http://schemas.microsoft.com/office/drawing/2014/chart" uri="{C3380CC4-5D6E-409C-BE32-E72D297353CC}">
              <c16:uniqueId val="{00000001-BB27-4CA1-B944-50F001530C92}"/>
            </c:ext>
          </c:extLst>
        </c:ser>
        <c:ser>
          <c:idx val="2"/>
          <c:order val="2"/>
          <c:tx>
            <c:strRef>
              <c:f>Tabelle1!$D$1</c:f>
              <c:strCache>
                <c:ptCount val="1"/>
                <c:pt idx="0">
                  <c:v>C1/DSH</c:v>
                </c:pt>
              </c:strCache>
            </c:strRef>
          </c:tx>
          <c:spPr>
            <a:solidFill>
              <a:schemeClr val="accent3"/>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de-DE"/>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Tabelle1!$A$2:$A$5</c:f>
              <c:strCache>
                <c:ptCount val="4"/>
                <c:pt idx="0">
                  <c:v>Jahr 2016</c:v>
                </c:pt>
                <c:pt idx="1">
                  <c:v>Jahr 2017</c:v>
                </c:pt>
                <c:pt idx="2">
                  <c:v>Jahr 2018</c:v>
                </c:pt>
                <c:pt idx="3">
                  <c:v>Jahr 2019</c:v>
                </c:pt>
              </c:strCache>
            </c:strRef>
          </c:cat>
          <c:val>
            <c:numRef>
              <c:f>Tabelle1!$D$2:$D$5</c:f>
              <c:numCache>
                <c:formatCode>General</c:formatCode>
                <c:ptCount val="4"/>
                <c:pt idx="0">
                  <c:v>25</c:v>
                </c:pt>
                <c:pt idx="1">
                  <c:v>39</c:v>
                </c:pt>
                <c:pt idx="2">
                  <c:v>48</c:v>
                </c:pt>
                <c:pt idx="3">
                  <c:v>48</c:v>
                </c:pt>
              </c:numCache>
            </c:numRef>
          </c:val>
          <c:extLst xmlns:c16r2="http://schemas.microsoft.com/office/drawing/2015/06/chart">
            <c:ext xmlns:c16="http://schemas.microsoft.com/office/drawing/2014/chart" uri="{C3380CC4-5D6E-409C-BE32-E72D297353CC}">
              <c16:uniqueId val="{00000002-BB27-4CA1-B944-50F001530C92}"/>
            </c:ext>
          </c:extLst>
        </c:ser>
        <c:dLbls>
          <c:showLegendKey val="0"/>
          <c:showVal val="0"/>
          <c:showCatName val="0"/>
          <c:showSerName val="0"/>
          <c:showPercent val="0"/>
          <c:showBubbleSize val="0"/>
        </c:dLbls>
        <c:gapWidth val="150"/>
        <c:shape val="box"/>
        <c:axId val="96256768"/>
        <c:axId val="96258304"/>
        <c:axId val="0"/>
      </c:bar3DChart>
      <c:catAx>
        <c:axId val="96256768"/>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cap="none" spc="0" normalizeH="0" baseline="0">
                <a:solidFill>
                  <a:schemeClr val="tx1">
                    <a:lumMod val="65000"/>
                    <a:lumOff val="35000"/>
                  </a:schemeClr>
                </a:solidFill>
                <a:latin typeface="+mn-lt"/>
                <a:ea typeface="+mn-ea"/>
                <a:cs typeface="+mn-cs"/>
              </a:defRPr>
            </a:pPr>
            <a:endParaRPr lang="de-DE"/>
          </a:p>
        </c:txPr>
        <c:crossAx val="96258304"/>
        <c:crosses val="autoZero"/>
        <c:auto val="1"/>
        <c:lblAlgn val="ctr"/>
        <c:lblOffset val="100"/>
        <c:noMultiLvlLbl val="0"/>
      </c:catAx>
      <c:valAx>
        <c:axId val="96258304"/>
        <c:scaling>
          <c:orientation val="minMax"/>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e-DE"/>
          </a:p>
        </c:txPr>
        <c:crossAx val="96256768"/>
        <c:crosses val="autoZero"/>
        <c:crossBetween val="between"/>
        <c:majorUnit val="20"/>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e-DE"/>
        </a:p>
      </c:txPr>
    </c:legend>
    <c:plotVisOnly val="1"/>
    <c:dispBlanksAs val="gap"/>
    <c:showDLblsOverMax val="0"/>
  </c:chart>
  <c:spPr>
    <a:noFill/>
    <a:ln>
      <a:noFill/>
    </a:ln>
    <a:effectLst/>
  </c:spPr>
  <c:txPr>
    <a:bodyPr/>
    <a:lstStyle/>
    <a:p>
      <a:pPr>
        <a:defRPr/>
      </a:pPr>
      <a:endParaRPr lang="de-DE"/>
    </a:p>
  </c:txPr>
  <c:externalData r:id="rId1">
    <c:autoUpdate val="0"/>
  </c:externalData>
</c:chartSpace>
</file>

<file path=ppt/charts/colors1.xml><?xml version="1.0" encoding="utf-8"?>
<cs:colorStyle xmlns:cs="http://schemas.microsoft.com/office/drawing/2012/chartStyle" xmlns:a="http://schemas.openxmlformats.org/drawingml/2006/main" meth="withinLinearReversed" id="21">
  <a:schemeClr val="accent1"/>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6">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96">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6276AFA-2729-4747-876D-52A1AE292F1C}" type="doc">
      <dgm:prSet loTypeId="urn:microsoft.com/office/officeart/2005/8/layout/default" loCatId="list" qsTypeId="urn:microsoft.com/office/officeart/2005/8/quickstyle/simple1" qsCatId="simple" csTypeId="urn:microsoft.com/office/officeart/2005/8/colors/accent2_5" csCatId="accent2" phldr="1"/>
      <dgm:spPr/>
      <dgm:t>
        <a:bodyPr/>
        <a:lstStyle/>
        <a:p>
          <a:endParaRPr lang="de-DE"/>
        </a:p>
      </dgm:t>
    </dgm:pt>
    <dgm:pt modelId="{E07E6C98-529F-4857-978E-38180FEAA81B}">
      <dgm:prSet phldrT="[Text]"/>
      <dgm:spPr>
        <a:effectLst>
          <a:outerShdw blurRad="50800" dist="38100" dir="8100000" algn="tr" rotWithShape="0">
            <a:prstClr val="black">
              <a:alpha val="40000"/>
            </a:prstClr>
          </a:outerShdw>
        </a:effectLst>
      </dgm:spPr>
      <dgm:t>
        <a:bodyPr/>
        <a:lstStyle/>
        <a:p>
          <a:r>
            <a:rPr lang="de-DE" dirty="0"/>
            <a:t>46% der Hochschulen haben die Programme genutzt, um neue Kursformate zu entwickeln</a:t>
          </a:r>
        </a:p>
      </dgm:t>
    </dgm:pt>
    <dgm:pt modelId="{D58582FB-9147-4035-8D17-B74EB605FD3B}" type="parTrans" cxnId="{4EE4BCCC-61AD-4CD5-BE68-141B187823C9}">
      <dgm:prSet/>
      <dgm:spPr/>
      <dgm:t>
        <a:bodyPr/>
        <a:lstStyle/>
        <a:p>
          <a:endParaRPr lang="de-DE"/>
        </a:p>
      </dgm:t>
    </dgm:pt>
    <dgm:pt modelId="{8A6CFB15-2C6C-48E3-9820-CF7D2E3BF8ED}" type="sibTrans" cxnId="{4EE4BCCC-61AD-4CD5-BE68-141B187823C9}">
      <dgm:prSet/>
      <dgm:spPr/>
      <dgm:t>
        <a:bodyPr/>
        <a:lstStyle/>
        <a:p>
          <a:endParaRPr lang="de-DE"/>
        </a:p>
      </dgm:t>
    </dgm:pt>
    <dgm:pt modelId="{125B50BB-CDD1-45C9-963E-D3353AD23896}">
      <dgm:prSet phldrT="[Text]"/>
      <dgm:spPr>
        <a:effectLst>
          <a:outerShdw blurRad="50800" dist="38100" dir="8100000" algn="tr" rotWithShape="0">
            <a:prstClr val="black">
              <a:alpha val="40000"/>
            </a:prstClr>
          </a:outerShdw>
        </a:effectLst>
      </dgm:spPr>
      <dgm:t>
        <a:bodyPr/>
        <a:lstStyle/>
        <a:p>
          <a:r>
            <a:rPr lang="de-DE"/>
            <a:t>Synergieeffekte zwischen Welcome und Integra bei 111 Hochschulen</a:t>
          </a:r>
          <a:endParaRPr lang="de-DE" dirty="0"/>
        </a:p>
      </dgm:t>
    </dgm:pt>
    <dgm:pt modelId="{62DEBDDD-ABF6-4A9A-BCA2-806870B5D7B9}" type="parTrans" cxnId="{54D28569-8BD0-4D66-8639-8AA0660018E5}">
      <dgm:prSet/>
      <dgm:spPr/>
      <dgm:t>
        <a:bodyPr/>
        <a:lstStyle/>
        <a:p>
          <a:endParaRPr lang="de-DE"/>
        </a:p>
      </dgm:t>
    </dgm:pt>
    <dgm:pt modelId="{25A91870-C67D-4D6E-A4AB-5CE670DFF9D8}" type="sibTrans" cxnId="{54D28569-8BD0-4D66-8639-8AA0660018E5}">
      <dgm:prSet/>
      <dgm:spPr/>
      <dgm:t>
        <a:bodyPr/>
        <a:lstStyle/>
        <a:p>
          <a:endParaRPr lang="de-DE"/>
        </a:p>
      </dgm:t>
    </dgm:pt>
    <dgm:pt modelId="{7DAF9742-5E98-4102-BFE4-1898F075A264}">
      <dgm:prSet phldrT="[Text]"/>
      <dgm:spPr>
        <a:effectLst>
          <a:outerShdw blurRad="50800" dist="38100" dir="8100000" algn="tr" rotWithShape="0">
            <a:prstClr val="black">
              <a:alpha val="40000"/>
            </a:prstClr>
          </a:outerShdw>
        </a:effectLst>
      </dgm:spPr>
      <dgm:t>
        <a:bodyPr/>
        <a:lstStyle/>
        <a:p>
          <a:r>
            <a:rPr lang="de-DE"/>
            <a:t>Knapp 40% der Hochschulen nutzen digitale Tools in ihren Kursen</a:t>
          </a:r>
          <a:endParaRPr lang="de-DE" dirty="0"/>
        </a:p>
      </dgm:t>
    </dgm:pt>
    <dgm:pt modelId="{BE860634-FE0D-40E3-88D4-0E20A1EE7B9B}" type="parTrans" cxnId="{EFC1C058-2C55-4C7D-B78F-FEC43C551BF8}">
      <dgm:prSet/>
      <dgm:spPr/>
      <dgm:t>
        <a:bodyPr/>
        <a:lstStyle/>
        <a:p>
          <a:endParaRPr lang="de-DE"/>
        </a:p>
      </dgm:t>
    </dgm:pt>
    <dgm:pt modelId="{8ACFE658-96A3-4E48-99C0-356E7787D0D8}" type="sibTrans" cxnId="{EFC1C058-2C55-4C7D-B78F-FEC43C551BF8}">
      <dgm:prSet/>
      <dgm:spPr/>
      <dgm:t>
        <a:bodyPr/>
        <a:lstStyle/>
        <a:p>
          <a:endParaRPr lang="de-DE"/>
        </a:p>
      </dgm:t>
    </dgm:pt>
    <dgm:pt modelId="{350B9F3A-1231-4BF1-AACF-D82E64C56F0A}">
      <dgm:prSet phldrT="[Text]"/>
      <dgm:spPr>
        <a:effectLst>
          <a:outerShdw blurRad="50800" dist="38100" dir="8100000" algn="tr" rotWithShape="0">
            <a:prstClr val="black">
              <a:alpha val="40000"/>
            </a:prstClr>
          </a:outerShdw>
        </a:effectLst>
      </dgm:spPr>
      <dgm:t>
        <a:bodyPr/>
        <a:lstStyle/>
        <a:p>
          <a:r>
            <a:rPr lang="de-DE" b="0"/>
            <a:t>Bei 54% der </a:t>
          </a:r>
          <a:r>
            <a:rPr lang="de-DE"/>
            <a:t>Hochschulen hat die Integra-Förderung zu einem Innovationsschub geführt</a:t>
          </a:r>
          <a:endParaRPr lang="de-DE" dirty="0"/>
        </a:p>
      </dgm:t>
    </dgm:pt>
    <dgm:pt modelId="{A33B889E-E000-4DDC-9086-526A5FC59272}" type="parTrans" cxnId="{34F7F5C7-172F-4E36-8C77-ACA9E37A6D4A}">
      <dgm:prSet/>
      <dgm:spPr/>
      <dgm:t>
        <a:bodyPr/>
        <a:lstStyle/>
        <a:p>
          <a:endParaRPr lang="de-DE"/>
        </a:p>
      </dgm:t>
    </dgm:pt>
    <dgm:pt modelId="{3CD1C58A-46CB-489F-960B-6203FBBBB4EB}" type="sibTrans" cxnId="{34F7F5C7-172F-4E36-8C77-ACA9E37A6D4A}">
      <dgm:prSet/>
      <dgm:spPr/>
      <dgm:t>
        <a:bodyPr/>
        <a:lstStyle/>
        <a:p>
          <a:endParaRPr lang="de-DE"/>
        </a:p>
      </dgm:t>
    </dgm:pt>
    <dgm:pt modelId="{4E9F54D1-7492-46BF-9141-D2C8A3B3D09C}">
      <dgm:prSet phldrT="[Text]"/>
      <dgm:spPr>
        <a:effectLst>
          <a:outerShdw blurRad="50800" dist="38100" dir="8100000" algn="tr" rotWithShape="0">
            <a:prstClr val="black">
              <a:alpha val="40000"/>
            </a:prstClr>
          </a:outerShdw>
        </a:effectLst>
      </dgm:spPr>
      <dgm:t>
        <a:bodyPr/>
        <a:lstStyle/>
        <a:p>
          <a:r>
            <a:rPr lang="de-DE"/>
            <a:t>71% der Teilnehmer bestehen die Kurs-Abschlussprüfungen</a:t>
          </a:r>
          <a:endParaRPr lang="de-DE" dirty="0"/>
        </a:p>
      </dgm:t>
    </dgm:pt>
    <dgm:pt modelId="{2139FE2F-85B2-4ECF-B2CD-D1B7D908EC6A}" type="parTrans" cxnId="{CAC9A708-8A83-4905-8EE6-C6570C355E4E}">
      <dgm:prSet/>
      <dgm:spPr/>
      <dgm:t>
        <a:bodyPr/>
        <a:lstStyle/>
        <a:p>
          <a:endParaRPr lang="de-DE"/>
        </a:p>
      </dgm:t>
    </dgm:pt>
    <dgm:pt modelId="{021938DA-A09C-45E0-9719-1A596B1A66CB}" type="sibTrans" cxnId="{CAC9A708-8A83-4905-8EE6-C6570C355E4E}">
      <dgm:prSet/>
      <dgm:spPr/>
      <dgm:t>
        <a:bodyPr/>
        <a:lstStyle/>
        <a:p>
          <a:endParaRPr lang="de-DE"/>
        </a:p>
      </dgm:t>
    </dgm:pt>
    <dgm:pt modelId="{C3CBA3E9-4ED6-471A-B7E1-ED255A62B078}">
      <dgm:prSet phldrT="[Text]"/>
      <dgm:spPr>
        <a:effectLst>
          <a:outerShdw blurRad="50800" dist="38100" dir="8100000" algn="tr" rotWithShape="0">
            <a:prstClr val="black">
              <a:alpha val="40000"/>
            </a:prstClr>
          </a:outerShdw>
        </a:effectLst>
      </dgm:spPr>
      <dgm:t>
        <a:bodyPr/>
        <a:lstStyle/>
        <a:p>
          <a:r>
            <a:rPr lang="de-DE"/>
            <a:t>Knapp 200 der früheren Kursteilnehmer haben inzwischen ein Studium beendet</a:t>
          </a:r>
          <a:endParaRPr lang="de-DE" dirty="0"/>
        </a:p>
      </dgm:t>
    </dgm:pt>
    <dgm:pt modelId="{2EF52130-A84C-4F6B-9A08-4013FD3E6CAF}" type="parTrans" cxnId="{BFE40089-3283-4ECA-91EB-581C934AFC52}">
      <dgm:prSet/>
      <dgm:spPr/>
      <dgm:t>
        <a:bodyPr/>
        <a:lstStyle/>
        <a:p>
          <a:endParaRPr lang="de-DE"/>
        </a:p>
      </dgm:t>
    </dgm:pt>
    <dgm:pt modelId="{404DAB82-DC09-4F44-8A84-19EAFBDB4363}" type="sibTrans" cxnId="{BFE40089-3283-4ECA-91EB-581C934AFC52}">
      <dgm:prSet/>
      <dgm:spPr/>
      <dgm:t>
        <a:bodyPr/>
        <a:lstStyle/>
        <a:p>
          <a:endParaRPr lang="de-DE"/>
        </a:p>
      </dgm:t>
    </dgm:pt>
    <dgm:pt modelId="{4E96BF65-E1AD-442C-9841-DAFD54F31A11}" type="pres">
      <dgm:prSet presAssocID="{66276AFA-2729-4747-876D-52A1AE292F1C}" presName="diagram" presStyleCnt="0">
        <dgm:presLayoutVars>
          <dgm:dir/>
          <dgm:resizeHandles val="exact"/>
        </dgm:presLayoutVars>
      </dgm:prSet>
      <dgm:spPr/>
      <dgm:t>
        <a:bodyPr/>
        <a:lstStyle/>
        <a:p>
          <a:endParaRPr lang="de-DE"/>
        </a:p>
      </dgm:t>
    </dgm:pt>
    <dgm:pt modelId="{9CB926A1-047B-45EE-B5A6-66DE8807FB34}" type="pres">
      <dgm:prSet presAssocID="{E07E6C98-529F-4857-978E-38180FEAA81B}" presName="node" presStyleLbl="node1" presStyleIdx="0" presStyleCnt="6">
        <dgm:presLayoutVars>
          <dgm:bulletEnabled val="1"/>
        </dgm:presLayoutVars>
      </dgm:prSet>
      <dgm:spPr>
        <a:prstGeom prst="roundRect">
          <a:avLst/>
        </a:prstGeom>
      </dgm:spPr>
      <dgm:t>
        <a:bodyPr/>
        <a:lstStyle/>
        <a:p>
          <a:endParaRPr lang="de-DE"/>
        </a:p>
      </dgm:t>
    </dgm:pt>
    <dgm:pt modelId="{F7E719DD-6446-48DC-A445-8DF07141CA1A}" type="pres">
      <dgm:prSet presAssocID="{8A6CFB15-2C6C-48E3-9820-CF7D2E3BF8ED}" presName="sibTrans" presStyleCnt="0"/>
      <dgm:spPr/>
    </dgm:pt>
    <dgm:pt modelId="{33D50D73-9BD5-4125-B436-8F4E748FE38C}" type="pres">
      <dgm:prSet presAssocID="{125B50BB-CDD1-45C9-963E-D3353AD23896}" presName="node" presStyleLbl="node1" presStyleIdx="1" presStyleCnt="6">
        <dgm:presLayoutVars>
          <dgm:bulletEnabled val="1"/>
        </dgm:presLayoutVars>
      </dgm:prSet>
      <dgm:spPr>
        <a:prstGeom prst="roundRect">
          <a:avLst/>
        </a:prstGeom>
      </dgm:spPr>
      <dgm:t>
        <a:bodyPr/>
        <a:lstStyle/>
        <a:p>
          <a:endParaRPr lang="de-DE"/>
        </a:p>
      </dgm:t>
    </dgm:pt>
    <dgm:pt modelId="{14211E09-BDC1-4810-AD9E-F2077678E2BA}" type="pres">
      <dgm:prSet presAssocID="{25A91870-C67D-4D6E-A4AB-5CE670DFF9D8}" presName="sibTrans" presStyleCnt="0"/>
      <dgm:spPr/>
    </dgm:pt>
    <dgm:pt modelId="{B733A705-2E03-4541-8239-86E08E72F603}" type="pres">
      <dgm:prSet presAssocID="{7DAF9742-5E98-4102-BFE4-1898F075A264}" presName="node" presStyleLbl="node1" presStyleIdx="2" presStyleCnt="6">
        <dgm:presLayoutVars>
          <dgm:bulletEnabled val="1"/>
        </dgm:presLayoutVars>
      </dgm:prSet>
      <dgm:spPr>
        <a:prstGeom prst="roundRect">
          <a:avLst/>
        </a:prstGeom>
      </dgm:spPr>
      <dgm:t>
        <a:bodyPr/>
        <a:lstStyle/>
        <a:p>
          <a:endParaRPr lang="de-DE"/>
        </a:p>
      </dgm:t>
    </dgm:pt>
    <dgm:pt modelId="{65240E0A-0BD8-4EE5-AAFB-68ABDFF702B4}" type="pres">
      <dgm:prSet presAssocID="{8ACFE658-96A3-4E48-99C0-356E7787D0D8}" presName="sibTrans" presStyleCnt="0"/>
      <dgm:spPr/>
    </dgm:pt>
    <dgm:pt modelId="{B4A545E6-1CA0-4465-A705-E9108B6799B8}" type="pres">
      <dgm:prSet presAssocID="{350B9F3A-1231-4BF1-AACF-D82E64C56F0A}" presName="node" presStyleLbl="node1" presStyleIdx="3" presStyleCnt="6">
        <dgm:presLayoutVars>
          <dgm:bulletEnabled val="1"/>
        </dgm:presLayoutVars>
      </dgm:prSet>
      <dgm:spPr>
        <a:prstGeom prst="roundRect">
          <a:avLst/>
        </a:prstGeom>
      </dgm:spPr>
      <dgm:t>
        <a:bodyPr/>
        <a:lstStyle/>
        <a:p>
          <a:endParaRPr lang="de-DE"/>
        </a:p>
      </dgm:t>
    </dgm:pt>
    <dgm:pt modelId="{DB9A2AF6-2110-4ADE-A24F-E54841019898}" type="pres">
      <dgm:prSet presAssocID="{3CD1C58A-46CB-489F-960B-6203FBBBB4EB}" presName="sibTrans" presStyleCnt="0"/>
      <dgm:spPr/>
    </dgm:pt>
    <dgm:pt modelId="{B8411106-594F-42E9-84AA-79141B169775}" type="pres">
      <dgm:prSet presAssocID="{4E9F54D1-7492-46BF-9141-D2C8A3B3D09C}" presName="node" presStyleLbl="node1" presStyleIdx="4" presStyleCnt="6">
        <dgm:presLayoutVars>
          <dgm:bulletEnabled val="1"/>
        </dgm:presLayoutVars>
      </dgm:prSet>
      <dgm:spPr>
        <a:prstGeom prst="roundRect">
          <a:avLst/>
        </a:prstGeom>
      </dgm:spPr>
      <dgm:t>
        <a:bodyPr/>
        <a:lstStyle/>
        <a:p>
          <a:endParaRPr lang="de-DE"/>
        </a:p>
      </dgm:t>
    </dgm:pt>
    <dgm:pt modelId="{E4C1BBB3-3542-4157-B896-E0E0CC9C6B90}" type="pres">
      <dgm:prSet presAssocID="{021938DA-A09C-45E0-9719-1A596B1A66CB}" presName="sibTrans" presStyleCnt="0"/>
      <dgm:spPr/>
    </dgm:pt>
    <dgm:pt modelId="{5AA07815-9C6F-41B2-8C2C-D98EF8C93017}" type="pres">
      <dgm:prSet presAssocID="{C3CBA3E9-4ED6-471A-B7E1-ED255A62B078}" presName="node" presStyleLbl="node1" presStyleIdx="5" presStyleCnt="6">
        <dgm:presLayoutVars>
          <dgm:bulletEnabled val="1"/>
        </dgm:presLayoutVars>
      </dgm:prSet>
      <dgm:spPr>
        <a:prstGeom prst="roundRect">
          <a:avLst/>
        </a:prstGeom>
      </dgm:spPr>
      <dgm:t>
        <a:bodyPr/>
        <a:lstStyle/>
        <a:p>
          <a:endParaRPr lang="de-DE"/>
        </a:p>
      </dgm:t>
    </dgm:pt>
  </dgm:ptLst>
  <dgm:cxnLst>
    <dgm:cxn modelId="{54D28569-8BD0-4D66-8639-8AA0660018E5}" srcId="{66276AFA-2729-4747-876D-52A1AE292F1C}" destId="{125B50BB-CDD1-45C9-963E-D3353AD23896}" srcOrd="1" destOrd="0" parTransId="{62DEBDDD-ABF6-4A9A-BCA2-806870B5D7B9}" sibTransId="{25A91870-C67D-4D6E-A4AB-5CE670DFF9D8}"/>
    <dgm:cxn modelId="{DE33322F-9C95-49F3-94AF-277D964F8258}" type="presOf" srcId="{4E9F54D1-7492-46BF-9141-D2C8A3B3D09C}" destId="{B8411106-594F-42E9-84AA-79141B169775}" srcOrd="0" destOrd="0" presId="urn:microsoft.com/office/officeart/2005/8/layout/default"/>
    <dgm:cxn modelId="{A231AB78-75A3-451B-8430-9B720BF03A85}" type="presOf" srcId="{C3CBA3E9-4ED6-471A-B7E1-ED255A62B078}" destId="{5AA07815-9C6F-41B2-8C2C-D98EF8C93017}" srcOrd="0" destOrd="0" presId="urn:microsoft.com/office/officeart/2005/8/layout/default"/>
    <dgm:cxn modelId="{D1ECEA32-1DC1-4827-A38F-76774C707344}" type="presOf" srcId="{66276AFA-2729-4747-876D-52A1AE292F1C}" destId="{4E96BF65-E1AD-442C-9841-DAFD54F31A11}" srcOrd="0" destOrd="0" presId="urn:microsoft.com/office/officeart/2005/8/layout/default"/>
    <dgm:cxn modelId="{436CF202-C6C7-44A6-8A84-B2287A4B3C88}" type="presOf" srcId="{E07E6C98-529F-4857-978E-38180FEAA81B}" destId="{9CB926A1-047B-45EE-B5A6-66DE8807FB34}" srcOrd="0" destOrd="0" presId="urn:microsoft.com/office/officeart/2005/8/layout/default"/>
    <dgm:cxn modelId="{CAC9A708-8A83-4905-8EE6-C6570C355E4E}" srcId="{66276AFA-2729-4747-876D-52A1AE292F1C}" destId="{4E9F54D1-7492-46BF-9141-D2C8A3B3D09C}" srcOrd="4" destOrd="0" parTransId="{2139FE2F-85B2-4ECF-B2CD-D1B7D908EC6A}" sibTransId="{021938DA-A09C-45E0-9719-1A596B1A66CB}"/>
    <dgm:cxn modelId="{34F7F5C7-172F-4E36-8C77-ACA9E37A6D4A}" srcId="{66276AFA-2729-4747-876D-52A1AE292F1C}" destId="{350B9F3A-1231-4BF1-AACF-D82E64C56F0A}" srcOrd="3" destOrd="0" parTransId="{A33B889E-E000-4DDC-9086-526A5FC59272}" sibTransId="{3CD1C58A-46CB-489F-960B-6203FBBBB4EB}"/>
    <dgm:cxn modelId="{EFC1C058-2C55-4C7D-B78F-FEC43C551BF8}" srcId="{66276AFA-2729-4747-876D-52A1AE292F1C}" destId="{7DAF9742-5E98-4102-BFE4-1898F075A264}" srcOrd="2" destOrd="0" parTransId="{BE860634-FE0D-40E3-88D4-0E20A1EE7B9B}" sibTransId="{8ACFE658-96A3-4E48-99C0-356E7787D0D8}"/>
    <dgm:cxn modelId="{0B46DE40-D6E4-414D-9F08-7DAD325AB1AB}" type="presOf" srcId="{350B9F3A-1231-4BF1-AACF-D82E64C56F0A}" destId="{B4A545E6-1CA0-4465-A705-E9108B6799B8}" srcOrd="0" destOrd="0" presId="urn:microsoft.com/office/officeart/2005/8/layout/default"/>
    <dgm:cxn modelId="{4EE4BCCC-61AD-4CD5-BE68-141B187823C9}" srcId="{66276AFA-2729-4747-876D-52A1AE292F1C}" destId="{E07E6C98-529F-4857-978E-38180FEAA81B}" srcOrd="0" destOrd="0" parTransId="{D58582FB-9147-4035-8D17-B74EB605FD3B}" sibTransId="{8A6CFB15-2C6C-48E3-9820-CF7D2E3BF8ED}"/>
    <dgm:cxn modelId="{DB11A547-29B0-49B6-8930-87F32273A500}" type="presOf" srcId="{125B50BB-CDD1-45C9-963E-D3353AD23896}" destId="{33D50D73-9BD5-4125-B436-8F4E748FE38C}" srcOrd="0" destOrd="0" presId="urn:microsoft.com/office/officeart/2005/8/layout/default"/>
    <dgm:cxn modelId="{A89CB225-1AA1-4CEC-BDB9-BC4518DC511E}" type="presOf" srcId="{7DAF9742-5E98-4102-BFE4-1898F075A264}" destId="{B733A705-2E03-4541-8239-86E08E72F603}" srcOrd="0" destOrd="0" presId="urn:microsoft.com/office/officeart/2005/8/layout/default"/>
    <dgm:cxn modelId="{BFE40089-3283-4ECA-91EB-581C934AFC52}" srcId="{66276AFA-2729-4747-876D-52A1AE292F1C}" destId="{C3CBA3E9-4ED6-471A-B7E1-ED255A62B078}" srcOrd="5" destOrd="0" parTransId="{2EF52130-A84C-4F6B-9A08-4013FD3E6CAF}" sibTransId="{404DAB82-DC09-4F44-8A84-19EAFBDB4363}"/>
    <dgm:cxn modelId="{D1736826-FD74-49AF-A537-64AB191CDA63}" type="presParOf" srcId="{4E96BF65-E1AD-442C-9841-DAFD54F31A11}" destId="{9CB926A1-047B-45EE-B5A6-66DE8807FB34}" srcOrd="0" destOrd="0" presId="urn:microsoft.com/office/officeart/2005/8/layout/default"/>
    <dgm:cxn modelId="{000DD2F6-9EDA-465E-A713-23F961A319E0}" type="presParOf" srcId="{4E96BF65-E1AD-442C-9841-DAFD54F31A11}" destId="{F7E719DD-6446-48DC-A445-8DF07141CA1A}" srcOrd="1" destOrd="0" presId="urn:microsoft.com/office/officeart/2005/8/layout/default"/>
    <dgm:cxn modelId="{1D53BC28-0E5C-4268-A30B-23A8D42A065A}" type="presParOf" srcId="{4E96BF65-E1AD-442C-9841-DAFD54F31A11}" destId="{33D50D73-9BD5-4125-B436-8F4E748FE38C}" srcOrd="2" destOrd="0" presId="urn:microsoft.com/office/officeart/2005/8/layout/default"/>
    <dgm:cxn modelId="{2E9E4263-E8C8-4BA4-9CD8-BBB8E2838BD0}" type="presParOf" srcId="{4E96BF65-E1AD-442C-9841-DAFD54F31A11}" destId="{14211E09-BDC1-4810-AD9E-F2077678E2BA}" srcOrd="3" destOrd="0" presId="urn:microsoft.com/office/officeart/2005/8/layout/default"/>
    <dgm:cxn modelId="{673236D6-15F7-4A86-9338-CC2553BB9F15}" type="presParOf" srcId="{4E96BF65-E1AD-442C-9841-DAFD54F31A11}" destId="{B733A705-2E03-4541-8239-86E08E72F603}" srcOrd="4" destOrd="0" presId="urn:microsoft.com/office/officeart/2005/8/layout/default"/>
    <dgm:cxn modelId="{9824706B-D36A-4F2C-BFF5-21A2604407F6}" type="presParOf" srcId="{4E96BF65-E1AD-442C-9841-DAFD54F31A11}" destId="{65240E0A-0BD8-4EE5-AAFB-68ABDFF702B4}" srcOrd="5" destOrd="0" presId="urn:microsoft.com/office/officeart/2005/8/layout/default"/>
    <dgm:cxn modelId="{9542C5EF-1C43-407F-A12E-DBCB7D325D34}" type="presParOf" srcId="{4E96BF65-E1AD-442C-9841-DAFD54F31A11}" destId="{B4A545E6-1CA0-4465-A705-E9108B6799B8}" srcOrd="6" destOrd="0" presId="urn:microsoft.com/office/officeart/2005/8/layout/default"/>
    <dgm:cxn modelId="{67825FF5-576D-466C-AE27-C3DB27D449B8}" type="presParOf" srcId="{4E96BF65-E1AD-442C-9841-DAFD54F31A11}" destId="{DB9A2AF6-2110-4ADE-A24F-E54841019898}" srcOrd="7" destOrd="0" presId="urn:microsoft.com/office/officeart/2005/8/layout/default"/>
    <dgm:cxn modelId="{7B252935-F7B9-4576-96FA-FBC797D33023}" type="presParOf" srcId="{4E96BF65-E1AD-442C-9841-DAFD54F31A11}" destId="{B8411106-594F-42E9-84AA-79141B169775}" srcOrd="8" destOrd="0" presId="urn:microsoft.com/office/officeart/2005/8/layout/default"/>
    <dgm:cxn modelId="{F7A962C5-FAA7-4DD0-BF90-451BC7015FC9}" type="presParOf" srcId="{4E96BF65-E1AD-442C-9841-DAFD54F31A11}" destId="{E4C1BBB3-3542-4157-B896-E0E0CC9C6B90}" srcOrd="9" destOrd="0" presId="urn:microsoft.com/office/officeart/2005/8/layout/default"/>
    <dgm:cxn modelId="{09A68E0B-F7C5-4F0F-9E2A-CAEC1EA4D9DB}" type="presParOf" srcId="{4E96BF65-E1AD-442C-9841-DAFD54F31A11}" destId="{5AA07815-9C6F-41B2-8C2C-D98EF8C93017}"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berschriftenplatzhalter 1"/>
          <p:cNvSpPr>
            <a:spLocks noGrp="1"/>
          </p:cNvSpPr>
          <p:nvPr>
            <p:ph type="hdr" sz="quarter"/>
          </p:nvPr>
        </p:nvSpPr>
        <p:spPr>
          <a:xfrm>
            <a:off x="0" y="1"/>
            <a:ext cx="2945659" cy="496332"/>
          </a:xfrm>
          <a:prstGeom prst="rect">
            <a:avLst/>
          </a:prstGeom>
        </p:spPr>
        <p:txBody>
          <a:bodyPr vert="horz" lIns="95562" tIns="47781" rIns="95562" bIns="47781" rtlCol="0"/>
          <a:lstStyle>
            <a:lvl1pPr algn="l">
              <a:defRPr sz="1300"/>
            </a:lvl1pPr>
          </a:lstStyle>
          <a:p>
            <a:endParaRPr lang="de-DE" dirty="0"/>
          </a:p>
        </p:txBody>
      </p:sp>
      <p:sp>
        <p:nvSpPr>
          <p:cNvPr id="3" name="Datumsplatzhalter 2"/>
          <p:cNvSpPr>
            <a:spLocks noGrp="1"/>
          </p:cNvSpPr>
          <p:nvPr>
            <p:ph type="dt" sz="quarter" idx="1"/>
          </p:nvPr>
        </p:nvSpPr>
        <p:spPr>
          <a:xfrm>
            <a:off x="3850447" y="1"/>
            <a:ext cx="2945659" cy="496332"/>
          </a:xfrm>
          <a:prstGeom prst="rect">
            <a:avLst/>
          </a:prstGeom>
        </p:spPr>
        <p:txBody>
          <a:bodyPr vert="horz" lIns="95562" tIns="47781" rIns="95562" bIns="47781" rtlCol="0"/>
          <a:lstStyle>
            <a:lvl1pPr algn="r">
              <a:defRPr sz="1300"/>
            </a:lvl1pPr>
          </a:lstStyle>
          <a:p>
            <a:fld id="{EECA7CC5-4C6C-AB4C-9355-28208890AEF6}" type="datetimeFigureOut">
              <a:rPr lang="de-DE" smtClean="0"/>
              <a:pPr/>
              <a:t>10.03.2021</a:t>
            </a:fld>
            <a:endParaRPr lang="de-DE"/>
          </a:p>
        </p:txBody>
      </p:sp>
      <p:sp>
        <p:nvSpPr>
          <p:cNvPr id="4" name="Fußzeilenplatzhalter 3"/>
          <p:cNvSpPr>
            <a:spLocks noGrp="1"/>
          </p:cNvSpPr>
          <p:nvPr>
            <p:ph type="ftr" sz="quarter" idx="2"/>
          </p:nvPr>
        </p:nvSpPr>
        <p:spPr>
          <a:xfrm>
            <a:off x="0" y="9428584"/>
            <a:ext cx="2945659" cy="496332"/>
          </a:xfrm>
          <a:prstGeom prst="rect">
            <a:avLst/>
          </a:prstGeom>
        </p:spPr>
        <p:txBody>
          <a:bodyPr vert="horz" lIns="95562" tIns="47781" rIns="95562" bIns="47781" rtlCol="0" anchor="b"/>
          <a:lstStyle>
            <a:lvl1pPr algn="l">
              <a:defRPr sz="1300"/>
            </a:lvl1pPr>
          </a:lstStyle>
          <a:p>
            <a:endParaRPr lang="de-DE"/>
          </a:p>
        </p:txBody>
      </p:sp>
      <p:sp>
        <p:nvSpPr>
          <p:cNvPr id="5" name="Foliennummernplatzhalter 4"/>
          <p:cNvSpPr>
            <a:spLocks noGrp="1"/>
          </p:cNvSpPr>
          <p:nvPr>
            <p:ph type="sldNum" sz="quarter" idx="3"/>
          </p:nvPr>
        </p:nvSpPr>
        <p:spPr>
          <a:xfrm>
            <a:off x="3850447" y="9428584"/>
            <a:ext cx="2945659" cy="496332"/>
          </a:xfrm>
          <a:prstGeom prst="rect">
            <a:avLst/>
          </a:prstGeom>
        </p:spPr>
        <p:txBody>
          <a:bodyPr vert="horz" lIns="95562" tIns="47781" rIns="95562" bIns="47781" rtlCol="0" anchor="b"/>
          <a:lstStyle>
            <a:lvl1pPr algn="r">
              <a:defRPr sz="1300"/>
            </a:lvl1pPr>
          </a:lstStyle>
          <a:p>
            <a:fld id="{24272719-6CDC-F640-A8BB-645EEE934008}" type="slidenum">
              <a:rPr lang="de-DE" smtClean="0"/>
              <a:pPr/>
              <a:t>‹Nr.›</a:t>
            </a:fld>
            <a:endParaRPr lang="de-DE"/>
          </a:p>
        </p:txBody>
      </p:sp>
    </p:spTree>
    <p:extLst>
      <p:ext uri="{BB962C8B-B14F-4D97-AF65-F5344CB8AC3E}">
        <p14:creationId xmlns:p14="http://schemas.microsoft.com/office/powerpoint/2010/main" val="296761394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berschriftenplatzhalter 1"/>
          <p:cNvSpPr>
            <a:spLocks noGrp="1"/>
          </p:cNvSpPr>
          <p:nvPr>
            <p:ph type="hdr" sz="quarter"/>
          </p:nvPr>
        </p:nvSpPr>
        <p:spPr>
          <a:xfrm>
            <a:off x="0" y="1"/>
            <a:ext cx="2945659" cy="496332"/>
          </a:xfrm>
          <a:prstGeom prst="rect">
            <a:avLst/>
          </a:prstGeom>
        </p:spPr>
        <p:txBody>
          <a:bodyPr vert="horz" lIns="95562" tIns="47781" rIns="95562" bIns="47781" rtlCol="0"/>
          <a:lstStyle>
            <a:lvl1pPr algn="l">
              <a:defRPr sz="1300"/>
            </a:lvl1pPr>
          </a:lstStyle>
          <a:p>
            <a:endParaRPr lang="de-DE" dirty="0"/>
          </a:p>
        </p:txBody>
      </p:sp>
      <p:sp>
        <p:nvSpPr>
          <p:cNvPr id="3" name="Datumsplatzhalter 2"/>
          <p:cNvSpPr>
            <a:spLocks noGrp="1"/>
          </p:cNvSpPr>
          <p:nvPr>
            <p:ph type="dt" idx="1"/>
          </p:nvPr>
        </p:nvSpPr>
        <p:spPr>
          <a:xfrm>
            <a:off x="3850447" y="1"/>
            <a:ext cx="2945659" cy="496332"/>
          </a:xfrm>
          <a:prstGeom prst="rect">
            <a:avLst/>
          </a:prstGeom>
        </p:spPr>
        <p:txBody>
          <a:bodyPr vert="horz" lIns="95562" tIns="47781" rIns="95562" bIns="47781" rtlCol="0"/>
          <a:lstStyle>
            <a:lvl1pPr algn="r">
              <a:defRPr sz="1300"/>
            </a:lvl1pPr>
          </a:lstStyle>
          <a:p>
            <a:fld id="{0A8B9BBB-3449-0449-A8EB-11AE15F34D03}" type="datetimeFigureOut">
              <a:rPr lang="de-DE" smtClean="0"/>
              <a:pPr/>
              <a:t>10.03.2021</a:t>
            </a:fld>
            <a:endParaRPr lang="de-DE" dirty="0"/>
          </a:p>
        </p:txBody>
      </p:sp>
      <p:sp>
        <p:nvSpPr>
          <p:cNvPr id="4" name="Folienbildplatzhalt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5562" tIns="47781" rIns="95562" bIns="47781" rtlCol="0" anchor="ctr"/>
          <a:lstStyle/>
          <a:p>
            <a:endParaRPr lang="de-DE"/>
          </a:p>
        </p:txBody>
      </p:sp>
      <p:sp>
        <p:nvSpPr>
          <p:cNvPr id="5" name="Notizenplatzhalter 4"/>
          <p:cNvSpPr>
            <a:spLocks noGrp="1"/>
          </p:cNvSpPr>
          <p:nvPr>
            <p:ph type="body" sz="quarter" idx="3"/>
          </p:nvPr>
        </p:nvSpPr>
        <p:spPr>
          <a:xfrm>
            <a:off x="679768" y="4715158"/>
            <a:ext cx="5438140" cy="4466987"/>
          </a:xfrm>
          <a:prstGeom prst="rect">
            <a:avLst/>
          </a:prstGeom>
        </p:spPr>
        <p:txBody>
          <a:bodyPr vert="horz" lIns="95562" tIns="47781" rIns="95562" bIns="47781" rtlCol="0"/>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6" name="Fußzeilenplatzhalter 5"/>
          <p:cNvSpPr>
            <a:spLocks noGrp="1"/>
          </p:cNvSpPr>
          <p:nvPr>
            <p:ph type="ftr" sz="quarter" idx="4"/>
          </p:nvPr>
        </p:nvSpPr>
        <p:spPr>
          <a:xfrm>
            <a:off x="0" y="9428584"/>
            <a:ext cx="2945659" cy="496332"/>
          </a:xfrm>
          <a:prstGeom prst="rect">
            <a:avLst/>
          </a:prstGeom>
        </p:spPr>
        <p:txBody>
          <a:bodyPr vert="horz" lIns="95562" tIns="47781" rIns="95562" bIns="47781" rtlCol="0" anchor="b"/>
          <a:lstStyle>
            <a:lvl1pPr algn="l">
              <a:defRPr sz="1300"/>
            </a:lvl1pPr>
          </a:lstStyle>
          <a:p>
            <a:endParaRPr lang="de-DE"/>
          </a:p>
        </p:txBody>
      </p:sp>
      <p:sp>
        <p:nvSpPr>
          <p:cNvPr id="7" name="Foliennummernplatzhalter 6"/>
          <p:cNvSpPr>
            <a:spLocks noGrp="1"/>
          </p:cNvSpPr>
          <p:nvPr>
            <p:ph type="sldNum" sz="quarter" idx="5"/>
          </p:nvPr>
        </p:nvSpPr>
        <p:spPr>
          <a:xfrm>
            <a:off x="3850447" y="9428584"/>
            <a:ext cx="2945659" cy="496332"/>
          </a:xfrm>
          <a:prstGeom prst="rect">
            <a:avLst/>
          </a:prstGeom>
        </p:spPr>
        <p:txBody>
          <a:bodyPr vert="horz" lIns="95562" tIns="47781" rIns="95562" bIns="47781" rtlCol="0" anchor="b"/>
          <a:lstStyle>
            <a:lvl1pPr algn="r">
              <a:defRPr sz="1300"/>
            </a:lvl1pPr>
          </a:lstStyle>
          <a:p>
            <a:fld id="{578668C5-5B4B-934C-A443-57CF9F26C207}" type="slidenum">
              <a:rPr lang="de-DE" smtClean="0"/>
              <a:pPr/>
              <a:t>‹Nr.›</a:t>
            </a:fld>
            <a:endParaRPr lang="de-DE"/>
          </a:p>
        </p:txBody>
      </p:sp>
    </p:spTree>
    <p:extLst>
      <p:ext uri="{BB962C8B-B14F-4D97-AF65-F5344CB8AC3E}">
        <p14:creationId xmlns:p14="http://schemas.microsoft.com/office/powerpoint/2010/main" val="51366989"/>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lvl="0"/>
            <a:endParaRPr lang="de-DE" dirty="0"/>
          </a:p>
        </p:txBody>
      </p:sp>
      <p:sp>
        <p:nvSpPr>
          <p:cNvPr id="4" name="Foliennummernplatzhalter 3"/>
          <p:cNvSpPr>
            <a:spLocks noGrp="1"/>
          </p:cNvSpPr>
          <p:nvPr>
            <p:ph type="sldNum" sz="quarter" idx="10"/>
          </p:nvPr>
        </p:nvSpPr>
        <p:spPr/>
        <p:txBody>
          <a:bodyPr/>
          <a:lstStyle/>
          <a:p>
            <a:fld id="{578668C5-5B4B-934C-A443-57CF9F26C207}" type="slidenum">
              <a:rPr lang="de-DE" smtClean="0"/>
              <a:t>1</a:t>
            </a:fld>
            <a:endParaRPr lang="de-DE"/>
          </a:p>
        </p:txBody>
      </p:sp>
    </p:spTree>
    <p:extLst>
      <p:ext uri="{BB962C8B-B14F-4D97-AF65-F5344CB8AC3E}">
        <p14:creationId xmlns:p14="http://schemas.microsoft.com/office/powerpoint/2010/main" val="23879242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578668C5-5B4B-934C-A443-57CF9F26C207}" type="slidenum">
              <a:rPr lang="de-DE" smtClean="0"/>
              <a:pPr/>
              <a:t>10</a:t>
            </a:fld>
            <a:endParaRPr lang="de-DE"/>
          </a:p>
        </p:txBody>
      </p:sp>
    </p:spTree>
    <p:extLst>
      <p:ext uri="{BB962C8B-B14F-4D97-AF65-F5344CB8AC3E}">
        <p14:creationId xmlns:p14="http://schemas.microsoft.com/office/powerpoint/2010/main" val="1078529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sz="1200" dirty="0"/>
          </a:p>
        </p:txBody>
      </p:sp>
      <p:sp>
        <p:nvSpPr>
          <p:cNvPr id="4" name="Foliennummernplatzhalter 3"/>
          <p:cNvSpPr>
            <a:spLocks noGrp="1"/>
          </p:cNvSpPr>
          <p:nvPr>
            <p:ph type="sldNum" sz="quarter" idx="5"/>
          </p:nvPr>
        </p:nvSpPr>
        <p:spPr/>
        <p:txBody>
          <a:bodyPr/>
          <a:lstStyle/>
          <a:p>
            <a:fld id="{578668C5-5B4B-934C-A443-57CF9F26C207}" type="slidenum">
              <a:rPr lang="de-DE" smtClean="0"/>
              <a:pPr/>
              <a:t>11</a:t>
            </a:fld>
            <a:endParaRPr lang="de-DE"/>
          </a:p>
        </p:txBody>
      </p:sp>
    </p:spTree>
    <p:extLst>
      <p:ext uri="{BB962C8B-B14F-4D97-AF65-F5344CB8AC3E}">
        <p14:creationId xmlns:p14="http://schemas.microsoft.com/office/powerpoint/2010/main" val="14734514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Innovationsschub:</a:t>
            </a:r>
          </a:p>
          <a:p>
            <a:pPr marL="1790700" lvl="4" indent="-285750">
              <a:buClr>
                <a:srgbClr val="0070C0"/>
              </a:buClr>
              <a:buSzPct val="150000"/>
              <a:buFont typeface="Wingdings" panose="05000000000000000000" pitchFamily="2" charset="2"/>
              <a:buChar char="ü"/>
            </a:pPr>
            <a:r>
              <a:rPr lang="de-DE" sz="2000" dirty="0"/>
              <a:t>mehr ziel- und Klientel gerichtete Beratungs- und Kursangebote (Konsequenz: weniger Kursabbrecher)</a:t>
            </a:r>
            <a:endParaRPr lang="de-DE" sz="800" dirty="0"/>
          </a:p>
          <a:p>
            <a:pPr marL="1790700" lvl="4" indent="-285750">
              <a:buClr>
                <a:srgbClr val="0070C0"/>
              </a:buClr>
              <a:buSzPct val="150000"/>
              <a:buFont typeface="Wingdings" panose="05000000000000000000" pitchFamily="2" charset="2"/>
              <a:buChar char="ü"/>
            </a:pPr>
            <a:r>
              <a:rPr lang="de-DE" sz="2000" dirty="0"/>
              <a:t>Entwicklung und Erprobung neuer bzw. bedarfsgerechterer Kursformate</a:t>
            </a:r>
            <a:endParaRPr lang="de-DE" sz="800" dirty="0"/>
          </a:p>
          <a:p>
            <a:pPr marL="1790700" lvl="4" indent="-285750">
              <a:buClr>
                <a:srgbClr val="0070C0"/>
              </a:buClr>
              <a:buSzPct val="150000"/>
              <a:buFont typeface="Wingdings" panose="05000000000000000000" pitchFamily="2" charset="2"/>
              <a:buChar char="ü"/>
            </a:pPr>
            <a:r>
              <a:rPr lang="de-DE" sz="2000" dirty="0"/>
              <a:t>Ausweitung etablierter Maßnahmen auf alle internationalen Studierenden</a:t>
            </a:r>
            <a:endParaRPr lang="de-DE" sz="800" b="0" dirty="0"/>
          </a:p>
          <a:p>
            <a:pPr marL="1790700" lvl="4" indent="-285750">
              <a:buClr>
                <a:srgbClr val="0070C0"/>
              </a:buClr>
              <a:buSzPct val="150000"/>
              <a:buFont typeface="Wingdings" panose="05000000000000000000" pitchFamily="2" charset="2"/>
              <a:buChar char="ü"/>
            </a:pPr>
            <a:r>
              <a:rPr lang="de-DE" sz="2000" dirty="0"/>
              <a:t>mehr Verständnis bei Studierenden, Lehrenden und Verwaltung für die Problematik geflüchteter bzw. internationaler Studierender</a:t>
            </a:r>
            <a:endParaRPr lang="de-DE" sz="800" b="0" dirty="0"/>
          </a:p>
          <a:p>
            <a:pPr marL="1790700" lvl="4" indent="-285750">
              <a:buClr>
                <a:srgbClr val="0070C0"/>
              </a:buClr>
              <a:buSzPct val="150000"/>
              <a:buFont typeface="Wingdings" panose="05000000000000000000" pitchFamily="2" charset="2"/>
              <a:buChar char="ü"/>
            </a:pPr>
            <a:r>
              <a:rPr lang="de-DE" sz="2000" dirty="0"/>
              <a:t>Weiterführung von digitalen Lernformaten und Lern-Tools bzw. allgemein neuer Lehr- und Lernformate</a:t>
            </a:r>
          </a:p>
          <a:p>
            <a:pPr marL="1790700" lvl="4" indent="-285750">
              <a:buClr>
                <a:srgbClr val="0070C0"/>
              </a:buClr>
              <a:buSzPct val="150000"/>
              <a:buFont typeface="Wingdings" panose="05000000000000000000" pitchFamily="2" charset="2"/>
              <a:buChar char="ü"/>
            </a:pPr>
            <a:r>
              <a:rPr lang="de-DE" sz="2000" dirty="0"/>
              <a:t>Ausweitung der Sprachkursangebote</a:t>
            </a:r>
            <a:endParaRPr lang="de-DE" sz="800" dirty="0"/>
          </a:p>
          <a:p>
            <a:pPr marL="1790700" lvl="4" indent="-285750">
              <a:buClr>
                <a:srgbClr val="0070C0"/>
              </a:buClr>
              <a:buSzPct val="150000"/>
              <a:buFont typeface="Wingdings" panose="05000000000000000000" pitchFamily="2" charset="2"/>
              <a:buChar char="ü"/>
            </a:pPr>
            <a:r>
              <a:rPr lang="de-DE" sz="2000" dirty="0"/>
              <a:t>Einbindung von externen Referenten (z.B. Unternehmensvertretern) in Workshops</a:t>
            </a:r>
            <a:endParaRPr lang="de-DE" sz="800" dirty="0"/>
          </a:p>
          <a:p>
            <a:pPr marL="1790700" lvl="4" indent="-285750">
              <a:buClr>
                <a:srgbClr val="0070C0"/>
              </a:buClr>
              <a:buSzPct val="150000"/>
              <a:buFont typeface="Wingdings" panose="05000000000000000000" pitchFamily="2" charset="2"/>
              <a:buChar char="ü"/>
            </a:pPr>
            <a:r>
              <a:rPr lang="de-DE" sz="2000" dirty="0"/>
              <a:t>Stärkere Verzahnung zu bzw. mit Welcome</a:t>
            </a:r>
          </a:p>
          <a:p>
            <a:pPr marL="1504950" lvl="4" indent="0">
              <a:buClr>
                <a:srgbClr val="0070C0"/>
              </a:buClr>
              <a:buSzPct val="150000"/>
              <a:buFont typeface="Wingdings" panose="05000000000000000000" pitchFamily="2" charset="2"/>
              <a:buNone/>
            </a:pPr>
            <a:r>
              <a:rPr lang="de-DE" sz="2000" b="0" dirty="0"/>
              <a:t>Digitale Tools: v.a. Lehr-Lern-Plattformen, Lernvideos und Tutorials, Evaluationstools, Apps</a:t>
            </a:r>
            <a:endParaRPr lang="de-DE" sz="800" b="0" dirty="0"/>
          </a:p>
          <a:p>
            <a:pPr marL="1504950" lvl="4" indent="0">
              <a:buClr>
                <a:srgbClr val="0070C0"/>
              </a:buClr>
              <a:buSzPct val="150000"/>
              <a:buFont typeface="Wingdings" panose="05000000000000000000" pitchFamily="2" charset="2"/>
              <a:buNone/>
            </a:pPr>
            <a:endParaRPr lang="de-DE" sz="2000" b="0" dirty="0"/>
          </a:p>
          <a:p>
            <a:endParaRPr lang="de-DE" dirty="0"/>
          </a:p>
        </p:txBody>
      </p:sp>
      <p:sp>
        <p:nvSpPr>
          <p:cNvPr id="4" name="Foliennummernplatzhalter 3"/>
          <p:cNvSpPr>
            <a:spLocks noGrp="1"/>
          </p:cNvSpPr>
          <p:nvPr>
            <p:ph type="sldNum" sz="quarter" idx="5"/>
          </p:nvPr>
        </p:nvSpPr>
        <p:spPr/>
        <p:txBody>
          <a:bodyPr/>
          <a:lstStyle/>
          <a:p>
            <a:fld id="{578668C5-5B4B-934C-A443-57CF9F26C207}" type="slidenum">
              <a:rPr lang="de-DE" smtClean="0"/>
              <a:pPr/>
              <a:t>12</a:t>
            </a:fld>
            <a:endParaRPr lang="de-DE"/>
          </a:p>
        </p:txBody>
      </p:sp>
    </p:spTree>
    <p:extLst>
      <p:ext uri="{BB962C8B-B14F-4D97-AF65-F5344CB8AC3E}">
        <p14:creationId xmlns:p14="http://schemas.microsoft.com/office/powerpoint/2010/main" val="7617156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578668C5-5B4B-934C-A443-57CF9F26C207}" type="slidenum">
              <a:rPr lang="de-DE" smtClean="0"/>
              <a:pPr/>
              <a:t>13</a:t>
            </a:fld>
            <a:endParaRPr lang="de-DE"/>
          </a:p>
        </p:txBody>
      </p:sp>
    </p:spTree>
    <p:extLst>
      <p:ext uri="{BB962C8B-B14F-4D97-AF65-F5344CB8AC3E}">
        <p14:creationId xmlns:p14="http://schemas.microsoft.com/office/powerpoint/2010/main" val="37557930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578668C5-5B4B-934C-A443-57CF9F26C207}" type="slidenum">
              <a:rPr lang="de-DE" smtClean="0"/>
              <a:pPr/>
              <a:t>14</a:t>
            </a:fld>
            <a:endParaRPr lang="de-DE"/>
          </a:p>
        </p:txBody>
      </p:sp>
    </p:spTree>
    <p:extLst>
      <p:ext uri="{BB962C8B-B14F-4D97-AF65-F5344CB8AC3E}">
        <p14:creationId xmlns:p14="http://schemas.microsoft.com/office/powerpoint/2010/main" val="12899806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Tx/>
              <a:buNone/>
            </a:pPr>
            <a:endParaRPr lang="de-DE" b="0" dirty="0"/>
          </a:p>
        </p:txBody>
      </p:sp>
      <p:sp>
        <p:nvSpPr>
          <p:cNvPr id="4" name="Foliennummernplatzhalter 3"/>
          <p:cNvSpPr>
            <a:spLocks noGrp="1"/>
          </p:cNvSpPr>
          <p:nvPr>
            <p:ph type="sldNum" sz="quarter" idx="5"/>
          </p:nvPr>
        </p:nvSpPr>
        <p:spPr/>
        <p:txBody>
          <a:bodyPr/>
          <a:lstStyle/>
          <a:p>
            <a:fld id="{578668C5-5B4B-934C-A443-57CF9F26C207}" type="slidenum">
              <a:rPr lang="de-DE" smtClean="0"/>
              <a:pPr/>
              <a:t>15</a:t>
            </a:fld>
            <a:endParaRPr lang="de-DE"/>
          </a:p>
        </p:txBody>
      </p:sp>
    </p:spTree>
    <p:extLst>
      <p:ext uri="{BB962C8B-B14F-4D97-AF65-F5344CB8AC3E}">
        <p14:creationId xmlns:p14="http://schemas.microsoft.com/office/powerpoint/2010/main" val="10431986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Tx/>
              <a:buChar char="-"/>
            </a:pPr>
            <a:r>
              <a:rPr lang="de-DE" dirty="0"/>
              <a:t>Viele der Geflüchteten, die in den letzten Jahren nach D gekommen sind, verfügen bereits über einen akademischen Abschluss aus dem Heimatland und teilweise auch über einschlägige Berufserfahrung.  Und dennoch finden geflüchtete Akademiker nur selten eine bildungsadäquate Beschäftigung in D. Die Gründe dafür sind vielfältig und </a:t>
            </a:r>
            <a:r>
              <a:rPr lang="de-DE" sz="1200" kern="1200" dirty="0">
                <a:solidFill>
                  <a:schemeClr val="tx1"/>
                </a:solidFill>
                <a:effectLst/>
                <a:latin typeface="+mn-lt"/>
                <a:ea typeface="+mn-ea"/>
                <a:cs typeface="+mn-cs"/>
              </a:rPr>
              <a:t>reichen von formalen Anerkennungshürden bis zu einer Diskrepanz zwischen der im Ausland erworbenen akademischen Qualifikation und deren Wahrnehmung auf dem hiesigen Beschäftigungsmarkt. </a:t>
            </a:r>
            <a:endParaRPr lang="de-DE" dirty="0"/>
          </a:p>
          <a:p>
            <a:pPr marL="171450" indent="-171450">
              <a:buFontTx/>
              <a:buChar char="-"/>
            </a:pPr>
            <a:r>
              <a:rPr lang="de-DE" dirty="0"/>
              <a:t>Mit dem Ziel, die Arbeitsmarkt- und Teilhabechancen hochqualifizierter Geflüchteter in Deutschland gezielt zu steigern,  wurden deshalb in 2020 zwei neue Förderprogramme etabliert, die auf die Nach- bzw. Zusatzqualifizierung geflüchteter Akademiker und Akademikerinnen abzielen: die NRWege Leuchttürme und das PROFI Programm.</a:t>
            </a:r>
          </a:p>
          <a:p>
            <a:pPr marL="171450" indent="-171450">
              <a:buFontTx/>
              <a:buChar char="-"/>
            </a:pPr>
            <a:r>
              <a:rPr lang="de-DE" dirty="0"/>
              <a:t>Im Rahmen der NRWege Leuchttürme werden seit 2020 12 innovative Projekte mit Vorbildcharakter gefördert (Qualifizierung von Lehrkräften für den Schuldienst in D, Ingenieure und Innovative Betreuungsprojekte). 17 weitere fachliche Qualifizierungsprogramme werden seit April 2020 im Rahmen des PROFI-Programms gefördert.</a:t>
            </a:r>
          </a:p>
          <a:p>
            <a:pPr marL="171450" indent="-171450">
              <a:buFontTx/>
              <a:buChar char="-"/>
            </a:pPr>
            <a:r>
              <a:rPr lang="de-DE" dirty="0"/>
              <a:t>Gleichzeitig </a:t>
            </a:r>
            <a:r>
              <a:rPr lang="de-DE" sz="1200" kern="1200" dirty="0">
                <a:solidFill>
                  <a:schemeClr val="tx1"/>
                </a:solidFill>
                <a:effectLst/>
                <a:latin typeface="+mn-lt"/>
                <a:ea typeface="+mn-ea"/>
                <a:cs typeface="+mn-cs"/>
              </a:rPr>
              <a:t>wird mit den Programmen das Ziel verfolgt, </a:t>
            </a:r>
            <a:r>
              <a:rPr lang="de-DE" sz="1200" b="1" kern="1200" dirty="0">
                <a:solidFill>
                  <a:schemeClr val="tx1"/>
                </a:solidFill>
                <a:effectLst/>
                <a:latin typeface="+mn-lt"/>
                <a:ea typeface="+mn-ea"/>
                <a:cs typeface="+mn-cs"/>
              </a:rPr>
              <a:t>hochqualifizierte und dringend benötigte Fachkräfte in den deutschen Arbeitsmarkt zu integrieren</a:t>
            </a:r>
            <a:r>
              <a:rPr lang="de-DE" sz="1200" kern="1200" dirty="0">
                <a:solidFill>
                  <a:schemeClr val="tx1"/>
                </a:solidFill>
                <a:effectLst/>
                <a:latin typeface="+mn-lt"/>
                <a:ea typeface="+mn-ea"/>
                <a:cs typeface="+mn-cs"/>
              </a:rPr>
              <a:t>. </a:t>
            </a:r>
            <a:endParaRPr lang="de-DE" dirty="0"/>
          </a:p>
        </p:txBody>
      </p:sp>
      <p:sp>
        <p:nvSpPr>
          <p:cNvPr id="4" name="Foliennummernplatzhalter 3"/>
          <p:cNvSpPr>
            <a:spLocks noGrp="1"/>
          </p:cNvSpPr>
          <p:nvPr>
            <p:ph type="sldNum" sz="quarter" idx="5"/>
          </p:nvPr>
        </p:nvSpPr>
        <p:spPr/>
        <p:txBody>
          <a:bodyPr/>
          <a:lstStyle/>
          <a:p>
            <a:fld id="{578668C5-5B4B-934C-A443-57CF9F26C207}" type="slidenum">
              <a:rPr lang="de-DE" smtClean="0"/>
              <a:pPr/>
              <a:t>16</a:t>
            </a:fld>
            <a:endParaRPr lang="de-DE"/>
          </a:p>
        </p:txBody>
      </p:sp>
    </p:spTree>
    <p:extLst>
      <p:ext uri="{BB962C8B-B14F-4D97-AF65-F5344CB8AC3E}">
        <p14:creationId xmlns:p14="http://schemas.microsoft.com/office/powerpoint/2010/main" val="37090312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e-DE" dirty="0"/>
              <a:t>Zum Abschluss hier nochmal ein Blick auf die bedeutendsten Erfolge der letzten vier Jahre….</a:t>
            </a:r>
          </a:p>
          <a:p>
            <a:pPr marL="0" marR="0" lvl="0" indent="0" algn="l" defTabSz="457200" rtl="0" eaLnBrk="1" fontAlgn="auto" latinLnBrk="0" hangingPunct="1">
              <a:lnSpc>
                <a:spcPct val="100000"/>
              </a:lnSpc>
              <a:spcBef>
                <a:spcPts val="0"/>
              </a:spcBef>
              <a:spcAft>
                <a:spcPts val="0"/>
              </a:spcAft>
              <a:buClrTx/>
              <a:buSzTx/>
              <a:buFontTx/>
              <a:buNone/>
              <a:tabLst/>
              <a:defRPr/>
            </a:pPr>
            <a:endParaRPr lang="de-DE" dirty="0"/>
          </a:p>
          <a:p>
            <a:pPr marL="0" marR="0" lvl="0" indent="0" algn="l" defTabSz="457200" rtl="0" eaLnBrk="1" fontAlgn="auto" latinLnBrk="0" hangingPunct="1">
              <a:lnSpc>
                <a:spcPct val="100000"/>
              </a:lnSpc>
              <a:spcBef>
                <a:spcPts val="0"/>
              </a:spcBef>
              <a:spcAft>
                <a:spcPts val="0"/>
              </a:spcAft>
              <a:buClrTx/>
              <a:buSzTx/>
              <a:buFontTx/>
              <a:buNone/>
              <a:tabLst/>
              <a:defRPr/>
            </a:pPr>
            <a:r>
              <a:rPr lang="de-DE" dirty="0"/>
              <a:t>Zu den größten derzeitigen und zukünftigen Herausforderungen zählen </a:t>
            </a: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de-DE" dirty="0"/>
              <a:t>Die </a:t>
            </a:r>
            <a:r>
              <a:rPr lang="de-DE" sz="1200" b="0" dirty="0"/>
              <a:t>Entwicklung von passgenauen Begleitangeboten für Geflüchtete zur Sicherung des Studienerfolgs, um eine Verringerung der Studienabbruchquote zu erwirken</a:t>
            </a: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de-DE" sz="1200" b="0" dirty="0"/>
              <a:t>Der Aufbau und die Ausweitung gezielter Qualifizierungsangebote für geflüchtete Akademikerinnen und Akademiker </a:t>
            </a: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de-DE" sz="1200" b="0" dirty="0"/>
              <a:t>Und die  Entwicklung passgenauer Unterstützungsmaßnahmen und Strukturen an den Hochschulen für den erfolgreichen Einstieg in den Arbeitsmarkt und die Gewinnung internationaler Fachkräfte für Deutschland. </a:t>
            </a:r>
          </a:p>
          <a:p>
            <a:pPr marL="0" marR="0" lvl="0" indent="0" algn="l" defTabSz="457200" rtl="0" eaLnBrk="1" fontAlgn="auto" latinLnBrk="0" hangingPunct="1">
              <a:lnSpc>
                <a:spcPct val="100000"/>
              </a:lnSpc>
              <a:spcBef>
                <a:spcPts val="0"/>
              </a:spcBef>
              <a:spcAft>
                <a:spcPts val="0"/>
              </a:spcAft>
              <a:buClrTx/>
              <a:buSzTx/>
              <a:buFontTx/>
              <a:buNone/>
              <a:tabLst/>
              <a:defRPr/>
            </a:pPr>
            <a:r>
              <a:rPr lang="de-DE" sz="1200" b="0" dirty="0"/>
              <a:t>Unser ziel, das wir dabei verfolgen ist die Implementierung eines ganzheitlichen Programms, das alle Maßnahmen von der Studienvorbereitung über die Studienbegleitung bis zum Übergang in den Arbeitsmarkt abdeckt.</a:t>
            </a:r>
          </a:p>
          <a:p>
            <a:pPr marL="0" indent="0">
              <a:buFontTx/>
              <a:buNone/>
            </a:pPr>
            <a:endParaRPr lang="de-DE" dirty="0"/>
          </a:p>
        </p:txBody>
      </p:sp>
      <p:sp>
        <p:nvSpPr>
          <p:cNvPr id="4" name="Foliennummernplatzhalter 3"/>
          <p:cNvSpPr>
            <a:spLocks noGrp="1"/>
          </p:cNvSpPr>
          <p:nvPr>
            <p:ph type="sldNum" sz="quarter" idx="10"/>
          </p:nvPr>
        </p:nvSpPr>
        <p:spPr/>
        <p:txBody>
          <a:bodyPr/>
          <a:lstStyle/>
          <a:p>
            <a:fld id="{578668C5-5B4B-934C-A443-57CF9F26C207}" type="slidenum">
              <a:rPr lang="de-DE" smtClean="0"/>
              <a:pPr/>
              <a:t>17</a:t>
            </a:fld>
            <a:endParaRPr lang="de-DE"/>
          </a:p>
        </p:txBody>
      </p:sp>
    </p:spTree>
    <p:extLst>
      <p:ext uri="{BB962C8B-B14F-4D97-AF65-F5344CB8AC3E}">
        <p14:creationId xmlns:p14="http://schemas.microsoft.com/office/powerpoint/2010/main" val="24966861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578668C5-5B4B-934C-A443-57CF9F26C207}" type="slidenum">
              <a:rPr lang="de-DE" smtClean="0"/>
              <a:pPr/>
              <a:t>2</a:t>
            </a:fld>
            <a:endParaRPr lang="de-DE"/>
          </a:p>
        </p:txBody>
      </p:sp>
    </p:spTree>
    <p:extLst>
      <p:ext uri="{BB962C8B-B14F-4D97-AF65-F5344CB8AC3E}">
        <p14:creationId xmlns:p14="http://schemas.microsoft.com/office/powerpoint/2010/main" val="13240182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578668C5-5B4B-934C-A443-57CF9F26C207}" type="slidenum">
              <a:rPr lang="de-DE" smtClean="0"/>
              <a:pPr/>
              <a:t>3</a:t>
            </a:fld>
            <a:endParaRPr lang="de-DE"/>
          </a:p>
        </p:txBody>
      </p:sp>
    </p:spTree>
    <p:extLst>
      <p:ext uri="{BB962C8B-B14F-4D97-AF65-F5344CB8AC3E}">
        <p14:creationId xmlns:p14="http://schemas.microsoft.com/office/powerpoint/2010/main" val="20400818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578668C5-5B4B-934C-A443-57CF9F26C207}" type="slidenum">
              <a:rPr lang="de-DE" smtClean="0"/>
              <a:pPr/>
              <a:t>4</a:t>
            </a:fld>
            <a:endParaRPr lang="de-DE"/>
          </a:p>
        </p:txBody>
      </p:sp>
    </p:spTree>
    <p:extLst>
      <p:ext uri="{BB962C8B-B14F-4D97-AF65-F5344CB8AC3E}">
        <p14:creationId xmlns:p14="http://schemas.microsoft.com/office/powerpoint/2010/main" val="11830489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578668C5-5B4B-934C-A443-57CF9F26C207}" type="slidenum">
              <a:rPr lang="de-DE" smtClean="0"/>
              <a:pPr/>
              <a:t>5</a:t>
            </a:fld>
            <a:endParaRPr lang="de-DE"/>
          </a:p>
        </p:txBody>
      </p:sp>
    </p:spTree>
    <p:extLst>
      <p:ext uri="{BB962C8B-B14F-4D97-AF65-F5344CB8AC3E}">
        <p14:creationId xmlns:p14="http://schemas.microsoft.com/office/powerpoint/2010/main" val="2758473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578668C5-5B4B-934C-A443-57CF9F26C207}" type="slidenum">
              <a:rPr lang="de-DE" smtClean="0"/>
              <a:t>6</a:t>
            </a:fld>
            <a:endParaRPr lang="de-DE"/>
          </a:p>
        </p:txBody>
      </p:sp>
    </p:spTree>
    <p:extLst>
      <p:ext uri="{BB962C8B-B14F-4D97-AF65-F5344CB8AC3E}">
        <p14:creationId xmlns:p14="http://schemas.microsoft.com/office/powerpoint/2010/main" val="17287784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578668C5-5B4B-934C-A443-57CF9F26C207}" type="slidenum">
              <a:rPr lang="de-DE" smtClean="0"/>
              <a:t>7</a:t>
            </a:fld>
            <a:endParaRPr lang="de-DE"/>
          </a:p>
        </p:txBody>
      </p:sp>
    </p:spTree>
    <p:extLst>
      <p:ext uri="{BB962C8B-B14F-4D97-AF65-F5344CB8AC3E}">
        <p14:creationId xmlns:p14="http://schemas.microsoft.com/office/powerpoint/2010/main" val="17140422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578668C5-5B4B-934C-A443-57CF9F26C207}" type="slidenum">
              <a:rPr lang="de-DE" smtClean="0"/>
              <a:pPr/>
              <a:t>8</a:t>
            </a:fld>
            <a:endParaRPr lang="de-DE"/>
          </a:p>
        </p:txBody>
      </p:sp>
    </p:spTree>
    <p:extLst>
      <p:ext uri="{BB962C8B-B14F-4D97-AF65-F5344CB8AC3E}">
        <p14:creationId xmlns:p14="http://schemas.microsoft.com/office/powerpoint/2010/main" val="7976842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Tx/>
              <a:buChar char="-"/>
            </a:pPr>
            <a:r>
              <a:rPr lang="de-DE" dirty="0"/>
              <a:t>44% haben akademische Vorerfahrung: 22% waren im Studium und mussten dieses fluchtbedingt abbrechen, 22% haben sogar schon einen ersten akademischen Abschluss vorzuweisen </a:t>
            </a:r>
            <a:r>
              <a:rPr lang="de-DE" dirty="0">
                <a:sym typeface="Wingdings" panose="05000000000000000000" pitchFamily="2" charset="2"/>
              </a:rPr>
              <a:t> führte u.a. dazu, dass die Programme PROFI und NRWege Leuchttürme aufgesetzt wurden (dazu mehr später)</a:t>
            </a:r>
          </a:p>
          <a:p>
            <a:pPr marL="171450" indent="-171450">
              <a:buFontTx/>
              <a:buChar char="-"/>
            </a:pPr>
            <a:r>
              <a:rPr lang="de-DE" dirty="0">
                <a:sym typeface="Wingdings" panose="05000000000000000000" pitchFamily="2" charset="2"/>
              </a:rPr>
              <a:t> schaut man sich die Herkunftsländer genauer an, ist interessant: 51% der türkischen TN und 36% der iranischen Kursteilnehmer sind bereits graduiert und liegen somit weit über dem Durchschnitt</a:t>
            </a:r>
            <a:endParaRPr lang="de-DE" dirty="0"/>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de-DE" dirty="0">
                <a:solidFill>
                  <a:srgbClr val="FF0000"/>
                </a:solidFill>
              </a:rPr>
              <a:t>Zwischen weiblichen und männlichen Geflüchteten gibt es auf den Bildungshintergrund bezogen keine signifikanten Unterschiede</a:t>
            </a: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de-DE" dirty="0">
                <a:solidFill>
                  <a:srgbClr val="FF0000"/>
                </a:solidFill>
              </a:rPr>
              <a:t>Altersdurchschnitt hat sich erhöht: länger in </a:t>
            </a:r>
            <a:r>
              <a:rPr lang="de-DE" dirty="0" err="1">
                <a:solidFill>
                  <a:srgbClr val="FF0000"/>
                </a:solidFill>
              </a:rPr>
              <a:t>Dt</a:t>
            </a:r>
            <a:r>
              <a:rPr lang="de-DE" dirty="0">
                <a:solidFill>
                  <a:srgbClr val="FF0000"/>
                </a:solidFill>
              </a:rPr>
              <a:t>, vorher etwas anderes gemacht</a:t>
            </a:r>
          </a:p>
          <a:p>
            <a:pPr marL="171450" indent="-171450">
              <a:buFontTx/>
              <a:buChar char="-"/>
            </a:pPr>
            <a:endParaRPr lang="de-DE" dirty="0"/>
          </a:p>
        </p:txBody>
      </p:sp>
      <p:sp>
        <p:nvSpPr>
          <p:cNvPr id="4" name="Foliennummernplatzhalter 3"/>
          <p:cNvSpPr>
            <a:spLocks noGrp="1"/>
          </p:cNvSpPr>
          <p:nvPr>
            <p:ph type="sldNum" sz="quarter" idx="5"/>
          </p:nvPr>
        </p:nvSpPr>
        <p:spPr/>
        <p:txBody>
          <a:bodyPr/>
          <a:lstStyle/>
          <a:p>
            <a:fld id="{578668C5-5B4B-934C-A443-57CF9F26C207}" type="slidenum">
              <a:rPr lang="de-DE" smtClean="0"/>
              <a:pPr/>
              <a:t>9</a:t>
            </a:fld>
            <a:endParaRPr lang="de-DE"/>
          </a:p>
        </p:txBody>
      </p:sp>
    </p:spTree>
    <p:extLst>
      <p:ext uri="{BB962C8B-B14F-4D97-AF65-F5344CB8AC3E}">
        <p14:creationId xmlns:p14="http://schemas.microsoft.com/office/powerpoint/2010/main" val="519230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AAD_Temp_Willkommen">
    <p:spTree>
      <p:nvGrpSpPr>
        <p:cNvPr id="1" name=""/>
        <p:cNvGrpSpPr/>
        <p:nvPr/>
      </p:nvGrpSpPr>
      <p:grpSpPr>
        <a:xfrm>
          <a:off x="0" y="0"/>
          <a:ext cx="0" cy="0"/>
          <a:chOff x="0" y="0"/>
          <a:chExt cx="0" cy="0"/>
        </a:xfrm>
      </p:grpSpPr>
      <p:sp>
        <p:nvSpPr>
          <p:cNvPr id="5" name="Bildplatzhalter 4"/>
          <p:cNvSpPr>
            <a:spLocks noGrp="1"/>
          </p:cNvSpPr>
          <p:nvPr>
            <p:ph type="pic" sz="quarter" idx="11"/>
          </p:nvPr>
        </p:nvSpPr>
        <p:spPr>
          <a:xfrm>
            <a:off x="0" y="0"/>
            <a:ext cx="9144000" cy="5760000"/>
          </a:xfrm>
          <a:solidFill>
            <a:schemeClr val="bg1">
              <a:lumMod val="85000"/>
            </a:schemeClr>
          </a:solidFill>
        </p:spPr>
        <p:txBody>
          <a:bodyPr/>
          <a:lstStyle>
            <a:lvl1pPr marL="0" indent="0" algn="ctr">
              <a:buNone/>
              <a:defRPr sz="1400" i="1"/>
            </a:lvl1pPr>
          </a:lstStyle>
          <a:p>
            <a:endParaRPr lang="de-DE" dirty="0"/>
          </a:p>
          <a:p>
            <a:r>
              <a:rPr lang="de-DE" dirty="0"/>
              <a:t>Titelbild einfügen</a:t>
            </a:r>
          </a:p>
        </p:txBody>
      </p:sp>
      <p:sp>
        <p:nvSpPr>
          <p:cNvPr id="2" name="Titel 1"/>
          <p:cNvSpPr>
            <a:spLocks noGrp="1"/>
          </p:cNvSpPr>
          <p:nvPr>
            <p:ph type="title" hasCustomPrompt="1"/>
          </p:nvPr>
        </p:nvSpPr>
        <p:spPr>
          <a:xfrm>
            <a:off x="355600" y="1408250"/>
            <a:ext cx="6969125" cy="1696900"/>
          </a:xfrm>
        </p:spPr>
        <p:txBody>
          <a:bodyPr/>
          <a:lstStyle>
            <a:lvl1pPr>
              <a:defRPr sz="4400" baseline="0"/>
            </a:lvl1pPr>
          </a:lstStyle>
          <a:p>
            <a:r>
              <a:rPr lang="de-DE" dirty="0"/>
              <a:t>Herzlich Willkommen!</a:t>
            </a:r>
          </a:p>
        </p:txBody>
      </p:sp>
      <p:sp>
        <p:nvSpPr>
          <p:cNvPr id="3" name="Foliennummernplatzhalter 2"/>
          <p:cNvSpPr>
            <a:spLocks noGrp="1"/>
          </p:cNvSpPr>
          <p:nvPr>
            <p:ph type="sldNum" sz="quarter" idx="10"/>
          </p:nvPr>
        </p:nvSpPr>
        <p:spPr/>
        <p:txBody>
          <a:bodyPr/>
          <a:lstStyle/>
          <a:p>
            <a:fld id="{917E9A67-508C-2544-868A-47185330C568}" type="slidenum">
              <a:rPr lang="de-DE" smtClean="0"/>
              <a:pPr/>
              <a:t>‹Nr.›</a:t>
            </a:fld>
            <a:endParaRPr lang="de-DE" dirty="0"/>
          </a:p>
        </p:txBody>
      </p:sp>
    </p:spTree>
    <p:extLst>
      <p:ext uri="{BB962C8B-B14F-4D97-AF65-F5344CB8AC3E}">
        <p14:creationId xmlns:p14="http://schemas.microsoft.com/office/powerpoint/2010/main" val="10993802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Mastertitelformat bearbeiten</a:t>
            </a:r>
          </a:p>
        </p:txBody>
      </p:sp>
      <p:sp>
        <p:nvSpPr>
          <p:cNvPr id="9" name="Foliennummernplatzhalter 8"/>
          <p:cNvSpPr>
            <a:spLocks noGrp="1"/>
          </p:cNvSpPr>
          <p:nvPr>
            <p:ph type="sldNum" sz="quarter" idx="12"/>
          </p:nvPr>
        </p:nvSpPr>
        <p:spPr/>
        <p:txBody>
          <a:bodyPr/>
          <a:lstStyle/>
          <a:p>
            <a:fld id="{917E9A67-508C-2544-868A-47185330C568}" type="slidenum">
              <a:rPr lang="de-DE" smtClean="0"/>
              <a:pPr/>
              <a:t>‹Nr.›</a:t>
            </a:fld>
            <a:endParaRPr lang="de-DE"/>
          </a:p>
        </p:txBody>
      </p:sp>
      <p:sp>
        <p:nvSpPr>
          <p:cNvPr id="5" name="Textplatzhalter 4"/>
          <p:cNvSpPr>
            <a:spLocks noGrp="1"/>
          </p:cNvSpPr>
          <p:nvPr>
            <p:ph type="body" sz="quarter" idx="14"/>
          </p:nvPr>
        </p:nvSpPr>
        <p:spPr>
          <a:xfrm>
            <a:off x="359998" y="1440000"/>
            <a:ext cx="4680000" cy="4500000"/>
          </a:xfrm>
        </p:spPr>
        <p:txBody>
          <a:bodyPr/>
          <a:lstStyle/>
          <a:p>
            <a:pPr lvl="0"/>
            <a:r>
              <a:rPr lang="de-DE" dirty="0"/>
              <a:t>Mastertextformat bearbeiten</a:t>
            </a:r>
          </a:p>
          <a:p>
            <a:pPr lvl="1"/>
            <a:r>
              <a:rPr lang="de-DE" dirty="0"/>
              <a:t>Zweite Ebene</a:t>
            </a:r>
          </a:p>
          <a:p>
            <a:pPr lvl="2"/>
            <a:r>
              <a:rPr lang="de-DE" dirty="0"/>
              <a:t>Dritte Ebene</a:t>
            </a:r>
          </a:p>
        </p:txBody>
      </p:sp>
      <p:sp>
        <p:nvSpPr>
          <p:cNvPr id="11" name="Bildplatzhalter 10"/>
          <p:cNvSpPr>
            <a:spLocks noGrp="1"/>
          </p:cNvSpPr>
          <p:nvPr>
            <p:ph type="pic" sz="quarter" idx="13"/>
          </p:nvPr>
        </p:nvSpPr>
        <p:spPr>
          <a:xfrm>
            <a:off x="5544000" y="1080000"/>
            <a:ext cx="3600000" cy="5760000"/>
          </a:xfrm>
        </p:spPr>
        <p:txBody>
          <a:bodyPr anchor="ctr" anchorCtr="0"/>
          <a:lstStyle>
            <a:lvl1pPr marL="0" indent="0" algn="ctr">
              <a:buNone/>
              <a:defRPr sz="1400" i="1">
                <a:solidFill>
                  <a:schemeClr val="accent2"/>
                </a:solidFill>
              </a:defRPr>
            </a:lvl1pPr>
          </a:lstStyle>
          <a:p>
            <a:endParaRPr lang="de-DE" dirty="0"/>
          </a:p>
        </p:txBody>
      </p:sp>
    </p:spTree>
    <p:extLst>
      <p:ext uri="{BB962C8B-B14F-4D97-AF65-F5344CB8AC3E}">
        <p14:creationId xmlns:p14="http://schemas.microsoft.com/office/powerpoint/2010/main" val="12109146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AAD_Temp_3 Bild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Foliennummernplatzhalter 2"/>
          <p:cNvSpPr>
            <a:spLocks noGrp="1"/>
          </p:cNvSpPr>
          <p:nvPr>
            <p:ph type="sldNum" sz="quarter" idx="10"/>
          </p:nvPr>
        </p:nvSpPr>
        <p:spPr/>
        <p:txBody>
          <a:bodyPr/>
          <a:lstStyle/>
          <a:p>
            <a:fld id="{917E9A67-508C-2544-868A-47185330C568}" type="slidenum">
              <a:rPr lang="de-DE" smtClean="0"/>
              <a:pPr/>
              <a:t>‹Nr.›</a:t>
            </a:fld>
            <a:endParaRPr lang="de-DE" dirty="0"/>
          </a:p>
        </p:txBody>
      </p:sp>
      <p:sp>
        <p:nvSpPr>
          <p:cNvPr id="4" name="Inhaltsplatzhalter 3"/>
          <p:cNvSpPr>
            <a:spLocks noGrp="1"/>
          </p:cNvSpPr>
          <p:nvPr>
            <p:ph sz="half" idx="2"/>
          </p:nvPr>
        </p:nvSpPr>
        <p:spPr>
          <a:xfrm>
            <a:off x="360002" y="1440000"/>
            <a:ext cx="8425225" cy="19509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dirty="0"/>
              <a:t>Mastertextformat bearbeiten</a:t>
            </a:r>
          </a:p>
          <a:p>
            <a:pPr lvl="1"/>
            <a:r>
              <a:rPr lang="de-DE" dirty="0"/>
              <a:t>Zweite Ebene</a:t>
            </a:r>
          </a:p>
          <a:p>
            <a:pPr lvl="2"/>
            <a:r>
              <a:rPr lang="de-DE" dirty="0"/>
              <a:t>Dritte Ebene</a:t>
            </a:r>
          </a:p>
        </p:txBody>
      </p:sp>
      <p:sp>
        <p:nvSpPr>
          <p:cNvPr id="6" name="Bildplatzhalter 5"/>
          <p:cNvSpPr>
            <a:spLocks noGrp="1"/>
          </p:cNvSpPr>
          <p:nvPr>
            <p:ph type="pic" sz="quarter" idx="11"/>
          </p:nvPr>
        </p:nvSpPr>
        <p:spPr>
          <a:xfrm>
            <a:off x="360000" y="3600000"/>
            <a:ext cx="2520000" cy="1800000"/>
          </a:xfrm>
        </p:spPr>
        <p:txBody>
          <a:bodyPr anchor="ctr" anchorCtr="0"/>
          <a:lstStyle>
            <a:lvl1pPr marL="0" indent="0" algn="ctr">
              <a:buNone/>
              <a:defRPr sz="1400" i="1">
                <a:solidFill>
                  <a:schemeClr val="accent2"/>
                </a:solidFill>
              </a:defRPr>
            </a:lvl1pPr>
          </a:lstStyle>
          <a:p>
            <a:r>
              <a:rPr lang="de-DE" dirty="0"/>
              <a:t>Bild</a:t>
            </a:r>
          </a:p>
        </p:txBody>
      </p:sp>
      <p:sp>
        <p:nvSpPr>
          <p:cNvPr id="7" name="Bildplatzhalter 5"/>
          <p:cNvSpPr>
            <a:spLocks noGrp="1"/>
          </p:cNvSpPr>
          <p:nvPr>
            <p:ph type="pic" sz="quarter" idx="12"/>
          </p:nvPr>
        </p:nvSpPr>
        <p:spPr>
          <a:xfrm>
            <a:off x="3312613" y="3600000"/>
            <a:ext cx="2520000" cy="1800000"/>
          </a:xfrm>
        </p:spPr>
        <p:txBody>
          <a:bodyPr anchor="ctr" anchorCtr="0"/>
          <a:lstStyle>
            <a:lvl1pPr marL="0" indent="0" algn="ctr">
              <a:buNone/>
              <a:defRPr sz="1400" i="1">
                <a:solidFill>
                  <a:schemeClr val="accent2"/>
                </a:solidFill>
              </a:defRPr>
            </a:lvl1pPr>
          </a:lstStyle>
          <a:p>
            <a:endParaRPr lang="de-DE" dirty="0"/>
          </a:p>
        </p:txBody>
      </p:sp>
      <p:sp>
        <p:nvSpPr>
          <p:cNvPr id="8" name="Bildplatzhalter 5"/>
          <p:cNvSpPr>
            <a:spLocks noGrp="1"/>
          </p:cNvSpPr>
          <p:nvPr>
            <p:ph type="pic" sz="quarter" idx="13"/>
          </p:nvPr>
        </p:nvSpPr>
        <p:spPr>
          <a:xfrm>
            <a:off x="6265225" y="3600000"/>
            <a:ext cx="2520000" cy="1800000"/>
          </a:xfrm>
        </p:spPr>
        <p:txBody>
          <a:bodyPr anchor="ctr" anchorCtr="0"/>
          <a:lstStyle>
            <a:lvl1pPr marL="0" indent="0" algn="ctr">
              <a:buFont typeface="Arial"/>
              <a:buNone/>
              <a:defRPr sz="1400" i="1">
                <a:solidFill>
                  <a:schemeClr val="accent2"/>
                </a:solidFill>
              </a:defRPr>
            </a:lvl1pPr>
          </a:lstStyle>
          <a:p>
            <a:endParaRPr lang="de-DE" dirty="0"/>
          </a:p>
        </p:txBody>
      </p:sp>
    </p:spTree>
    <p:extLst>
      <p:ext uri="{BB962C8B-B14F-4D97-AF65-F5344CB8AC3E}">
        <p14:creationId xmlns:p14="http://schemas.microsoft.com/office/powerpoint/2010/main" val="36686742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Foliennummernplatzhalter 2"/>
          <p:cNvSpPr>
            <a:spLocks noGrp="1"/>
          </p:cNvSpPr>
          <p:nvPr>
            <p:ph type="sldNum" sz="quarter" idx="10"/>
          </p:nvPr>
        </p:nvSpPr>
        <p:spPr/>
        <p:txBody>
          <a:bodyPr/>
          <a:lstStyle/>
          <a:p>
            <a:fld id="{917E9A67-508C-2544-868A-47185330C568}" type="slidenum">
              <a:rPr lang="de-DE" smtClean="0"/>
              <a:pPr/>
              <a:t>‹Nr.›</a:t>
            </a:fld>
            <a:endParaRPr lang="de-DE" dirty="0"/>
          </a:p>
        </p:txBody>
      </p:sp>
      <p:sp>
        <p:nvSpPr>
          <p:cNvPr id="5" name="Textplatzhalter 4"/>
          <p:cNvSpPr>
            <a:spLocks noGrp="1"/>
          </p:cNvSpPr>
          <p:nvPr>
            <p:ph type="body" sz="quarter" idx="11"/>
          </p:nvPr>
        </p:nvSpPr>
        <p:spPr>
          <a:xfrm>
            <a:off x="360000" y="1440000"/>
            <a:ext cx="2520000" cy="4500000"/>
          </a:xfrm>
        </p:spPr>
        <p:txBody>
          <a:bodyPr/>
          <a:lstStyle/>
          <a:p>
            <a:pPr lvl="0"/>
            <a:r>
              <a:rPr lang="de-DE" dirty="0"/>
              <a:t>Mastertextformat bearbeiten</a:t>
            </a:r>
          </a:p>
          <a:p>
            <a:pPr lvl="1"/>
            <a:r>
              <a:rPr lang="de-DE" dirty="0"/>
              <a:t>Zweite Ebene</a:t>
            </a:r>
          </a:p>
          <a:p>
            <a:pPr lvl="2"/>
            <a:r>
              <a:rPr lang="de-DE" dirty="0"/>
              <a:t>Dritte Ebene</a:t>
            </a:r>
          </a:p>
        </p:txBody>
      </p:sp>
      <p:sp>
        <p:nvSpPr>
          <p:cNvPr id="6" name="Textplatzhalter 4"/>
          <p:cNvSpPr>
            <a:spLocks noGrp="1"/>
          </p:cNvSpPr>
          <p:nvPr>
            <p:ph type="body" sz="quarter" idx="12"/>
          </p:nvPr>
        </p:nvSpPr>
        <p:spPr>
          <a:xfrm>
            <a:off x="3302475" y="1440000"/>
            <a:ext cx="2520000" cy="4500000"/>
          </a:xfrm>
        </p:spPr>
        <p:txBody>
          <a:bodyPr/>
          <a:lstStyle/>
          <a:p>
            <a:pPr lvl="0"/>
            <a:r>
              <a:rPr lang="de-DE" dirty="0"/>
              <a:t>Mastertextformat bearbeiten</a:t>
            </a:r>
          </a:p>
          <a:p>
            <a:pPr lvl="1"/>
            <a:r>
              <a:rPr lang="de-DE" dirty="0"/>
              <a:t>Zweite Ebene</a:t>
            </a:r>
          </a:p>
          <a:p>
            <a:pPr lvl="2"/>
            <a:r>
              <a:rPr lang="de-DE" dirty="0"/>
              <a:t>Dritte Ebene</a:t>
            </a:r>
          </a:p>
        </p:txBody>
      </p:sp>
      <p:sp>
        <p:nvSpPr>
          <p:cNvPr id="7" name="Textplatzhalter 4"/>
          <p:cNvSpPr>
            <a:spLocks noGrp="1"/>
          </p:cNvSpPr>
          <p:nvPr>
            <p:ph type="body" sz="quarter" idx="13"/>
          </p:nvPr>
        </p:nvSpPr>
        <p:spPr>
          <a:xfrm>
            <a:off x="6264000" y="1440000"/>
            <a:ext cx="2520000" cy="4500000"/>
          </a:xfrm>
        </p:spPr>
        <p:txBody>
          <a:bodyPr/>
          <a:lstStyle/>
          <a:p>
            <a:pPr lvl="0"/>
            <a:r>
              <a:rPr lang="de-DE" dirty="0"/>
              <a:t>Mastertextformat bearbeiten</a:t>
            </a:r>
          </a:p>
          <a:p>
            <a:pPr lvl="1"/>
            <a:r>
              <a:rPr lang="de-DE" dirty="0"/>
              <a:t>Zweite Ebene</a:t>
            </a:r>
          </a:p>
          <a:p>
            <a:pPr lvl="2"/>
            <a:r>
              <a:rPr lang="de-DE" dirty="0"/>
              <a:t>Dritte Ebene</a:t>
            </a:r>
          </a:p>
        </p:txBody>
      </p:sp>
    </p:spTree>
    <p:extLst>
      <p:ext uri="{BB962C8B-B14F-4D97-AF65-F5344CB8AC3E}">
        <p14:creationId xmlns:p14="http://schemas.microsoft.com/office/powerpoint/2010/main" val="29645213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_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Foliennummernplatzhalter 2"/>
          <p:cNvSpPr>
            <a:spLocks noGrp="1"/>
          </p:cNvSpPr>
          <p:nvPr>
            <p:ph type="sldNum" sz="quarter" idx="10"/>
          </p:nvPr>
        </p:nvSpPr>
        <p:spPr/>
        <p:txBody>
          <a:bodyPr/>
          <a:lstStyle/>
          <a:p>
            <a:fld id="{917E9A67-508C-2544-868A-47185330C568}" type="slidenum">
              <a:rPr lang="de-DE" smtClean="0"/>
              <a:pPr/>
              <a:t>‹Nr.›</a:t>
            </a:fld>
            <a:endParaRPr lang="de-DE" dirty="0"/>
          </a:p>
        </p:txBody>
      </p:sp>
      <p:sp>
        <p:nvSpPr>
          <p:cNvPr id="5" name="Medienplatzhalter 4"/>
          <p:cNvSpPr>
            <a:spLocks noGrp="1"/>
          </p:cNvSpPr>
          <p:nvPr>
            <p:ph type="media" sz="quarter" idx="11"/>
          </p:nvPr>
        </p:nvSpPr>
        <p:spPr>
          <a:xfrm>
            <a:off x="2402475" y="2520000"/>
            <a:ext cx="4320000" cy="3240000"/>
          </a:xfrm>
        </p:spPr>
        <p:txBody>
          <a:bodyPr anchor="ctr" anchorCtr="0"/>
          <a:lstStyle>
            <a:lvl1pPr marL="0" indent="0" algn="ctr">
              <a:buNone/>
              <a:defRPr sz="1400" i="1">
                <a:solidFill>
                  <a:schemeClr val="accent2"/>
                </a:solidFill>
              </a:defRPr>
            </a:lvl1pPr>
          </a:lstStyle>
          <a:p>
            <a:endParaRPr lang="de-DE"/>
          </a:p>
        </p:txBody>
      </p:sp>
      <p:sp>
        <p:nvSpPr>
          <p:cNvPr id="7" name="Textplatzhalter 6"/>
          <p:cNvSpPr>
            <a:spLocks noGrp="1"/>
          </p:cNvSpPr>
          <p:nvPr>
            <p:ph type="body" sz="quarter" idx="12"/>
          </p:nvPr>
        </p:nvSpPr>
        <p:spPr>
          <a:xfrm>
            <a:off x="360000" y="1511300"/>
            <a:ext cx="8424000" cy="1440000"/>
          </a:xfrm>
        </p:spPr>
        <p:txBody>
          <a:bodyPr/>
          <a:lstStyle/>
          <a:p>
            <a:pPr lvl="0"/>
            <a:r>
              <a:rPr lang="de-DE" dirty="0"/>
              <a:t>Mastertextformat bearbeiten</a:t>
            </a:r>
          </a:p>
          <a:p>
            <a:pPr lvl="1"/>
            <a:r>
              <a:rPr lang="de-DE" dirty="0"/>
              <a:t>Zweite Ebene</a:t>
            </a:r>
          </a:p>
        </p:txBody>
      </p:sp>
    </p:spTree>
    <p:extLst>
      <p:ext uri="{BB962C8B-B14F-4D97-AF65-F5344CB8AC3E}">
        <p14:creationId xmlns:p14="http://schemas.microsoft.com/office/powerpoint/2010/main" val="10088909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5" name="Foliennummernplatzhalter 4"/>
          <p:cNvSpPr>
            <a:spLocks noGrp="1"/>
          </p:cNvSpPr>
          <p:nvPr>
            <p:ph type="sldNum" sz="quarter" idx="12"/>
          </p:nvPr>
        </p:nvSpPr>
        <p:spPr/>
        <p:txBody>
          <a:bodyPr/>
          <a:lstStyle/>
          <a:p>
            <a:fld id="{917E9A67-508C-2544-868A-47185330C568}" type="slidenum">
              <a:rPr lang="de-DE" smtClean="0"/>
              <a:pPr/>
              <a:t>‹Nr.›</a:t>
            </a:fld>
            <a:endParaRPr lang="de-DE"/>
          </a:p>
        </p:txBody>
      </p:sp>
    </p:spTree>
    <p:extLst>
      <p:ext uri="{BB962C8B-B14F-4D97-AF65-F5344CB8AC3E}">
        <p14:creationId xmlns:p14="http://schemas.microsoft.com/office/powerpoint/2010/main" val="21739537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4" name="Foliennummernplatzhalter 3"/>
          <p:cNvSpPr>
            <a:spLocks noGrp="1"/>
          </p:cNvSpPr>
          <p:nvPr>
            <p:ph type="sldNum" sz="quarter" idx="12"/>
          </p:nvPr>
        </p:nvSpPr>
        <p:spPr/>
        <p:txBody>
          <a:bodyPr/>
          <a:lstStyle/>
          <a:p>
            <a:fld id="{917E9A67-508C-2544-868A-47185330C568}" type="slidenum">
              <a:rPr lang="de-DE" smtClean="0"/>
              <a:pPr/>
              <a:t>‹Nr.›</a:t>
            </a:fld>
            <a:endParaRPr lang="de-DE"/>
          </a:p>
        </p:txBody>
      </p:sp>
    </p:spTree>
    <p:extLst>
      <p:ext uri="{BB962C8B-B14F-4D97-AF65-F5344CB8AC3E}">
        <p14:creationId xmlns:p14="http://schemas.microsoft.com/office/powerpoint/2010/main" val="4518266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DAAD_Temp_Titel_1">
    <p:spTree>
      <p:nvGrpSpPr>
        <p:cNvPr id="1" name=""/>
        <p:cNvGrpSpPr/>
        <p:nvPr/>
      </p:nvGrpSpPr>
      <p:grpSpPr>
        <a:xfrm>
          <a:off x="0" y="0"/>
          <a:ext cx="0" cy="0"/>
          <a:chOff x="0" y="0"/>
          <a:chExt cx="0" cy="0"/>
        </a:xfrm>
      </p:grpSpPr>
      <p:sp>
        <p:nvSpPr>
          <p:cNvPr id="2" name="Titel 1"/>
          <p:cNvSpPr>
            <a:spLocks noGrp="1"/>
          </p:cNvSpPr>
          <p:nvPr>
            <p:ph type="ctrTitle"/>
          </p:nvPr>
        </p:nvSpPr>
        <p:spPr>
          <a:xfrm>
            <a:off x="1582550" y="1979999"/>
            <a:ext cx="7272000" cy="1800000"/>
          </a:xfrm>
        </p:spPr>
        <p:txBody>
          <a:bodyPr/>
          <a:lstStyle>
            <a:lvl1pPr>
              <a:defRPr>
                <a:solidFill>
                  <a:schemeClr val="tx2"/>
                </a:solidFill>
              </a:defRPr>
            </a:lvl1pPr>
          </a:lstStyle>
          <a:p>
            <a:endParaRPr lang="de-DE" dirty="0"/>
          </a:p>
        </p:txBody>
      </p:sp>
      <p:sp>
        <p:nvSpPr>
          <p:cNvPr id="3" name="Untertitel 2"/>
          <p:cNvSpPr>
            <a:spLocks noGrp="1"/>
          </p:cNvSpPr>
          <p:nvPr>
            <p:ph type="subTitle" idx="1"/>
          </p:nvPr>
        </p:nvSpPr>
        <p:spPr>
          <a:xfrm>
            <a:off x="1581850" y="3960000"/>
            <a:ext cx="7272700" cy="1793100"/>
          </a:xfrm>
        </p:spPr>
        <p:txBody>
          <a:bodyPr/>
          <a:lstStyle>
            <a:lvl1pPr marL="0" indent="0" algn="l">
              <a:buNone/>
              <a:defRPr sz="1400" b="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a:t>Master-Untertitelformat bearbeiten</a:t>
            </a:r>
          </a:p>
        </p:txBody>
      </p:sp>
      <p:sp>
        <p:nvSpPr>
          <p:cNvPr id="4" name="Foliennummernplatzhalter 3"/>
          <p:cNvSpPr>
            <a:spLocks noGrp="1"/>
          </p:cNvSpPr>
          <p:nvPr>
            <p:ph type="sldNum" sz="quarter" idx="10"/>
          </p:nvPr>
        </p:nvSpPr>
        <p:spPr/>
        <p:txBody>
          <a:bodyPr/>
          <a:lstStyle/>
          <a:p>
            <a:fld id="{917E9A67-508C-2544-868A-47185330C568}" type="slidenum">
              <a:rPr lang="de-DE" smtClean="0"/>
              <a:pPr/>
              <a:t>‹Nr.›</a:t>
            </a:fld>
            <a:endParaRPr lang="de-DE" dirty="0"/>
          </a:p>
        </p:txBody>
      </p:sp>
    </p:spTree>
    <p:extLst>
      <p:ext uri="{BB962C8B-B14F-4D97-AF65-F5344CB8AC3E}">
        <p14:creationId xmlns:p14="http://schemas.microsoft.com/office/powerpoint/2010/main" val="9944700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AAD_Temp_Titel_2">
    <p:spTree>
      <p:nvGrpSpPr>
        <p:cNvPr id="1" name=""/>
        <p:cNvGrpSpPr/>
        <p:nvPr/>
      </p:nvGrpSpPr>
      <p:grpSpPr>
        <a:xfrm>
          <a:off x="0" y="0"/>
          <a:ext cx="0" cy="0"/>
          <a:chOff x="0" y="0"/>
          <a:chExt cx="0" cy="0"/>
        </a:xfrm>
      </p:grpSpPr>
      <p:sp>
        <p:nvSpPr>
          <p:cNvPr id="9" name="Untertitel 2"/>
          <p:cNvSpPr>
            <a:spLocks noGrp="1"/>
          </p:cNvSpPr>
          <p:nvPr>
            <p:ph type="subTitle" idx="1"/>
          </p:nvPr>
        </p:nvSpPr>
        <p:spPr>
          <a:xfrm>
            <a:off x="1511300" y="3960000"/>
            <a:ext cx="7272700" cy="1800000"/>
          </a:xfrm>
        </p:spPr>
        <p:txBody>
          <a:bodyPr/>
          <a:lstStyle>
            <a:lvl1pPr marL="0" indent="0" algn="l">
              <a:buNone/>
              <a:defRPr sz="1400" b="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a:t>Master-Untertitelformat bearbeiten</a:t>
            </a:r>
          </a:p>
        </p:txBody>
      </p:sp>
      <p:sp>
        <p:nvSpPr>
          <p:cNvPr id="2" name="Titel 1"/>
          <p:cNvSpPr>
            <a:spLocks noGrp="1"/>
          </p:cNvSpPr>
          <p:nvPr>
            <p:ph type="title"/>
          </p:nvPr>
        </p:nvSpPr>
        <p:spPr>
          <a:xfrm>
            <a:off x="1511300" y="1980000"/>
            <a:ext cx="7272700" cy="1800000"/>
          </a:xfrm>
        </p:spPr>
        <p:txBody>
          <a:bodyPr/>
          <a:lstStyle>
            <a:lvl1pPr>
              <a:defRPr>
                <a:solidFill>
                  <a:schemeClr val="tx2"/>
                </a:solidFill>
              </a:defRPr>
            </a:lvl1pPr>
          </a:lstStyle>
          <a:p>
            <a:r>
              <a:rPr lang="de-DE" dirty="0"/>
              <a:t>Mastertitelformat bearbeiten</a:t>
            </a:r>
          </a:p>
        </p:txBody>
      </p:sp>
      <p:sp>
        <p:nvSpPr>
          <p:cNvPr id="4" name="Foliennummernplatzhalter 3"/>
          <p:cNvSpPr>
            <a:spLocks noGrp="1"/>
          </p:cNvSpPr>
          <p:nvPr>
            <p:ph type="sldNum" sz="quarter" idx="10"/>
          </p:nvPr>
        </p:nvSpPr>
        <p:spPr/>
        <p:txBody>
          <a:bodyPr/>
          <a:lstStyle/>
          <a:p>
            <a:fld id="{917E9A67-508C-2544-868A-47185330C568}" type="slidenum">
              <a:rPr lang="de-DE" smtClean="0"/>
              <a:pPr/>
              <a:t>‹Nr.›</a:t>
            </a:fld>
            <a:endParaRPr lang="de-DE" dirty="0"/>
          </a:p>
        </p:txBody>
      </p:sp>
    </p:spTree>
    <p:extLst>
      <p:ext uri="{BB962C8B-B14F-4D97-AF65-F5344CB8AC3E}">
        <p14:creationId xmlns:p14="http://schemas.microsoft.com/office/powerpoint/2010/main" val="9903198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6" name="Foliennummernplatzhalter 5"/>
          <p:cNvSpPr>
            <a:spLocks noGrp="1"/>
          </p:cNvSpPr>
          <p:nvPr>
            <p:ph type="sldNum" sz="quarter" idx="12"/>
          </p:nvPr>
        </p:nvSpPr>
        <p:spPr/>
        <p:txBody>
          <a:bodyPr/>
          <a:lstStyle/>
          <a:p>
            <a:fld id="{917E9A67-508C-2544-868A-47185330C568}" type="slidenum">
              <a:rPr lang="de-DE" smtClean="0"/>
              <a:pPr/>
              <a:t>‹Nr.›</a:t>
            </a:fld>
            <a:endParaRPr lang="de-DE" dirty="0"/>
          </a:p>
        </p:txBody>
      </p:sp>
      <p:sp>
        <p:nvSpPr>
          <p:cNvPr id="5" name="Textplatzhalter 4"/>
          <p:cNvSpPr>
            <a:spLocks noGrp="1"/>
          </p:cNvSpPr>
          <p:nvPr>
            <p:ph type="body" sz="quarter" idx="13"/>
          </p:nvPr>
        </p:nvSpPr>
        <p:spPr>
          <a:xfrm>
            <a:off x="360000" y="1440000"/>
            <a:ext cx="8424000" cy="3960000"/>
          </a:xfrm>
        </p:spPr>
        <p:txBody>
          <a:bodyPr/>
          <a:lstStyle/>
          <a:p>
            <a:pPr lvl="0"/>
            <a:r>
              <a:rPr lang="de-DE" dirty="0"/>
              <a:t>Mastertextformat bearbeiten</a:t>
            </a:r>
          </a:p>
          <a:p>
            <a:pPr lvl="1"/>
            <a:r>
              <a:rPr lang="de-DE" dirty="0"/>
              <a:t>Zweite Ebene</a:t>
            </a:r>
          </a:p>
          <a:p>
            <a:pPr lvl="2"/>
            <a:r>
              <a:rPr lang="de-DE" dirty="0"/>
              <a:t>Dritte Ebene</a:t>
            </a:r>
          </a:p>
        </p:txBody>
      </p:sp>
    </p:spTree>
    <p:extLst>
      <p:ext uri="{BB962C8B-B14F-4D97-AF65-F5344CB8AC3E}">
        <p14:creationId xmlns:p14="http://schemas.microsoft.com/office/powerpoint/2010/main" val="10441285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Foliennummernplatzhalter 2"/>
          <p:cNvSpPr>
            <a:spLocks noGrp="1"/>
          </p:cNvSpPr>
          <p:nvPr>
            <p:ph type="sldNum" sz="quarter" idx="10"/>
          </p:nvPr>
        </p:nvSpPr>
        <p:spPr/>
        <p:txBody>
          <a:bodyPr/>
          <a:lstStyle/>
          <a:p>
            <a:fld id="{917E9A67-508C-2544-868A-47185330C568}" type="slidenum">
              <a:rPr lang="de-DE" smtClean="0"/>
              <a:pPr/>
              <a:t>‹Nr.›</a:t>
            </a:fld>
            <a:endParaRPr lang="de-DE" dirty="0"/>
          </a:p>
        </p:txBody>
      </p:sp>
      <p:sp>
        <p:nvSpPr>
          <p:cNvPr id="5" name="Textplatzhalter 4"/>
          <p:cNvSpPr>
            <a:spLocks noGrp="1"/>
          </p:cNvSpPr>
          <p:nvPr>
            <p:ph type="body" sz="quarter" idx="11"/>
          </p:nvPr>
        </p:nvSpPr>
        <p:spPr>
          <a:xfrm>
            <a:off x="1512000" y="1440000"/>
            <a:ext cx="7272700" cy="3960000"/>
          </a:xfrm>
        </p:spPr>
        <p:txBody>
          <a:bodyPr/>
          <a:lstStyle/>
          <a:p>
            <a:pPr lvl="0"/>
            <a:r>
              <a:rPr lang="de-DE" dirty="0"/>
              <a:t>Mastertextformat bearbeiten</a:t>
            </a:r>
          </a:p>
          <a:p>
            <a:pPr lvl="1"/>
            <a:r>
              <a:rPr lang="de-DE" dirty="0"/>
              <a:t>Zweite Ebene</a:t>
            </a:r>
          </a:p>
          <a:p>
            <a:pPr lvl="2"/>
            <a:r>
              <a:rPr lang="de-DE" dirty="0"/>
              <a:t>Dritte Ebene</a:t>
            </a:r>
          </a:p>
        </p:txBody>
      </p:sp>
    </p:spTree>
    <p:extLst>
      <p:ext uri="{BB962C8B-B14F-4D97-AF65-F5344CB8AC3E}">
        <p14:creationId xmlns:p14="http://schemas.microsoft.com/office/powerpoint/2010/main" val="31094590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360001" y="252000"/>
            <a:ext cx="8429625" cy="792000"/>
          </a:xfrm>
        </p:spPr>
        <p:txBody>
          <a:bodyPr anchor="t"/>
          <a:lstStyle>
            <a:lvl1pPr algn="l">
              <a:defRPr sz="2400" b="1" cap="none">
                <a:solidFill>
                  <a:schemeClr val="bg2"/>
                </a:solidFill>
              </a:defRPr>
            </a:lvl1pPr>
          </a:lstStyle>
          <a:p>
            <a:r>
              <a:rPr lang="de-DE" dirty="0"/>
              <a:t>Mastertitelformat bearbeiten</a:t>
            </a:r>
          </a:p>
        </p:txBody>
      </p:sp>
      <p:sp>
        <p:nvSpPr>
          <p:cNvPr id="3" name="Textplatzhalter 2"/>
          <p:cNvSpPr>
            <a:spLocks noGrp="1"/>
          </p:cNvSpPr>
          <p:nvPr>
            <p:ph type="body" idx="1"/>
          </p:nvPr>
        </p:nvSpPr>
        <p:spPr>
          <a:xfrm>
            <a:off x="1511301" y="2520000"/>
            <a:ext cx="6983413" cy="2509200"/>
          </a:xfrm>
        </p:spPr>
        <p:txBody>
          <a:bodyPr anchor="t" anchorCtr="0">
            <a:noAutofit/>
          </a:bodyPr>
          <a:lstStyle>
            <a:lvl1pPr marL="0" indent="0">
              <a:buNone/>
              <a:defRPr sz="36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dirty="0"/>
              <a:t>Mastertextformat bearbeiten</a:t>
            </a:r>
          </a:p>
        </p:txBody>
      </p:sp>
      <p:sp>
        <p:nvSpPr>
          <p:cNvPr id="6" name="Foliennummernplatzhalter 5"/>
          <p:cNvSpPr>
            <a:spLocks noGrp="1"/>
          </p:cNvSpPr>
          <p:nvPr>
            <p:ph type="sldNum" sz="quarter" idx="12"/>
          </p:nvPr>
        </p:nvSpPr>
        <p:spPr/>
        <p:txBody>
          <a:bodyPr/>
          <a:lstStyle/>
          <a:p>
            <a:fld id="{917E9A67-508C-2544-868A-47185330C568}" type="slidenum">
              <a:rPr lang="de-DE" smtClean="0"/>
              <a:pPr/>
              <a:t>‹Nr.›</a:t>
            </a:fld>
            <a:endParaRPr lang="de-DE"/>
          </a:p>
        </p:txBody>
      </p:sp>
    </p:spTree>
    <p:extLst>
      <p:ext uri="{BB962C8B-B14F-4D97-AF65-F5344CB8AC3E}">
        <p14:creationId xmlns:p14="http://schemas.microsoft.com/office/powerpoint/2010/main" val="2968999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Inhaltsplatzhalter 2"/>
          <p:cNvSpPr>
            <a:spLocks noGrp="1"/>
          </p:cNvSpPr>
          <p:nvPr>
            <p:ph sz="half" idx="1"/>
          </p:nvPr>
        </p:nvSpPr>
        <p:spPr>
          <a:xfrm>
            <a:off x="360000" y="1440000"/>
            <a:ext cx="3960000" cy="396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dirty="0"/>
              <a:t>Mastertextformat bearbeiten</a:t>
            </a:r>
          </a:p>
          <a:p>
            <a:pPr lvl="1"/>
            <a:r>
              <a:rPr lang="de-DE" dirty="0"/>
              <a:t>Zweite Ebene</a:t>
            </a:r>
          </a:p>
          <a:p>
            <a:pPr lvl="2"/>
            <a:r>
              <a:rPr lang="de-DE" dirty="0"/>
              <a:t>Dritte Ebene</a:t>
            </a:r>
          </a:p>
        </p:txBody>
      </p:sp>
      <p:sp>
        <p:nvSpPr>
          <p:cNvPr id="4" name="Inhaltsplatzhalter 3"/>
          <p:cNvSpPr>
            <a:spLocks noGrp="1"/>
          </p:cNvSpPr>
          <p:nvPr>
            <p:ph sz="half" idx="2"/>
          </p:nvPr>
        </p:nvSpPr>
        <p:spPr>
          <a:xfrm>
            <a:off x="4825225" y="1440000"/>
            <a:ext cx="3960000" cy="396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dirty="0"/>
              <a:t>Mastertextformat bearbeiten</a:t>
            </a:r>
          </a:p>
          <a:p>
            <a:pPr lvl="1"/>
            <a:r>
              <a:rPr lang="de-DE" dirty="0"/>
              <a:t>Zweite Ebene</a:t>
            </a:r>
          </a:p>
          <a:p>
            <a:pPr lvl="2"/>
            <a:r>
              <a:rPr lang="de-DE" dirty="0"/>
              <a:t>Dritte Ebene</a:t>
            </a:r>
          </a:p>
        </p:txBody>
      </p:sp>
      <p:sp>
        <p:nvSpPr>
          <p:cNvPr id="7" name="Foliennummernplatzhalter 6"/>
          <p:cNvSpPr>
            <a:spLocks noGrp="1"/>
          </p:cNvSpPr>
          <p:nvPr>
            <p:ph type="sldNum" sz="quarter" idx="12"/>
          </p:nvPr>
        </p:nvSpPr>
        <p:spPr/>
        <p:txBody>
          <a:bodyPr/>
          <a:lstStyle/>
          <a:p>
            <a:fld id="{917E9A67-508C-2544-868A-47185330C568}" type="slidenum">
              <a:rPr lang="de-DE" smtClean="0"/>
              <a:pPr/>
              <a:t>‹Nr.›</a:t>
            </a:fld>
            <a:endParaRPr lang="de-DE"/>
          </a:p>
        </p:txBody>
      </p:sp>
    </p:spTree>
    <p:extLst>
      <p:ext uri="{BB962C8B-B14F-4D97-AF65-F5344CB8AC3E}">
        <p14:creationId xmlns:p14="http://schemas.microsoft.com/office/powerpoint/2010/main" val="17904825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Foliennummernplatzhalter 2"/>
          <p:cNvSpPr>
            <a:spLocks noGrp="1"/>
          </p:cNvSpPr>
          <p:nvPr>
            <p:ph type="sldNum" sz="quarter" idx="10"/>
          </p:nvPr>
        </p:nvSpPr>
        <p:spPr/>
        <p:txBody>
          <a:bodyPr/>
          <a:lstStyle/>
          <a:p>
            <a:fld id="{917E9A67-508C-2544-868A-47185330C568}" type="slidenum">
              <a:rPr lang="de-DE" smtClean="0"/>
              <a:pPr/>
              <a:t>‹Nr.›</a:t>
            </a:fld>
            <a:endParaRPr lang="de-DE" dirty="0"/>
          </a:p>
        </p:txBody>
      </p:sp>
      <p:sp>
        <p:nvSpPr>
          <p:cNvPr id="5" name="Bildplatzhalter 4"/>
          <p:cNvSpPr>
            <a:spLocks noGrp="1"/>
          </p:cNvSpPr>
          <p:nvPr>
            <p:ph type="pic" sz="quarter" idx="11"/>
          </p:nvPr>
        </p:nvSpPr>
        <p:spPr>
          <a:xfrm>
            <a:off x="5545225" y="1440000"/>
            <a:ext cx="3240000" cy="4500000"/>
          </a:xfrm>
        </p:spPr>
        <p:txBody>
          <a:bodyPr anchor="ctr" anchorCtr="0"/>
          <a:lstStyle>
            <a:lvl1pPr marL="0" indent="0" algn="ctr">
              <a:buNone/>
              <a:defRPr sz="1400" b="1" i="1">
                <a:solidFill>
                  <a:schemeClr val="accent2"/>
                </a:solidFill>
              </a:defRPr>
            </a:lvl1pPr>
          </a:lstStyle>
          <a:p>
            <a:endParaRPr lang="de-DE" dirty="0"/>
          </a:p>
        </p:txBody>
      </p:sp>
      <p:sp>
        <p:nvSpPr>
          <p:cNvPr id="7" name="Textplatzhalter 6"/>
          <p:cNvSpPr>
            <a:spLocks noGrp="1"/>
          </p:cNvSpPr>
          <p:nvPr>
            <p:ph type="body" sz="quarter" idx="12"/>
          </p:nvPr>
        </p:nvSpPr>
        <p:spPr>
          <a:xfrm>
            <a:off x="360000" y="1440000"/>
            <a:ext cx="4656500" cy="4500000"/>
          </a:xfrm>
        </p:spPr>
        <p:txBody>
          <a:bodyPr/>
          <a:lstStyle/>
          <a:p>
            <a:pPr lvl="0"/>
            <a:r>
              <a:rPr lang="de-DE" dirty="0"/>
              <a:t>Mastertextformat bearbeiten</a:t>
            </a:r>
          </a:p>
          <a:p>
            <a:pPr lvl="1"/>
            <a:r>
              <a:rPr lang="de-DE" dirty="0"/>
              <a:t>Zweite Ebene</a:t>
            </a:r>
          </a:p>
          <a:p>
            <a:pPr lvl="2"/>
            <a:r>
              <a:rPr lang="de-DE" dirty="0"/>
              <a:t>Dritte Ebene</a:t>
            </a:r>
          </a:p>
        </p:txBody>
      </p:sp>
    </p:spTree>
    <p:extLst>
      <p:ext uri="{BB962C8B-B14F-4D97-AF65-F5344CB8AC3E}">
        <p14:creationId xmlns:p14="http://schemas.microsoft.com/office/powerpoint/2010/main" val="21723617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Foliennummernplatzhalter 2"/>
          <p:cNvSpPr>
            <a:spLocks noGrp="1"/>
          </p:cNvSpPr>
          <p:nvPr>
            <p:ph type="sldNum" sz="quarter" idx="10"/>
          </p:nvPr>
        </p:nvSpPr>
        <p:spPr/>
        <p:txBody>
          <a:bodyPr/>
          <a:lstStyle/>
          <a:p>
            <a:fld id="{917E9A67-508C-2544-868A-47185330C568}" type="slidenum">
              <a:rPr lang="de-DE" smtClean="0"/>
              <a:pPr/>
              <a:t>‹Nr.›</a:t>
            </a:fld>
            <a:endParaRPr lang="de-DE" dirty="0"/>
          </a:p>
        </p:txBody>
      </p:sp>
      <p:sp>
        <p:nvSpPr>
          <p:cNvPr id="5" name="Bildplatzhalter 4"/>
          <p:cNvSpPr>
            <a:spLocks noGrp="1"/>
          </p:cNvSpPr>
          <p:nvPr>
            <p:ph type="pic" sz="quarter" idx="11"/>
          </p:nvPr>
        </p:nvSpPr>
        <p:spPr>
          <a:xfrm>
            <a:off x="5545225" y="1440000"/>
            <a:ext cx="3240000" cy="2160000"/>
          </a:xfrm>
        </p:spPr>
        <p:txBody>
          <a:bodyPr anchor="ctr" anchorCtr="0"/>
          <a:lstStyle>
            <a:lvl1pPr marL="0" indent="0" algn="ctr">
              <a:buNone/>
              <a:defRPr sz="1400" b="1" i="1">
                <a:solidFill>
                  <a:schemeClr val="accent2"/>
                </a:solidFill>
              </a:defRPr>
            </a:lvl1pPr>
          </a:lstStyle>
          <a:p>
            <a:endParaRPr lang="de-DE" dirty="0"/>
          </a:p>
        </p:txBody>
      </p:sp>
      <p:sp>
        <p:nvSpPr>
          <p:cNvPr id="9" name="Textplatzhalter 8"/>
          <p:cNvSpPr>
            <a:spLocks noGrp="1"/>
          </p:cNvSpPr>
          <p:nvPr>
            <p:ph type="body" sz="quarter" idx="13"/>
          </p:nvPr>
        </p:nvSpPr>
        <p:spPr>
          <a:xfrm>
            <a:off x="360000" y="1440000"/>
            <a:ext cx="4680000" cy="4500000"/>
          </a:xfrm>
        </p:spPr>
        <p:txBody>
          <a:bodyPr/>
          <a:lstStyle/>
          <a:p>
            <a:pPr lvl="0"/>
            <a:r>
              <a:rPr lang="de-DE" dirty="0"/>
              <a:t>Mastertextformat bearbeiten</a:t>
            </a:r>
          </a:p>
          <a:p>
            <a:pPr lvl="1"/>
            <a:r>
              <a:rPr lang="de-DE" dirty="0"/>
              <a:t>Zweite Ebene</a:t>
            </a:r>
          </a:p>
          <a:p>
            <a:pPr lvl="2"/>
            <a:r>
              <a:rPr lang="de-DE" dirty="0"/>
              <a:t>Dritte Ebene</a:t>
            </a:r>
          </a:p>
        </p:txBody>
      </p:sp>
      <p:sp>
        <p:nvSpPr>
          <p:cNvPr id="10" name="Bildplatzhalter 4"/>
          <p:cNvSpPr>
            <a:spLocks noGrp="1"/>
          </p:cNvSpPr>
          <p:nvPr>
            <p:ph type="pic" sz="quarter" idx="14"/>
          </p:nvPr>
        </p:nvSpPr>
        <p:spPr>
          <a:xfrm>
            <a:off x="5545225" y="3865700"/>
            <a:ext cx="3240000" cy="2160000"/>
          </a:xfrm>
        </p:spPr>
        <p:txBody>
          <a:bodyPr anchor="ctr" anchorCtr="0"/>
          <a:lstStyle>
            <a:lvl1pPr marL="0" indent="0" algn="ctr">
              <a:buNone/>
              <a:defRPr sz="1400" b="1" i="1">
                <a:solidFill>
                  <a:schemeClr val="accent2"/>
                </a:solidFill>
              </a:defRPr>
            </a:lvl1pPr>
          </a:lstStyle>
          <a:p>
            <a:endParaRPr lang="de-DE" dirty="0"/>
          </a:p>
        </p:txBody>
      </p:sp>
    </p:spTree>
    <p:extLst>
      <p:ext uri="{BB962C8B-B14F-4D97-AF65-F5344CB8AC3E}">
        <p14:creationId xmlns:p14="http://schemas.microsoft.com/office/powerpoint/2010/main" val="41644269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Bild 3" descr="DAAD_ppt-Master_Globe_NEU_150319.png"/>
          <p:cNvPicPr>
            <a:picLocks noChangeAspect="1"/>
          </p:cNvPicPr>
          <p:nvPr userDrawn="1"/>
        </p:nvPicPr>
        <p:blipFill>
          <a:blip r:embed="rId17"/>
          <a:stretch>
            <a:fillRect/>
          </a:stretch>
        </p:blipFill>
        <p:spPr>
          <a:xfrm>
            <a:off x="0" y="5638881"/>
            <a:ext cx="4145004" cy="1219119"/>
          </a:xfrm>
          <a:prstGeom prst="rect">
            <a:avLst/>
          </a:prstGeom>
        </p:spPr>
      </p:pic>
      <p:pic>
        <p:nvPicPr>
          <p:cNvPr id="7" name="Bild 7" descr="DAAD_ppt_Kopfleiste.png"/>
          <p:cNvPicPr>
            <a:picLocks noChangeAspect="1"/>
          </p:cNvPicPr>
          <p:nvPr userDrawn="1"/>
        </p:nvPicPr>
        <p:blipFill>
          <a:blip r:embed="rId18" cstate="email">
            <a:extLst>
              <a:ext uri="{28A0092B-C50C-407E-A947-70E740481C1C}">
                <a14:useLocalDpi xmlns:a14="http://schemas.microsoft.com/office/drawing/2010/main"/>
              </a:ext>
            </a:extLst>
          </a:blip>
          <a:srcRect/>
          <a:stretch>
            <a:fillRect/>
          </a:stretch>
        </p:blipFill>
        <p:spPr bwMode="auto">
          <a:xfrm>
            <a:off x="0" y="0"/>
            <a:ext cx="9144000"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platzhalter 1"/>
          <p:cNvSpPr>
            <a:spLocks noGrp="1"/>
          </p:cNvSpPr>
          <p:nvPr>
            <p:ph type="title"/>
          </p:nvPr>
        </p:nvSpPr>
        <p:spPr>
          <a:xfrm>
            <a:off x="360000" y="252000"/>
            <a:ext cx="8424000" cy="792000"/>
          </a:xfrm>
          <a:prstGeom prst="rect">
            <a:avLst/>
          </a:prstGeom>
        </p:spPr>
        <p:txBody>
          <a:bodyPr vert="horz" lIns="0" tIns="0" rIns="0" bIns="0" rtlCol="0" anchor="t" anchorCtr="0">
            <a:noAutofit/>
          </a:bodyPr>
          <a:lstStyle/>
          <a:p>
            <a:r>
              <a:rPr lang="de-DE" dirty="0"/>
              <a:t>Mastertitelformat bearbeiten</a:t>
            </a:r>
          </a:p>
        </p:txBody>
      </p:sp>
      <p:sp>
        <p:nvSpPr>
          <p:cNvPr id="3" name="Textplatzhalter 2"/>
          <p:cNvSpPr>
            <a:spLocks noGrp="1"/>
          </p:cNvSpPr>
          <p:nvPr>
            <p:ph type="body" idx="1"/>
          </p:nvPr>
        </p:nvSpPr>
        <p:spPr>
          <a:xfrm>
            <a:off x="360000" y="1439999"/>
            <a:ext cx="8424000" cy="4297226"/>
          </a:xfrm>
          <a:prstGeom prst="rect">
            <a:avLst/>
          </a:prstGeom>
        </p:spPr>
        <p:txBody>
          <a:bodyPr vert="horz" lIns="0" tIns="0" rIns="0" bIns="0" rtlCol="0">
            <a:noAutofit/>
          </a:bodyPr>
          <a:lstStyle/>
          <a:p>
            <a:pPr lvl="0"/>
            <a:r>
              <a:rPr lang="de-DE" dirty="0"/>
              <a:t>Mastertextformat bearbeiten</a:t>
            </a:r>
          </a:p>
          <a:p>
            <a:pPr lvl="1"/>
            <a:r>
              <a:rPr lang="de-DE" dirty="0"/>
              <a:t>Zweite Ebene</a:t>
            </a:r>
          </a:p>
          <a:p>
            <a:pPr lvl="2"/>
            <a:r>
              <a:rPr lang="de-DE" dirty="0"/>
              <a:t>Dritte Ebene</a:t>
            </a:r>
          </a:p>
        </p:txBody>
      </p:sp>
      <p:sp>
        <p:nvSpPr>
          <p:cNvPr id="6" name="Foliennummernplatzhalter 5"/>
          <p:cNvSpPr>
            <a:spLocks noGrp="1"/>
          </p:cNvSpPr>
          <p:nvPr>
            <p:ph type="sldNum" sz="quarter" idx="4"/>
          </p:nvPr>
        </p:nvSpPr>
        <p:spPr>
          <a:xfrm>
            <a:off x="7698875" y="6350800"/>
            <a:ext cx="1080000" cy="507200"/>
          </a:xfrm>
          <a:prstGeom prst="rect">
            <a:avLst/>
          </a:prstGeom>
        </p:spPr>
        <p:txBody>
          <a:bodyPr vert="horz" lIns="0" tIns="0" rIns="0" bIns="0" rtlCol="0" anchor="t" anchorCtr="0"/>
          <a:lstStyle>
            <a:lvl1pPr algn="r">
              <a:defRPr sz="1000" b="0">
                <a:solidFill>
                  <a:schemeClr val="tx1"/>
                </a:solidFill>
              </a:defRPr>
            </a:lvl1pPr>
          </a:lstStyle>
          <a:p>
            <a:fld id="{917E9A67-508C-2544-868A-47185330C568}" type="slidenum">
              <a:rPr lang="de-DE" smtClean="0"/>
              <a:pPr/>
              <a:t>‹Nr.›</a:t>
            </a:fld>
            <a:endParaRPr lang="de-DE" dirty="0"/>
          </a:p>
        </p:txBody>
      </p:sp>
      <p:pic>
        <p:nvPicPr>
          <p:cNvPr id="8" name="Bild 7" descr="DAAD_Logo-Supplement_eng_blue_rgb.png"/>
          <p:cNvPicPr>
            <a:picLocks noChangeAspect="1"/>
          </p:cNvPicPr>
          <p:nvPr userDrawn="1"/>
        </p:nvPicPr>
        <p:blipFill>
          <a:blip r:embed="rId19"/>
          <a:stretch>
            <a:fillRect/>
          </a:stretch>
        </p:blipFill>
        <p:spPr>
          <a:xfrm>
            <a:off x="360000" y="6217200"/>
            <a:ext cx="3762000" cy="271106"/>
          </a:xfrm>
          <a:prstGeom prst="rect">
            <a:avLst/>
          </a:prstGeom>
        </p:spPr>
      </p:pic>
    </p:spTree>
    <p:extLst>
      <p:ext uri="{BB962C8B-B14F-4D97-AF65-F5344CB8AC3E}">
        <p14:creationId xmlns:p14="http://schemas.microsoft.com/office/powerpoint/2010/main" val="19573265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hf hdr="0" ftr="0" dt="0"/>
  <p:txStyles>
    <p:titleStyle>
      <a:lvl1pPr algn="l" defTabSz="457200" rtl="0" eaLnBrk="1" latinLnBrk="0" hangingPunct="1">
        <a:spcBef>
          <a:spcPct val="0"/>
        </a:spcBef>
        <a:buNone/>
        <a:defRPr sz="2400" b="1" kern="1200">
          <a:solidFill>
            <a:schemeClr val="bg2"/>
          </a:solidFill>
          <a:latin typeface="+mj-lt"/>
          <a:ea typeface="+mj-ea"/>
          <a:cs typeface="+mj-cs"/>
        </a:defRPr>
      </a:lvl1pPr>
    </p:titleStyle>
    <p:bodyStyle>
      <a:lvl1pPr marL="361950" indent="-361950" algn="l" defTabSz="457200" rtl="0" eaLnBrk="1" latinLnBrk="0" hangingPunct="1">
        <a:spcBef>
          <a:spcPts val="0"/>
        </a:spcBef>
        <a:spcAft>
          <a:spcPts val="1500"/>
        </a:spcAft>
        <a:buClr>
          <a:schemeClr val="accent2"/>
        </a:buClr>
        <a:buFont typeface="Wingdings" charset="2"/>
        <a:buChar char=""/>
        <a:defRPr sz="2400" b="1" kern="1200">
          <a:solidFill>
            <a:schemeClr val="tx2"/>
          </a:solidFill>
          <a:latin typeface="+mn-lt"/>
          <a:ea typeface="+mn-ea"/>
          <a:cs typeface="+mn-cs"/>
        </a:defRPr>
      </a:lvl1pPr>
      <a:lvl2pPr marL="714375" indent="-352425" algn="l" defTabSz="457200" rtl="0" eaLnBrk="1" latinLnBrk="0" hangingPunct="1">
        <a:spcBef>
          <a:spcPts val="0"/>
        </a:spcBef>
        <a:spcAft>
          <a:spcPts val="1500"/>
        </a:spcAft>
        <a:buClr>
          <a:schemeClr val="accent2"/>
        </a:buClr>
        <a:buFont typeface="Wingdings" charset="2"/>
        <a:buChar char=""/>
        <a:defRPr sz="2400" b="0" kern="1200">
          <a:solidFill>
            <a:schemeClr val="tx1"/>
          </a:solidFill>
          <a:latin typeface="+mn-lt"/>
          <a:ea typeface="+mn-ea"/>
          <a:cs typeface="+mn-cs"/>
        </a:defRPr>
      </a:lvl2pPr>
      <a:lvl3pPr marL="914400" indent="-552450" algn="l" defTabSz="457200" rtl="0" eaLnBrk="1" latinLnBrk="0" hangingPunct="1">
        <a:spcBef>
          <a:spcPts val="0"/>
        </a:spcBef>
        <a:spcAft>
          <a:spcPts val="1500"/>
        </a:spcAft>
        <a:buFont typeface="Arial"/>
        <a:buNone/>
        <a:defRPr sz="1600" b="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400" b="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400" b="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8" Type="http://schemas.openxmlformats.org/officeDocument/2006/relationships/image" Target="../media/image17.svg"/><Relationship Id="rId13" Type="http://schemas.openxmlformats.org/officeDocument/2006/relationships/image" Target="../media/image15.png"/><Relationship Id="rId18" Type="http://schemas.openxmlformats.org/officeDocument/2006/relationships/image" Target="../media/image27.svg"/><Relationship Id="rId3" Type="http://schemas.openxmlformats.org/officeDocument/2006/relationships/image" Target="../media/image10.png"/><Relationship Id="rId7" Type="http://schemas.openxmlformats.org/officeDocument/2006/relationships/image" Target="../media/image12.png"/><Relationship Id="rId12" Type="http://schemas.openxmlformats.org/officeDocument/2006/relationships/image" Target="../media/image21.svg"/><Relationship Id="rId17" Type="http://schemas.openxmlformats.org/officeDocument/2006/relationships/image" Target="../media/image17.png"/><Relationship Id="rId2" Type="http://schemas.openxmlformats.org/officeDocument/2006/relationships/notesSlide" Target="../notesSlides/notesSlide10.xml"/><Relationship Id="rId16" Type="http://schemas.openxmlformats.org/officeDocument/2006/relationships/image" Target="../media/image25.svg"/><Relationship Id="rId1" Type="http://schemas.openxmlformats.org/officeDocument/2006/relationships/slideLayout" Target="../slideLayouts/slideLayout4.xml"/><Relationship Id="rId6" Type="http://schemas.openxmlformats.org/officeDocument/2006/relationships/image" Target="../media/image15.svg"/><Relationship Id="rId11" Type="http://schemas.openxmlformats.org/officeDocument/2006/relationships/image" Target="../media/image14.png"/><Relationship Id="rId5" Type="http://schemas.openxmlformats.org/officeDocument/2006/relationships/image" Target="../media/image11.png"/><Relationship Id="rId15" Type="http://schemas.openxmlformats.org/officeDocument/2006/relationships/image" Target="../media/image16.png"/><Relationship Id="rId10" Type="http://schemas.openxmlformats.org/officeDocument/2006/relationships/image" Target="../media/image19.svg"/><Relationship Id="rId19" Type="http://schemas.openxmlformats.org/officeDocument/2006/relationships/image" Target="../media/image18.png"/><Relationship Id="rId4" Type="http://schemas.openxmlformats.org/officeDocument/2006/relationships/image" Target="../media/image13.svg"/><Relationship Id="rId9" Type="http://schemas.openxmlformats.org/officeDocument/2006/relationships/image" Target="../media/image13.png"/><Relationship Id="rId14" Type="http://schemas.openxmlformats.org/officeDocument/2006/relationships/image" Target="../media/image23.svg"/></Relationships>
</file>

<file path=ppt/slides/_rels/slide1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image" Target="../media/image11.sv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30.sv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11.svg"/></Relationships>
</file>

<file path=ppt/slides/_rels/slide16.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21.png"/><Relationship Id="rId7"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35.svg"/><Relationship Id="rId5" Type="http://schemas.openxmlformats.org/officeDocument/2006/relationships/image" Target="../media/image22.png"/><Relationship Id="rId4" Type="http://schemas.openxmlformats.org/officeDocument/2006/relationships/image" Target="../media/image33.sv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37.svg"/></Relationships>
</file>

<file path=ppt/slides/_rels/slide2.xml.rels><?xml version="1.0" encoding="UTF-8" standalone="yes"?>
<Relationships xmlns="http://schemas.openxmlformats.org/package/2006/relationships"><Relationship Id="rId3" Type="http://schemas.openxmlformats.org/officeDocument/2006/relationships/image" Target="../media/image5.emf"/><Relationship Id="rId7" Type="http://schemas.openxmlformats.org/officeDocument/2006/relationships/image" Target="../media/image9.sv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8.png"/><Relationship Id="rId5" Type="http://schemas.openxmlformats.org/officeDocument/2006/relationships/image" Target="../media/image7.emf"/><Relationship Id="rId4" Type="http://schemas.openxmlformats.org/officeDocument/2006/relationships/image" Target="../media/image6.JP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4.xml"/><Relationship Id="rId4" Type="http://schemas.openxmlformats.org/officeDocument/2006/relationships/image" Target="../media/image11.sv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11.svg"/></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descr="Ein Bild, das Person, Tisch, drinnen, sitzend enthält.&#10;&#10;Automatisch generierte Beschreibung">
            <a:extLst>
              <a:ext uri="{FF2B5EF4-FFF2-40B4-BE49-F238E27FC236}">
                <a16:creationId xmlns:a16="http://schemas.microsoft.com/office/drawing/2014/main" xmlns="" id="{14524182-5AA3-4B0B-A080-4C25FF1AD5DC}"/>
              </a:ext>
            </a:extLst>
          </p:cNvPr>
          <p:cNvPicPr>
            <a:picLocks noChangeAspect="1"/>
          </p:cNvPicPr>
          <p:nvPr/>
        </p:nvPicPr>
        <p:blipFill rotWithShape="1">
          <a:blip r:embed="rId3">
            <a:alphaModFix amt="85000"/>
          </a:blip>
          <a:srcRect b="5446"/>
          <a:stretch/>
        </p:blipFill>
        <p:spPr>
          <a:xfrm>
            <a:off x="0" y="0"/>
            <a:ext cx="9144000" cy="5763491"/>
          </a:xfrm>
          <a:prstGeom prst="rect">
            <a:avLst/>
          </a:prstGeom>
        </p:spPr>
      </p:pic>
      <p:sp>
        <p:nvSpPr>
          <p:cNvPr id="4" name="Foliennummernplatzhalter 3"/>
          <p:cNvSpPr>
            <a:spLocks noGrp="1"/>
          </p:cNvSpPr>
          <p:nvPr>
            <p:ph type="sldNum" sz="quarter" idx="12"/>
          </p:nvPr>
        </p:nvSpPr>
        <p:spPr/>
        <p:txBody>
          <a:bodyPr/>
          <a:lstStyle/>
          <a:p>
            <a:fld id="{917E9A67-508C-2544-868A-47185330C568}" type="slidenum">
              <a:rPr lang="de-DE" smtClean="0"/>
              <a:pPr/>
              <a:t>1</a:t>
            </a:fld>
            <a:endParaRPr lang="de-DE" dirty="0"/>
          </a:p>
        </p:txBody>
      </p:sp>
      <p:sp>
        <p:nvSpPr>
          <p:cNvPr id="6" name="Textplatzhalter 5"/>
          <p:cNvSpPr>
            <a:spLocks noGrp="1"/>
          </p:cNvSpPr>
          <p:nvPr>
            <p:ph type="body" sz="quarter" idx="13"/>
          </p:nvPr>
        </p:nvSpPr>
        <p:spPr>
          <a:xfrm>
            <a:off x="360000" y="1439999"/>
            <a:ext cx="8424000" cy="4220571"/>
          </a:xfrm>
        </p:spPr>
        <p:txBody>
          <a:bodyPr/>
          <a:lstStyle/>
          <a:p>
            <a:pPr marL="0" indent="0">
              <a:buNone/>
            </a:pPr>
            <a:endParaRPr lang="en-GB" dirty="0"/>
          </a:p>
          <a:p>
            <a:pPr marL="457200" indent="-457200">
              <a:buFont typeface="+mj-lt"/>
              <a:buAutoNum type="arabicPeriod"/>
            </a:pPr>
            <a:endParaRPr lang="en-GB" dirty="0"/>
          </a:p>
          <a:p>
            <a:pPr marL="0" indent="0">
              <a:buNone/>
            </a:pPr>
            <a:endParaRPr lang="en-GB" dirty="0"/>
          </a:p>
          <a:p>
            <a:pPr marL="352425" lvl="1" indent="0">
              <a:buNone/>
            </a:pPr>
            <a:endParaRPr lang="de-DE" dirty="0"/>
          </a:p>
        </p:txBody>
      </p:sp>
      <p:sp>
        <p:nvSpPr>
          <p:cNvPr id="2" name="Textfeld 1"/>
          <p:cNvSpPr txBox="1"/>
          <p:nvPr/>
        </p:nvSpPr>
        <p:spPr>
          <a:xfrm>
            <a:off x="202618" y="1243180"/>
            <a:ext cx="8760834" cy="400110"/>
          </a:xfrm>
          <a:prstGeom prst="rect">
            <a:avLst/>
          </a:prstGeom>
          <a:noFill/>
        </p:spPr>
        <p:txBody>
          <a:bodyPr wrap="square" rtlCol="0">
            <a:spAutoFit/>
          </a:bodyPr>
          <a:lstStyle/>
          <a:p>
            <a:endParaRPr lang="de-DE" sz="2000" b="1" dirty="0">
              <a:solidFill>
                <a:schemeClr val="accent6">
                  <a:lumMod val="50000"/>
                </a:schemeClr>
              </a:solidFill>
            </a:endParaRPr>
          </a:p>
        </p:txBody>
      </p:sp>
      <p:sp>
        <p:nvSpPr>
          <p:cNvPr id="7" name="Textfeld 6"/>
          <p:cNvSpPr txBox="1"/>
          <p:nvPr/>
        </p:nvSpPr>
        <p:spPr>
          <a:xfrm>
            <a:off x="191582" y="15802"/>
            <a:ext cx="8760835" cy="984885"/>
          </a:xfrm>
          <a:prstGeom prst="rect">
            <a:avLst/>
          </a:prstGeom>
          <a:solidFill>
            <a:schemeClr val="accent1">
              <a:lumMod val="60000"/>
              <a:lumOff val="40000"/>
              <a:alpha val="0"/>
            </a:schemeClr>
          </a:solidFill>
        </p:spPr>
        <p:txBody>
          <a:bodyPr wrap="square" rtlCol="0">
            <a:spAutoFit/>
          </a:bodyPr>
          <a:lstStyle/>
          <a:p>
            <a:r>
              <a:rPr lang="de-DE" sz="3200" b="1" dirty="0">
                <a:solidFill>
                  <a:srgbClr val="0070C0"/>
                </a:solidFill>
              </a:rPr>
              <a:t>Was bisher geschah – Wo wir heute stehen</a:t>
            </a:r>
          </a:p>
          <a:p>
            <a:r>
              <a:rPr lang="de-DE" sz="2600" b="1" dirty="0">
                <a:solidFill>
                  <a:srgbClr val="0070C0"/>
                </a:solidFill>
              </a:rPr>
              <a:t>Hochschulprogramme für Flüchtlinge des DAAD</a:t>
            </a:r>
            <a:endParaRPr lang="de-DE" sz="2600" dirty="0"/>
          </a:p>
        </p:txBody>
      </p:sp>
    </p:spTree>
    <p:extLst>
      <p:ext uri="{BB962C8B-B14F-4D97-AF65-F5344CB8AC3E}">
        <p14:creationId xmlns:p14="http://schemas.microsoft.com/office/powerpoint/2010/main" val="9974913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descr="Mann">
            <a:extLst>
              <a:ext uri="{FF2B5EF4-FFF2-40B4-BE49-F238E27FC236}">
                <a16:creationId xmlns:a16="http://schemas.microsoft.com/office/drawing/2014/main" xmlns="" id="{739A7924-2148-467A-8262-0DF5AF3A8D39}"/>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840664" y="2187627"/>
            <a:ext cx="2638774" cy="2916000"/>
          </a:xfrm>
          <a:prstGeom prst="rect">
            <a:avLst/>
          </a:prstGeom>
        </p:spPr>
      </p:pic>
      <p:sp>
        <p:nvSpPr>
          <p:cNvPr id="2" name="Titel 1">
            <a:extLst>
              <a:ext uri="{FF2B5EF4-FFF2-40B4-BE49-F238E27FC236}">
                <a16:creationId xmlns:a16="http://schemas.microsoft.com/office/drawing/2014/main" xmlns="" id="{6C63AE4B-85B0-4764-B56E-C5E4439D9DEB}"/>
              </a:ext>
            </a:extLst>
          </p:cNvPr>
          <p:cNvSpPr>
            <a:spLocks noGrp="1"/>
          </p:cNvSpPr>
          <p:nvPr>
            <p:ph type="title"/>
          </p:nvPr>
        </p:nvSpPr>
        <p:spPr>
          <a:xfrm>
            <a:off x="360000" y="252000"/>
            <a:ext cx="8952356" cy="792000"/>
          </a:xfrm>
        </p:spPr>
        <p:txBody>
          <a:bodyPr/>
          <a:lstStyle/>
          <a:p>
            <a:r>
              <a:rPr lang="de-DE" dirty="0">
                <a:effectLst>
                  <a:outerShdw blurRad="50800" dist="38100" dir="2700000" algn="tl" rotWithShape="0">
                    <a:prstClr val="black">
                      <a:alpha val="40000"/>
                    </a:prstClr>
                  </a:outerShdw>
                </a:effectLst>
              </a:rPr>
              <a:t>Phase 2: 	Zahlen und Entwicklungen 											Frauenanteil Flüchtlingsprogramme</a:t>
            </a:r>
          </a:p>
        </p:txBody>
      </p:sp>
      <p:sp>
        <p:nvSpPr>
          <p:cNvPr id="3" name="Foliennummernplatzhalter 2">
            <a:extLst>
              <a:ext uri="{FF2B5EF4-FFF2-40B4-BE49-F238E27FC236}">
                <a16:creationId xmlns:a16="http://schemas.microsoft.com/office/drawing/2014/main" xmlns="" id="{3F135C5C-71EC-41B7-B919-79DEA984178F}"/>
              </a:ext>
            </a:extLst>
          </p:cNvPr>
          <p:cNvSpPr>
            <a:spLocks noGrp="1"/>
          </p:cNvSpPr>
          <p:nvPr>
            <p:ph type="sldNum" sz="quarter" idx="12"/>
          </p:nvPr>
        </p:nvSpPr>
        <p:spPr/>
        <p:txBody>
          <a:bodyPr/>
          <a:lstStyle/>
          <a:p>
            <a:fld id="{917E9A67-508C-2544-868A-47185330C568}" type="slidenum">
              <a:rPr lang="de-DE" smtClean="0"/>
              <a:pPr/>
              <a:t>10</a:t>
            </a:fld>
            <a:endParaRPr lang="de-DE" dirty="0"/>
          </a:p>
        </p:txBody>
      </p:sp>
      <p:pic>
        <p:nvPicPr>
          <p:cNvPr id="13" name="Grafik 12" descr="Frau">
            <a:extLst>
              <a:ext uri="{FF2B5EF4-FFF2-40B4-BE49-F238E27FC236}">
                <a16:creationId xmlns:a16="http://schemas.microsoft.com/office/drawing/2014/main" xmlns="" id="{BFD8934A-9605-4129-86F8-5DAB810CED62}"/>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2605759" y="4356657"/>
            <a:ext cx="633483" cy="684000"/>
          </a:xfrm>
          <a:prstGeom prst="rect">
            <a:avLst/>
          </a:prstGeom>
        </p:spPr>
      </p:pic>
      <p:sp>
        <p:nvSpPr>
          <p:cNvPr id="16" name="Textfeld 15">
            <a:extLst>
              <a:ext uri="{FF2B5EF4-FFF2-40B4-BE49-F238E27FC236}">
                <a16:creationId xmlns:a16="http://schemas.microsoft.com/office/drawing/2014/main" xmlns="" id="{E1AFF509-2925-4F44-8410-9A96AE82165D}"/>
              </a:ext>
            </a:extLst>
          </p:cNvPr>
          <p:cNvSpPr txBox="1"/>
          <p:nvPr/>
        </p:nvSpPr>
        <p:spPr>
          <a:xfrm>
            <a:off x="5262558" y="1483421"/>
            <a:ext cx="821700" cy="408623"/>
          </a:xfrm>
          <a:prstGeom prst="roundRect">
            <a:avLst/>
          </a:prstGeom>
          <a:noFill/>
          <a:ln>
            <a:solidFill>
              <a:schemeClr val="tx2"/>
            </a:solidFill>
          </a:ln>
        </p:spPr>
        <p:txBody>
          <a:bodyPr wrap="square" rtlCol="0">
            <a:spAutoFit/>
          </a:bodyPr>
          <a:lstStyle>
            <a:defPPr>
              <a:defRPr lang="de-DE"/>
            </a:defPPr>
            <a:lvl1pPr algn="ctr">
              <a:defRPr b="1">
                <a:solidFill>
                  <a:schemeClr val="tx2"/>
                </a:solidFill>
              </a:defRPr>
            </a:lvl1pPr>
          </a:lstStyle>
          <a:p>
            <a:r>
              <a:rPr lang="de-DE" dirty="0"/>
              <a:t>2019</a:t>
            </a:r>
          </a:p>
        </p:txBody>
      </p:sp>
      <p:cxnSp>
        <p:nvCxnSpPr>
          <p:cNvPr id="19" name="Gerader Verbinder 18">
            <a:extLst>
              <a:ext uri="{FF2B5EF4-FFF2-40B4-BE49-F238E27FC236}">
                <a16:creationId xmlns:a16="http://schemas.microsoft.com/office/drawing/2014/main" xmlns="" id="{E2B1EEA6-D06E-4786-8FA5-08CDA1A4AC3F}"/>
              </a:ext>
            </a:extLst>
          </p:cNvPr>
          <p:cNvCxnSpPr/>
          <p:nvPr/>
        </p:nvCxnSpPr>
        <p:spPr>
          <a:xfrm>
            <a:off x="1611573" y="5024432"/>
            <a:ext cx="7512534" cy="0"/>
          </a:xfrm>
          <a:prstGeom prst="line">
            <a:avLst/>
          </a:prstGeom>
        </p:spPr>
        <p:style>
          <a:lnRef idx="2">
            <a:schemeClr val="accent1"/>
          </a:lnRef>
          <a:fillRef idx="0">
            <a:schemeClr val="accent1"/>
          </a:fillRef>
          <a:effectRef idx="1">
            <a:schemeClr val="accent1"/>
          </a:effectRef>
          <a:fontRef idx="minor">
            <a:schemeClr val="tx1"/>
          </a:fontRef>
        </p:style>
      </p:cxnSp>
      <p:sp>
        <p:nvSpPr>
          <p:cNvPr id="27" name="Textfeld 26">
            <a:extLst>
              <a:ext uri="{FF2B5EF4-FFF2-40B4-BE49-F238E27FC236}">
                <a16:creationId xmlns:a16="http://schemas.microsoft.com/office/drawing/2014/main" xmlns="" id="{3263927B-8F10-4FE7-9B00-4B3152475D7C}"/>
              </a:ext>
            </a:extLst>
          </p:cNvPr>
          <p:cNvSpPr txBox="1"/>
          <p:nvPr/>
        </p:nvSpPr>
        <p:spPr>
          <a:xfrm>
            <a:off x="6848336" y="1478008"/>
            <a:ext cx="2219066" cy="1464231"/>
          </a:xfrm>
          <a:prstGeom prst="roundRect">
            <a:avLst/>
          </a:prstGeom>
          <a:noFill/>
          <a:ln>
            <a:solidFill>
              <a:schemeClr val="tx2"/>
            </a:solidFill>
          </a:ln>
        </p:spPr>
        <p:txBody>
          <a:bodyPr wrap="square" rtlCol="0">
            <a:spAutoFit/>
          </a:bodyPr>
          <a:lstStyle>
            <a:defPPr>
              <a:defRPr lang="de-DE"/>
            </a:defPPr>
            <a:lvl1pPr algn="ctr">
              <a:defRPr b="1">
                <a:solidFill>
                  <a:schemeClr val="tx2"/>
                </a:solidFill>
              </a:defRPr>
            </a:lvl1pPr>
          </a:lstStyle>
          <a:p>
            <a:r>
              <a:rPr lang="de-DE" sz="1600" dirty="0"/>
              <a:t>Höchster Frauenanteil an einer Hochschule (Kursanfänger 2019)</a:t>
            </a:r>
          </a:p>
        </p:txBody>
      </p:sp>
      <p:sp>
        <p:nvSpPr>
          <p:cNvPr id="32" name="Textfeld 31">
            <a:extLst>
              <a:ext uri="{FF2B5EF4-FFF2-40B4-BE49-F238E27FC236}">
                <a16:creationId xmlns:a16="http://schemas.microsoft.com/office/drawing/2014/main" xmlns="" id="{05293395-E93A-41C8-89FE-C3B214B40455}"/>
              </a:ext>
            </a:extLst>
          </p:cNvPr>
          <p:cNvSpPr txBox="1"/>
          <p:nvPr/>
        </p:nvSpPr>
        <p:spPr>
          <a:xfrm>
            <a:off x="3479438" y="1483421"/>
            <a:ext cx="797055" cy="408623"/>
          </a:xfrm>
          <a:prstGeom prst="roundRect">
            <a:avLst/>
          </a:prstGeom>
          <a:noFill/>
          <a:ln>
            <a:solidFill>
              <a:schemeClr val="tx2"/>
            </a:solidFill>
          </a:ln>
        </p:spPr>
        <p:txBody>
          <a:bodyPr wrap="square" rtlCol="0">
            <a:spAutoFit/>
          </a:bodyPr>
          <a:lstStyle>
            <a:defPPr>
              <a:defRPr lang="de-DE"/>
            </a:defPPr>
            <a:lvl1pPr algn="ctr">
              <a:defRPr b="1">
                <a:solidFill>
                  <a:schemeClr val="tx2"/>
                </a:solidFill>
              </a:defRPr>
            </a:lvl1pPr>
          </a:lstStyle>
          <a:p>
            <a:r>
              <a:rPr lang="de-DE" dirty="0"/>
              <a:t>2018</a:t>
            </a:r>
          </a:p>
        </p:txBody>
      </p:sp>
      <p:sp>
        <p:nvSpPr>
          <p:cNvPr id="33" name="Textfeld 32">
            <a:extLst>
              <a:ext uri="{FF2B5EF4-FFF2-40B4-BE49-F238E27FC236}">
                <a16:creationId xmlns:a16="http://schemas.microsoft.com/office/drawing/2014/main" xmlns="" id="{D41FCA6E-1B86-49F2-953C-A4C5C19FDC04}"/>
              </a:ext>
            </a:extLst>
          </p:cNvPr>
          <p:cNvSpPr txBox="1"/>
          <p:nvPr/>
        </p:nvSpPr>
        <p:spPr>
          <a:xfrm>
            <a:off x="1690578" y="1485066"/>
            <a:ext cx="821700" cy="408623"/>
          </a:xfrm>
          <a:prstGeom prst="roundRect">
            <a:avLst/>
          </a:prstGeom>
          <a:noFill/>
          <a:ln>
            <a:solidFill>
              <a:schemeClr val="tx2"/>
            </a:solidFill>
          </a:ln>
        </p:spPr>
        <p:txBody>
          <a:bodyPr wrap="square" rtlCol="0">
            <a:spAutoFit/>
          </a:bodyPr>
          <a:lstStyle/>
          <a:p>
            <a:pPr algn="ctr"/>
            <a:r>
              <a:rPr lang="de-DE" b="1" dirty="0">
                <a:solidFill>
                  <a:schemeClr val="tx2"/>
                </a:solidFill>
              </a:rPr>
              <a:t>2017</a:t>
            </a:r>
          </a:p>
        </p:txBody>
      </p:sp>
      <p:sp>
        <p:nvSpPr>
          <p:cNvPr id="4" name="Textfeld 3">
            <a:extLst>
              <a:ext uri="{FF2B5EF4-FFF2-40B4-BE49-F238E27FC236}">
                <a16:creationId xmlns:a16="http://schemas.microsoft.com/office/drawing/2014/main" xmlns="" id="{59788EB2-807F-4183-835A-2397E3EE533A}"/>
              </a:ext>
            </a:extLst>
          </p:cNvPr>
          <p:cNvSpPr txBox="1"/>
          <p:nvPr/>
        </p:nvSpPr>
        <p:spPr>
          <a:xfrm>
            <a:off x="2654330" y="5087777"/>
            <a:ext cx="653814" cy="369332"/>
          </a:xfrm>
          <a:prstGeom prst="rect">
            <a:avLst/>
          </a:prstGeom>
          <a:noFill/>
        </p:spPr>
        <p:txBody>
          <a:bodyPr wrap="square" rtlCol="0">
            <a:spAutoFit/>
          </a:bodyPr>
          <a:lstStyle/>
          <a:p>
            <a:r>
              <a:rPr lang="de-DE" b="1" dirty="0">
                <a:solidFill>
                  <a:schemeClr val="accent1"/>
                </a:solidFill>
              </a:rPr>
              <a:t>19%</a:t>
            </a:r>
          </a:p>
        </p:txBody>
      </p:sp>
      <p:grpSp>
        <p:nvGrpSpPr>
          <p:cNvPr id="8" name="Gruppieren 7">
            <a:extLst>
              <a:ext uri="{FF2B5EF4-FFF2-40B4-BE49-F238E27FC236}">
                <a16:creationId xmlns:a16="http://schemas.microsoft.com/office/drawing/2014/main" xmlns="" id="{BF5E9D54-E4F6-4009-8547-40A958347E5E}"/>
              </a:ext>
            </a:extLst>
          </p:cNvPr>
          <p:cNvGrpSpPr/>
          <p:nvPr/>
        </p:nvGrpSpPr>
        <p:grpSpPr>
          <a:xfrm>
            <a:off x="2667837" y="2297827"/>
            <a:ext cx="2541041" cy="3175132"/>
            <a:chOff x="2667837" y="2297827"/>
            <a:chExt cx="2541041" cy="3175132"/>
          </a:xfrm>
        </p:grpSpPr>
        <p:pic>
          <p:nvPicPr>
            <p:cNvPr id="23" name="Grafik 22" descr="Mann">
              <a:extLst>
                <a:ext uri="{FF2B5EF4-FFF2-40B4-BE49-F238E27FC236}">
                  <a16:creationId xmlns:a16="http://schemas.microsoft.com/office/drawing/2014/main" xmlns="" id="{6859DBC1-E466-4DC0-9D2C-83CC5FAF1569}"/>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2667837" y="2297827"/>
              <a:ext cx="2541041" cy="2808000"/>
            </a:xfrm>
            <a:prstGeom prst="rect">
              <a:avLst/>
            </a:prstGeom>
          </p:spPr>
        </p:pic>
        <p:pic>
          <p:nvPicPr>
            <p:cNvPr id="20" name="Grafik 19" descr="Frau">
              <a:extLst>
                <a:ext uri="{FF2B5EF4-FFF2-40B4-BE49-F238E27FC236}">
                  <a16:creationId xmlns:a16="http://schemas.microsoft.com/office/drawing/2014/main" xmlns="" id="{787647A7-9C50-4AA4-BAD5-DD8D91EA68D0}"/>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4206317" y="4242057"/>
              <a:ext cx="716705" cy="792000"/>
            </a:xfrm>
            <a:prstGeom prst="rect">
              <a:avLst/>
            </a:prstGeom>
          </p:spPr>
        </p:pic>
        <p:sp>
          <p:nvSpPr>
            <p:cNvPr id="26" name="Textfeld 25">
              <a:extLst>
                <a:ext uri="{FF2B5EF4-FFF2-40B4-BE49-F238E27FC236}">
                  <a16:creationId xmlns:a16="http://schemas.microsoft.com/office/drawing/2014/main" xmlns="" id="{AF808BD1-1905-4A1C-ACBA-9F1C40CE8497}"/>
                </a:ext>
              </a:extLst>
            </p:cNvPr>
            <p:cNvSpPr txBox="1"/>
            <p:nvPr/>
          </p:nvSpPr>
          <p:spPr>
            <a:xfrm>
              <a:off x="4327743" y="5103627"/>
              <a:ext cx="653814" cy="369332"/>
            </a:xfrm>
            <a:prstGeom prst="rect">
              <a:avLst/>
            </a:prstGeom>
            <a:noFill/>
          </p:spPr>
          <p:txBody>
            <a:bodyPr wrap="square" rtlCol="0">
              <a:spAutoFit/>
            </a:bodyPr>
            <a:lstStyle/>
            <a:p>
              <a:r>
                <a:rPr lang="de-DE" b="1" dirty="0">
                  <a:solidFill>
                    <a:schemeClr val="accent1"/>
                  </a:solidFill>
                </a:rPr>
                <a:t>22%</a:t>
              </a:r>
            </a:p>
          </p:txBody>
        </p:sp>
      </p:grpSp>
      <p:sp>
        <p:nvSpPr>
          <p:cNvPr id="5" name="Rechteck 4">
            <a:extLst>
              <a:ext uri="{FF2B5EF4-FFF2-40B4-BE49-F238E27FC236}">
                <a16:creationId xmlns:a16="http://schemas.microsoft.com/office/drawing/2014/main" xmlns="" id="{E590B4E3-627B-4907-A555-7639AC3BBB86}"/>
              </a:ext>
            </a:extLst>
          </p:cNvPr>
          <p:cNvSpPr/>
          <p:nvPr/>
        </p:nvSpPr>
        <p:spPr>
          <a:xfrm>
            <a:off x="0" y="5656521"/>
            <a:ext cx="4667693" cy="120147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grpSp>
        <p:nvGrpSpPr>
          <p:cNvPr id="9" name="Gruppieren 8">
            <a:extLst>
              <a:ext uri="{FF2B5EF4-FFF2-40B4-BE49-F238E27FC236}">
                <a16:creationId xmlns:a16="http://schemas.microsoft.com/office/drawing/2014/main" xmlns="" id="{2F30DAF7-AABE-46ED-AABA-4504AA91B46B}"/>
              </a:ext>
            </a:extLst>
          </p:cNvPr>
          <p:cNvGrpSpPr/>
          <p:nvPr/>
        </p:nvGrpSpPr>
        <p:grpSpPr>
          <a:xfrm>
            <a:off x="4547904" y="2459777"/>
            <a:ext cx="2414615" cy="3033557"/>
            <a:chOff x="4547904" y="2459777"/>
            <a:chExt cx="2414615" cy="3033557"/>
          </a:xfrm>
        </p:grpSpPr>
        <p:pic>
          <p:nvPicPr>
            <p:cNvPr id="24" name="Grafik 23" descr="Mann">
              <a:extLst>
                <a:ext uri="{FF2B5EF4-FFF2-40B4-BE49-F238E27FC236}">
                  <a16:creationId xmlns:a16="http://schemas.microsoft.com/office/drawing/2014/main" xmlns="" id="{9B2449B9-BC54-4AFF-8452-B5DF4EDDE9F3}"/>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4547904" y="2459777"/>
              <a:ext cx="2378154" cy="2628000"/>
            </a:xfrm>
            <a:prstGeom prst="rect">
              <a:avLst/>
            </a:prstGeom>
          </p:spPr>
        </p:pic>
        <p:pic>
          <p:nvPicPr>
            <p:cNvPr id="21" name="Grafik 20" descr="Frau">
              <a:extLst>
                <a:ext uri="{FF2B5EF4-FFF2-40B4-BE49-F238E27FC236}">
                  <a16:creationId xmlns:a16="http://schemas.microsoft.com/office/drawing/2014/main" xmlns="" id="{B9A58B71-3FF9-442E-8D54-E41104030E1F}"/>
                </a:ext>
              </a:extLst>
            </p:cNvPr>
            <p:cNvPicPr>
              <a:picLocks noChangeAspect="1"/>
            </p:cNvPicPr>
            <p:nvPr/>
          </p:nvPicPr>
          <p:blipFill>
            <a:blip r:embed="rId13">
              <a:extLst>
                <a:ext uri="{96DAC541-7B7A-43D3-8B79-37D633B846F1}">
                  <asvg:svgBlip xmlns:asvg="http://schemas.microsoft.com/office/drawing/2016/SVG/main" xmlns="" r:embed="rId14"/>
                </a:ext>
              </a:extLst>
            </a:blip>
            <a:stretch>
              <a:fillRect/>
            </a:stretch>
          </p:blipFill>
          <p:spPr>
            <a:xfrm>
              <a:off x="6082927" y="4071086"/>
              <a:ext cx="879592" cy="972000"/>
            </a:xfrm>
            <a:prstGeom prst="rect">
              <a:avLst/>
            </a:prstGeom>
          </p:spPr>
        </p:pic>
        <p:sp>
          <p:nvSpPr>
            <p:cNvPr id="28" name="Textfeld 27">
              <a:extLst>
                <a:ext uri="{FF2B5EF4-FFF2-40B4-BE49-F238E27FC236}">
                  <a16:creationId xmlns:a16="http://schemas.microsoft.com/office/drawing/2014/main" xmlns="" id="{EA68601F-4910-499B-8C92-108AF07DBB55}"/>
                </a:ext>
              </a:extLst>
            </p:cNvPr>
            <p:cNvSpPr txBox="1"/>
            <p:nvPr/>
          </p:nvSpPr>
          <p:spPr>
            <a:xfrm>
              <a:off x="6231061" y="5124002"/>
              <a:ext cx="653814" cy="369332"/>
            </a:xfrm>
            <a:prstGeom prst="rect">
              <a:avLst/>
            </a:prstGeom>
            <a:noFill/>
          </p:spPr>
          <p:txBody>
            <a:bodyPr wrap="square" rtlCol="0">
              <a:spAutoFit/>
            </a:bodyPr>
            <a:lstStyle/>
            <a:p>
              <a:r>
                <a:rPr lang="de-DE" b="1" dirty="0">
                  <a:solidFill>
                    <a:schemeClr val="accent1"/>
                  </a:solidFill>
                </a:rPr>
                <a:t>27%</a:t>
              </a:r>
            </a:p>
          </p:txBody>
        </p:sp>
      </p:grpSp>
      <p:grpSp>
        <p:nvGrpSpPr>
          <p:cNvPr id="6" name="Gruppieren 5">
            <a:extLst>
              <a:ext uri="{FF2B5EF4-FFF2-40B4-BE49-F238E27FC236}">
                <a16:creationId xmlns:a16="http://schemas.microsoft.com/office/drawing/2014/main" xmlns="" id="{274BE956-535D-44BA-854F-FC8FEC95CE61}"/>
              </a:ext>
            </a:extLst>
          </p:cNvPr>
          <p:cNvGrpSpPr/>
          <p:nvPr/>
        </p:nvGrpSpPr>
        <p:grpSpPr>
          <a:xfrm>
            <a:off x="6898027" y="3163919"/>
            <a:ext cx="2414329" cy="2308666"/>
            <a:chOff x="6898027" y="3179777"/>
            <a:chExt cx="2414329" cy="2308666"/>
          </a:xfrm>
        </p:grpSpPr>
        <p:pic>
          <p:nvPicPr>
            <p:cNvPr id="22" name="Grafik 21" descr="Frau">
              <a:extLst>
                <a:ext uri="{FF2B5EF4-FFF2-40B4-BE49-F238E27FC236}">
                  <a16:creationId xmlns:a16="http://schemas.microsoft.com/office/drawing/2014/main" xmlns="" id="{64148B10-A4E1-4D05-A189-4148446CDFF1}"/>
                </a:ext>
              </a:extLst>
            </p:cNvPr>
            <p:cNvPicPr>
              <a:picLocks noChangeAspect="1"/>
            </p:cNvPicPr>
            <p:nvPr/>
          </p:nvPicPr>
          <p:blipFill>
            <a:blip r:embed="rId15">
              <a:extLst>
                <a:ext uri="{96DAC541-7B7A-43D3-8B79-37D633B846F1}">
                  <asvg:svgBlip xmlns:asvg="http://schemas.microsoft.com/office/drawing/2016/SVG/main" xmlns="" r:embed="rId16"/>
                </a:ext>
              </a:extLst>
            </a:blip>
            <a:stretch>
              <a:fillRect/>
            </a:stretch>
          </p:blipFill>
          <p:spPr>
            <a:xfrm>
              <a:off x="7781215" y="3395777"/>
              <a:ext cx="1531141" cy="1692000"/>
            </a:xfrm>
            <a:prstGeom prst="rect">
              <a:avLst/>
            </a:prstGeom>
          </p:spPr>
        </p:pic>
        <p:pic>
          <p:nvPicPr>
            <p:cNvPr id="25" name="Grafik 24" descr="Mann">
              <a:extLst>
                <a:ext uri="{FF2B5EF4-FFF2-40B4-BE49-F238E27FC236}">
                  <a16:creationId xmlns:a16="http://schemas.microsoft.com/office/drawing/2014/main" xmlns="" id="{01082DB2-6310-487F-9644-56FAEC458DC4}"/>
                </a:ext>
              </a:extLst>
            </p:cNvPr>
            <p:cNvPicPr>
              <a:picLocks noChangeAspect="1"/>
            </p:cNvPicPr>
            <p:nvPr/>
          </p:nvPicPr>
          <p:blipFill>
            <a:blip r:embed="rId17">
              <a:extLst>
                <a:ext uri="{96DAC541-7B7A-43D3-8B79-37D633B846F1}">
                  <asvg:svgBlip xmlns:asvg="http://schemas.microsoft.com/office/drawing/2016/SVG/main" xmlns="" r:embed="rId18"/>
                </a:ext>
              </a:extLst>
            </a:blip>
            <a:stretch>
              <a:fillRect/>
            </a:stretch>
          </p:blipFill>
          <p:spPr>
            <a:xfrm>
              <a:off x="6898027" y="3179777"/>
              <a:ext cx="1726605" cy="1908000"/>
            </a:xfrm>
            <a:prstGeom prst="rect">
              <a:avLst/>
            </a:prstGeom>
          </p:spPr>
        </p:pic>
        <p:sp>
          <p:nvSpPr>
            <p:cNvPr id="29" name="Textfeld 28">
              <a:extLst>
                <a:ext uri="{FF2B5EF4-FFF2-40B4-BE49-F238E27FC236}">
                  <a16:creationId xmlns:a16="http://schemas.microsoft.com/office/drawing/2014/main" xmlns="" id="{32DD4A0F-9E9A-46AD-BBA4-2F4D7CF723CA}"/>
                </a:ext>
              </a:extLst>
            </p:cNvPr>
            <p:cNvSpPr txBox="1"/>
            <p:nvPr/>
          </p:nvSpPr>
          <p:spPr>
            <a:xfrm>
              <a:off x="8297725" y="5119111"/>
              <a:ext cx="653814" cy="369332"/>
            </a:xfrm>
            <a:prstGeom prst="rect">
              <a:avLst/>
            </a:prstGeom>
            <a:noFill/>
          </p:spPr>
          <p:txBody>
            <a:bodyPr wrap="square" rtlCol="0">
              <a:spAutoFit/>
            </a:bodyPr>
            <a:lstStyle/>
            <a:p>
              <a:r>
                <a:rPr lang="de-DE" b="1" dirty="0">
                  <a:solidFill>
                    <a:schemeClr val="accent1"/>
                  </a:solidFill>
                </a:rPr>
                <a:t>47%</a:t>
              </a:r>
            </a:p>
          </p:txBody>
        </p:sp>
      </p:grpSp>
      <p:pic>
        <p:nvPicPr>
          <p:cNvPr id="31" name="Grafik 30" descr="Ein Bild, das Person, Kleidung, haltend, Mann enthält.&#10;&#10;Automatisch generierte Beschreibung">
            <a:extLst>
              <a:ext uri="{FF2B5EF4-FFF2-40B4-BE49-F238E27FC236}">
                <a16:creationId xmlns:a16="http://schemas.microsoft.com/office/drawing/2014/main" xmlns="" id="{630865B6-762D-41AD-8524-5F44B57E47F8}"/>
              </a:ext>
            </a:extLst>
          </p:cNvPr>
          <p:cNvPicPr>
            <a:picLocks noChangeAspect="1"/>
          </p:cNvPicPr>
          <p:nvPr/>
        </p:nvPicPr>
        <p:blipFill>
          <a:blip r:embed="rId19"/>
          <a:stretch>
            <a:fillRect/>
          </a:stretch>
        </p:blipFill>
        <p:spPr>
          <a:xfrm>
            <a:off x="-164370" y="3731513"/>
            <a:ext cx="3246853" cy="3294922"/>
          </a:xfrm>
          <a:prstGeom prst="rect">
            <a:avLst/>
          </a:prstGeom>
        </p:spPr>
      </p:pic>
    </p:spTree>
    <p:extLst>
      <p:ext uri="{BB962C8B-B14F-4D97-AF65-F5344CB8AC3E}">
        <p14:creationId xmlns:p14="http://schemas.microsoft.com/office/powerpoint/2010/main" val="4041742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53AD4E40-A80A-4AFD-9BF9-CFE008565307}"/>
              </a:ext>
            </a:extLst>
          </p:cNvPr>
          <p:cNvSpPr>
            <a:spLocks noGrp="1"/>
          </p:cNvSpPr>
          <p:nvPr>
            <p:ph type="title"/>
          </p:nvPr>
        </p:nvSpPr>
        <p:spPr/>
        <p:txBody>
          <a:bodyPr/>
          <a:lstStyle/>
          <a:p>
            <a:r>
              <a:rPr lang="de-DE" dirty="0">
                <a:solidFill>
                  <a:srgbClr val="FFFFFF"/>
                </a:solidFill>
                <a:effectLst>
                  <a:outerShdw blurRad="50800" dist="38100" dir="2700000" algn="tl" rotWithShape="0">
                    <a:prstClr val="black">
                      <a:alpha val="40000"/>
                    </a:prstClr>
                  </a:outerShdw>
                </a:effectLst>
              </a:rPr>
              <a:t>Phase 2: 	Zahlen und Entwicklungen </a:t>
            </a:r>
            <a:br>
              <a:rPr lang="de-DE" dirty="0">
                <a:solidFill>
                  <a:srgbClr val="FFFFFF"/>
                </a:solidFill>
                <a:effectLst>
                  <a:outerShdw blurRad="50800" dist="38100" dir="2700000" algn="tl" rotWithShape="0">
                    <a:prstClr val="black">
                      <a:alpha val="40000"/>
                    </a:prstClr>
                  </a:outerShdw>
                </a:effectLst>
              </a:rPr>
            </a:br>
            <a:r>
              <a:rPr lang="de-DE" dirty="0">
                <a:solidFill>
                  <a:srgbClr val="FFFFFF"/>
                </a:solidFill>
                <a:effectLst>
                  <a:outerShdw blurRad="50800" dist="38100" dir="2700000" algn="tl" rotWithShape="0">
                    <a:prstClr val="black">
                      <a:alpha val="40000"/>
                    </a:prstClr>
                  </a:outerShdw>
                </a:effectLst>
              </a:rPr>
              <a:t>			Anteil Sprachkurse und Sprachniveau seit 2016</a:t>
            </a:r>
            <a:endParaRPr lang="de-DE" dirty="0"/>
          </a:p>
        </p:txBody>
      </p:sp>
      <p:sp>
        <p:nvSpPr>
          <p:cNvPr id="3" name="Foliennummernplatzhalter 2">
            <a:extLst>
              <a:ext uri="{FF2B5EF4-FFF2-40B4-BE49-F238E27FC236}">
                <a16:creationId xmlns:a16="http://schemas.microsoft.com/office/drawing/2014/main" xmlns="" id="{E0855568-E1D0-472A-B4DB-A91D2AAC26D4}"/>
              </a:ext>
            </a:extLst>
          </p:cNvPr>
          <p:cNvSpPr>
            <a:spLocks noGrp="1"/>
          </p:cNvSpPr>
          <p:nvPr>
            <p:ph type="sldNum" sz="quarter" idx="12"/>
          </p:nvPr>
        </p:nvSpPr>
        <p:spPr/>
        <p:txBody>
          <a:bodyPr/>
          <a:lstStyle/>
          <a:p>
            <a:fld id="{917E9A67-508C-2544-868A-47185330C568}" type="slidenum">
              <a:rPr lang="de-DE" smtClean="0"/>
              <a:pPr/>
              <a:t>11</a:t>
            </a:fld>
            <a:endParaRPr lang="de-DE" dirty="0"/>
          </a:p>
        </p:txBody>
      </p:sp>
      <p:graphicFrame>
        <p:nvGraphicFramePr>
          <p:cNvPr id="6" name="Diagramm 5">
            <a:extLst>
              <a:ext uri="{FF2B5EF4-FFF2-40B4-BE49-F238E27FC236}">
                <a16:creationId xmlns:a16="http://schemas.microsoft.com/office/drawing/2014/main" xmlns="" id="{A712B984-36BD-4A88-87B4-92D7B5369A6E}"/>
              </a:ext>
            </a:extLst>
          </p:cNvPr>
          <p:cNvGraphicFramePr>
            <a:graphicFrameLocks noGrp="1"/>
          </p:cNvGraphicFramePr>
          <p:nvPr>
            <p:extLst>
              <p:ext uri="{D42A27DB-BD31-4B8C-83A1-F6EECF244321}">
                <p14:modId xmlns:p14="http://schemas.microsoft.com/office/powerpoint/2010/main" val="2973959200"/>
              </p:ext>
            </p:extLst>
          </p:nvPr>
        </p:nvGraphicFramePr>
        <p:xfrm>
          <a:off x="-416176" y="1083757"/>
          <a:ext cx="7974190" cy="4978810"/>
        </p:xfrm>
        <a:graphic>
          <a:graphicData uri="http://schemas.openxmlformats.org/drawingml/2006/chart">
            <c:chart xmlns:c="http://schemas.openxmlformats.org/drawingml/2006/chart" xmlns:r="http://schemas.openxmlformats.org/officeDocument/2006/relationships" r:id="rId3"/>
          </a:graphicData>
        </a:graphic>
      </p:graphicFrame>
      <p:grpSp>
        <p:nvGrpSpPr>
          <p:cNvPr id="5" name="Gruppieren 4">
            <a:extLst>
              <a:ext uri="{FF2B5EF4-FFF2-40B4-BE49-F238E27FC236}">
                <a16:creationId xmlns:a16="http://schemas.microsoft.com/office/drawing/2014/main" xmlns="" id="{0B466297-EA67-4E1B-A213-5B553D6279B4}"/>
              </a:ext>
            </a:extLst>
          </p:cNvPr>
          <p:cNvGrpSpPr/>
          <p:nvPr/>
        </p:nvGrpSpPr>
        <p:grpSpPr>
          <a:xfrm>
            <a:off x="6454670" y="5158763"/>
            <a:ext cx="2206687" cy="1230959"/>
            <a:chOff x="6709630" y="5373441"/>
            <a:chExt cx="2206687" cy="1230959"/>
          </a:xfrm>
        </p:grpSpPr>
        <p:sp>
          <p:nvSpPr>
            <p:cNvPr id="7" name="Flussdiagramm: Alternativer Prozess 6">
              <a:extLst>
                <a:ext uri="{FF2B5EF4-FFF2-40B4-BE49-F238E27FC236}">
                  <a16:creationId xmlns:a16="http://schemas.microsoft.com/office/drawing/2014/main" xmlns="" id="{63F2CA44-5499-46A9-8407-F92D485915C7}"/>
                </a:ext>
              </a:extLst>
            </p:cNvPr>
            <p:cNvSpPr/>
            <p:nvPr/>
          </p:nvSpPr>
          <p:spPr>
            <a:xfrm>
              <a:off x="6709630" y="5624742"/>
              <a:ext cx="2069245" cy="979658"/>
            </a:xfrm>
            <a:prstGeom prst="flowChartAlternateProcess">
              <a:avLst/>
            </a:prstGeom>
            <a:solidFill>
              <a:srgbClr val="FFFFB7"/>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8" name="Textfeld 7">
              <a:extLst>
                <a:ext uri="{FF2B5EF4-FFF2-40B4-BE49-F238E27FC236}">
                  <a16:creationId xmlns:a16="http://schemas.microsoft.com/office/drawing/2014/main" xmlns="" id="{D4AEC63D-A0B2-42C7-BBE0-51126EA9BD7A}"/>
                </a:ext>
              </a:extLst>
            </p:cNvPr>
            <p:cNvSpPr txBox="1"/>
            <p:nvPr/>
          </p:nvSpPr>
          <p:spPr>
            <a:xfrm>
              <a:off x="6709630" y="5650293"/>
              <a:ext cx="2135877" cy="954107"/>
            </a:xfrm>
            <a:prstGeom prst="rect">
              <a:avLst/>
            </a:prstGeom>
            <a:noFill/>
          </p:spPr>
          <p:txBody>
            <a:bodyPr wrap="square" rtlCol="0">
              <a:spAutoFit/>
            </a:bodyPr>
            <a:lstStyle/>
            <a:p>
              <a:r>
                <a:rPr lang="de-DE" sz="1400" b="1" dirty="0"/>
                <a:t>42% fühlten sich sprachlich gut bis sehr gut auf das Studium vorbereitet</a:t>
              </a:r>
            </a:p>
          </p:txBody>
        </p:sp>
        <p:pic>
          <p:nvPicPr>
            <p:cNvPr id="9" name="Grafik 8" descr="Kundenbewertung RNL">
              <a:extLst>
                <a:ext uri="{FF2B5EF4-FFF2-40B4-BE49-F238E27FC236}">
                  <a16:creationId xmlns:a16="http://schemas.microsoft.com/office/drawing/2014/main" xmlns="" id="{947B3FB8-A66C-4874-9F51-D8C330EB3C84}"/>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8382344" y="5373441"/>
              <a:ext cx="533973" cy="502602"/>
            </a:xfrm>
            <a:prstGeom prst="rect">
              <a:avLst/>
            </a:prstGeom>
          </p:spPr>
        </p:pic>
      </p:grpSp>
    </p:spTree>
    <p:extLst>
      <p:ext uri="{BB962C8B-B14F-4D97-AF65-F5344CB8AC3E}">
        <p14:creationId xmlns:p14="http://schemas.microsoft.com/office/powerpoint/2010/main" val="766510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xmlns="" id="{38B2E48F-50AF-44FF-A643-051D30A716CB}"/>
              </a:ext>
            </a:extLst>
          </p:cNvPr>
          <p:cNvSpPr>
            <a:spLocks noGrp="1"/>
          </p:cNvSpPr>
          <p:nvPr>
            <p:ph type="sldNum" sz="quarter" idx="12"/>
          </p:nvPr>
        </p:nvSpPr>
        <p:spPr/>
        <p:txBody>
          <a:bodyPr/>
          <a:lstStyle/>
          <a:p>
            <a:fld id="{917E9A67-508C-2544-868A-47185330C568}" type="slidenum">
              <a:rPr lang="de-DE" smtClean="0"/>
              <a:pPr/>
              <a:t>12</a:t>
            </a:fld>
            <a:endParaRPr lang="de-DE" dirty="0"/>
          </a:p>
        </p:txBody>
      </p:sp>
      <p:sp>
        <p:nvSpPr>
          <p:cNvPr id="5" name="Titel 1">
            <a:extLst>
              <a:ext uri="{FF2B5EF4-FFF2-40B4-BE49-F238E27FC236}">
                <a16:creationId xmlns:a16="http://schemas.microsoft.com/office/drawing/2014/main" xmlns="" id="{8E1F3C76-E7B7-4346-80D6-94FC7FCD4233}"/>
              </a:ext>
            </a:extLst>
          </p:cNvPr>
          <p:cNvSpPr>
            <a:spLocks noGrp="1"/>
          </p:cNvSpPr>
          <p:nvPr>
            <p:ph type="title"/>
          </p:nvPr>
        </p:nvSpPr>
        <p:spPr>
          <a:xfrm>
            <a:off x="360000" y="252000"/>
            <a:ext cx="8424000" cy="792000"/>
          </a:xfrm>
        </p:spPr>
        <p:txBody>
          <a:bodyPr/>
          <a:lstStyle/>
          <a:p>
            <a:r>
              <a:rPr lang="de-DE" dirty="0">
                <a:solidFill>
                  <a:prstClr val="black"/>
                </a:solidFill>
              </a:rPr>
              <a:t/>
            </a:r>
            <a:br>
              <a:rPr lang="de-DE" dirty="0">
                <a:solidFill>
                  <a:prstClr val="black"/>
                </a:solidFill>
              </a:rPr>
            </a:br>
            <a:endParaRPr lang="de-DE" b="0" dirty="0"/>
          </a:p>
        </p:txBody>
      </p:sp>
      <p:sp>
        <p:nvSpPr>
          <p:cNvPr id="2" name="Textfeld 1">
            <a:extLst>
              <a:ext uri="{FF2B5EF4-FFF2-40B4-BE49-F238E27FC236}">
                <a16:creationId xmlns:a16="http://schemas.microsoft.com/office/drawing/2014/main" xmlns="" id="{328D75A2-163E-45F7-8A0B-1AC240CF77D9}"/>
              </a:ext>
            </a:extLst>
          </p:cNvPr>
          <p:cNvSpPr txBox="1"/>
          <p:nvPr/>
        </p:nvSpPr>
        <p:spPr>
          <a:xfrm>
            <a:off x="354875" y="283727"/>
            <a:ext cx="8424000" cy="461665"/>
          </a:xfrm>
          <a:prstGeom prst="rect">
            <a:avLst/>
          </a:prstGeom>
          <a:noFill/>
        </p:spPr>
        <p:txBody>
          <a:bodyPr wrap="square" rtlCol="0">
            <a:spAutoFit/>
          </a:bodyPr>
          <a:lstStyle/>
          <a:p>
            <a:r>
              <a:rPr lang="de-DE" sz="2400" b="1" dirty="0">
                <a:solidFill>
                  <a:schemeClr val="bg1"/>
                </a:solidFill>
                <a:effectLst>
                  <a:outerShdw blurRad="50800" dist="38100" dir="2700000" algn="tl" rotWithShape="0">
                    <a:prstClr val="black">
                      <a:alpha val="40000"/>
                    </a:prstClr>
                  </a:outerShdw>
                </a:effectLst>
              </a:rPr>
              <a:t>…und noch ein paar Fakten</a:t>
            </a:r>
          </a:p>
        </p:txBody>
      </p:sp>
      <p:graphicFrame>
        <p:nvGraphicFramePr>
          <p:cNvPr id="4" name="Diagramm 3">
            <a:extLst>
              <a:ext uri="{FF2B5EF4-FFF2-40B4-BE49-F238E27FC236}">
                <a16:creationId xmlns:a16="http://schemas.microsoft.com/office/drawing/2014/main" xmlns="" id="{FCF0888D-45E9-4B84-ADD7-D7A5E9A20104}"/>
              </a:ext>
            </a:extLst>
          </p:cNvPr>
          <p:cNvGraphicFramePr/>
          <p:nvPr>
            <p:extLst>
              <p:ext uri="{D42A27DB-BD31-4B8C-83A1-F6EECF244321}">
                <p14:modId xmlns:p14="http://schemas.microsoft.com/office/powerpoint/2010/main" val="1903660130"/>
              </p:ext>
            </p:extLst>
          </p:nvPr>
        </p:nvGraphicFramePr>
        <p:xfrm>
          <a:off x="971723" y="1238692"/>
          <a:ext cx="7374835" cy="48304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Grafik 6" descr="Informationen">
            <a:extLst>
              <a:ext uri="{FF2B5EF4-FFF2-40B4-BE49-F238E27FC236}">
                <a16:creationId xmlns:a16="http://schemas.microsoft.com/office/drawing/2014/main" xmlns="" id="{8C429E4C-17D6-4395-9FEE-3398A6E64B2E}"/>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6848271" y="663541"/>
            <a:ext cx="1059526" cy="1059526"/>
          </a:xfrm>
          <a:prstGeom prst="rect">
            <a:avLst/>
          </a:prstGeom>
        </p:spPr>
      </p:pic>
    </p:spTree>
    <p:extLst>
      <p:ext uri="{BB962C8B-B14F-4D97-AF65-F5344CB8AC3E}">
        <p14:creationId xmlns:p14="http://schemas.microsoft.com/office/powerpoint/2010/main" val="8894340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xmlns="" id="{81DF9F88-EDB4-40CA-A03B-C6E31FA64201}"/>
              </a:ext>
            </a:extLst>
          </p:cNvPr>
          <p:cNvSpPr>
            <a:spLocks noGrp="1"/>
          </p:cNvSpPr>
          <p:nvPr>
            <p:ph type="sldNum" sz="quarter" idx="12"/>
          </p:nvPr>
        </p:nvSpPr>
        <p:spPr/>
        <p:txBody>
          <a:bodyPr/>
          <a:lstStyle/>
          <a:p>
            <a:fld id="{917E9A67-508C-2544-868A-47185330C568}" type="slidenum">
              <a:rPr lang="de-DE" smtClean="0"/>
              <a:pPr/>
              <a:t>13</a:t>
            </a:fld>
            <a:endParaRPr lang="de-DE" dirty="0"/>
          </a:p>
        </p:txBody>
      </p:sp>
      <p:sp>
        <p:nvSpPr>
          <p:cNvPr id="7" name="Rechteck: abgerundete Ecken 6">
            <a:extLst>
              <a:ext uri="{FF2B5EF4-FFF2-40B4-BE49-F238E27FC236}">
                <a16:creationId xmlns:a16="http://schemas.microsoft.com/office/drawing/2014/main" xmlns="" id="{8CC1B3E1-DDBC-46DA-9A15-18C0E7FFFA08}"/>
              </a:ext>
            </a:extLst>
          </p:cNvPr>
          <p:cNvSpPr/>
          <p:nvPr/>
        </p:nvSpPr>
        <p:spPr>
          <a:xfrm>
            <a:off x="1071980" y="2420612"/>
            <a:ext cx="7000039" cy="1088132"/>
          </a:xfrm>
          <a:prstGeom prst="roundRect">
            <a:avLst/>
          </a:prstGeom>
          <a:solidFill>
            <a:srgbClr val="E19B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Textfeld 5">
            <a:extLst>
              <a:ext uri="{FF2B5EF4-FFF2-40B4-BE49-F238E27FC236}">
                <a16:creationId xmlns:a16="http://schemas.microsoft.com/office/drawing/2014/main" xmlns="" id="{2075AA97-B6D6-405A-B5E4-DBF92A2E57C9}"/>
              </a:ext>
            </a:extLst>
          </p:cNvPr>
          <p:cNvSpPr txBox="1"/>
          <p:nvPr/>
        </p:nvSpPr>
        <p:spPr>
          <a:xfrm>
            <a:off x="1307807" y="2672290"/>
            <a:ext cx="6262576" cy="584775"/>
          </a:xfrm>
          <a:prstGeom prst="rect">
            <a:avLst/>
          </a:prstGeom>
          <a:noFill/>
        </p:spPr>
        <p:txBody>
          <a:bodyPr wrap="square" rtlCol="0">
            <a:spAutoFit/>
          </a:bodyPr>
          <a:lstStyle/>
          <a:p>
            <a:pPr algn="ctr"/>
            <a:r>
              <a:rPr lang="de-DE" sz="3200" b="1" dirty="0"/>
              <a:t>PHASE 3: 	STUDIUM</a:t>
            </a:r>
          </a:p>
        </p:txBody>
      </p:sp>
      <p:sp>
        <p:nvSpPr>
          <p:cNvPr id="10" name="Gleichschenkliges Dreieck 9">
            <a:extLst>
              <a:ext uri="{FF2B5EF4-FFF2-40B4-BE49-F238E27FC236}">
                <a16:creationId xmlns:a16="http://schemas.microsoft.com/office/drawing/2014/main" xmlns="" id="{4D9AC855-0B93-43F2-8BF0-F6C31CC3E866}"/>
              </a:ext>
            </a:extLst>
          </p:cNvPr>
          <p:cNvSpPr/>
          <p:nvPr/>
        </p:nvSpPr>
        <p:spPr>
          <a:xfrm rot="5400000">
            <a:off x="1563163" y="2730761"/>
            <a:ext cx="488742" cy="467833"/>
          </a:xfrm>
          <a:prstGeom prst="triangle">
            <a:avLst>
              <a:gd name="adj" fmla="val 5000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Rechteck 10">
            <a:extLst>
              <a:ext uri="{FF2B5EF4-FFF2-40B4-BE49-F238E27FC236}">
                <a16:creationId xmlns:a16="http://schemas.microsoft.com/office/drawing/2014/main" xmlns="" id="{1AEDC1D3-4133-44A1-BFA3-1C12C00BA9E7}"/>
              </a:ext>
            </a:extLst>
          </p:cNvPr>
          <p:cNvSpPr/>
          <p:nvPr/>
        </p:nvSpPr>
        <p:spPr>
          <a:xfrm>
            <a:off x="0" y="0"/>
            <a:ext cx="9144000" cy="108813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8" name="Ellipse 7">
            <a:extLst>
              <a:ext uri="{FF2B5EF4-FFF2-40B4-BE49-F238E27FC236}">
                <a16:creationId xmlns:a16="http://schemas.microsoft.com/office/drawing/2014/main" xmlns="" id="{523C897D-E9ED-43A1-8F45-B2F20445CF15}"/>
              </a:ext>
            </a:extLst>
          </p:cNvPr>
          <p:cNvSpPr/>
          <p:nvPr/>
        </p:nvSpPr>
        <p:spPr>
          <a:xfrm>
            <a:off x="5965629" y="1227634"/>
            <a:ext cx="1460405" cy="1428193"/>
          </a:xfrm>
          <a:prstGeom prst="ellipse">
            <a:avLst/>
          </a:prstGeom>
          <a:solidFill>
            <a:srgbClr val="DEEBF7">
              <a:alpha val="40000"/>
            </a:srgbClr>
          </a:solidFill>
          <a:ln>
            <a:solidFill>
              <a:srgbClr val="E19B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Textfeld 8">
            <a:extLst>
              <a:ext uri="{FF2B5EF4-FFF2-40B4-BE49-F238E27FC236}">
                <a16:creationId xmlns:a16="http://schemas.microsoft.com/office/drawing/2014/main" xmlns="" id="{21E8901E-2BCE-40F6-9E93-974EE06C6732}"/>
              </a:ext>
            </a:extLst>
          </p:cNvPr>
          <p:cNvSpPr txBox="1"/>
          <p:nvPr/>
        </p:nvSpPr>
        <p:spPr>
          <a:xfrm>
            <a:off x="6157983" y="1787841"/>
            <a:ext cx="1075696" cy="307777"/>
          </a:xfrm>
          <a:prstGeom prst="rect">
            <a:avLst/>
          </a:prstGeom>
          <a:noFill/>
        </p:spPr>
        <p:txBody>
          <a:bodyPr wrap="square" rtlCol="0">
            <a:spAutoFit/>
          </a:bodyPr>
          <a:lstStyle/>
          <a:p>
            <a:pPr algn="ctr"/>
            <a:r>
              <a:rPr lang="de-DE" sz="1400" b="1" dirty="0"/>
              <a:t>INTEGRA</a:t>
            </a:r>
          </a:p>
        </p:txBody>
      </p:sp>
      <p:sp>
        <p:nvSpPr>
          <p:cNvPr id="12" name="Ellipse 11">
            <a:extLst>
              <a:ext uri="{FF2B5EF4-FFF2-40B4-BE49-F238E27FC236}">
                <a16:creationId xmlns:a16="http://schemas.microsoft.com/office/drawing/2014/main" xmlns="" id="{39E5B3A1-0A3A-4815-89C6-022A783B6693}"/>
              </a:ext>
            </a:extLst>
          </p:cNvPr>
          <p:cNvSpPr/>
          <p:nvPr/>
        </p:nvSpPr>
        <p:spPr>
          <a:xfrm>
            <a:off x="7240838" y="1161056"/>
            <a:ext cx="1538037" cy="1428193"/>
          </a:xfrm>
          <a:prstGeom prst="ellipse">
            <a:avLst/>
          </a:prstGeom>
          <a:solidFill>
            <a:srgbClr val="E2F0D9">
              <a:alpha val="40000"/>
            </a:srgbClr>
          </a:solidFill>
          <a:ln>
            <a:solidFill>
              <a:srgbClr val="E19B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Textfeld 12">
            <a:extLst>
              <a:ext uri="{FF2B5EF4-FFF2-40B4-BE49-F238E27FC236}">
                <a16:creationId xmlns:a16="http://schemas.microsoft.com/office/drawing/2014/main" xmlns="" id="{76108F2D-6C46-46CE-BC9D-E4898303CE2E}"/>
              </a:ext>
            </a:extLst>
          </p:cNvPr>
          <p:cNvSpPr txBox="1"/>
          <p:nvPr/>
        </p:nvSpPr>
        <p:spPr>
          <a:xfrm>
            <a:off x="7303000" y="1720179"/>
            <a:ext cx="1538037" cy="307777"/>
          </a:xfrm>
          <a:prstGeom prst="rect">
            <a:avLst/>
          </a:prstGeom>
          <a:noFill/>
        </p:spPr>
        <p:txBody>
          <a:bodyPr wrap="square" rtlCol="0">
            <a:spAutoFit/>
          </a:bodyPr>
          <a:lstStyle/>
          <a:p>
            <a:pPr algn="ctr"/>
            <a:r>
              <a:rPr lang="de-DE" sz="1400" b="1" dirty="0"/>
              <a:t>WELCOME</a:t>
            </a:r>
          </a:p>
        </p:txBody>
      </p:sp>
      <p:sp>
        <p:nvSpPr>
          <p:cNvPr id="14" name="Ellipse 13">
            <a:extLst>
              <a:ext uri="{FF2B5EF4-FFF2-40B4-BE49-F238E27FC236}">
                <a16:creationId xmlns:a16="http://schemas.microsoft.com/office/drawing/2014/main" xmlns="" id="{707FBED0-238D-47A1-9CEB-B0A37AFE17E2}"/>
              </a:ext>
            </a:extLst>
          </p:cNvPr>
          <p:cNvSpPr/>
          <p:nvPr/>
        </p:nvSpPr>
        <p:spPr>
          <a:xfrm>
            <a:off x="6695831" y="152484"/>
            <a:ext cx="1460405" cy="1428193"/>
          </a:xfrm>
          <a:prstGeom prst="ellipse">
            <a:avLst/>
          </a:prstGeom>
          <a:solidFill>
            <a:srgbClr val="FBE5D6">
              <a:alpha val="40000"/>
            </a:srgbClr>
          </a:solidFill>
          <a:ln>
            <a:solidFill>
              <a:srgbClr val="E19B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Textfeld 14">
            <a:extLst>
              <a:ext uri="{FF2B5EF4-FFF2-40B4-BE49-F238E27FC236}">
                <a16:creationId xmlns:a16="http://schemas.microsoft.com/office/drawing/2014/main" xmlns="" id="{4E2B28B2-13C4-430B-9B11-7F544332BB7C}"/>
              </a:ext>
            </a:extLst>
          </p:cNvPr>
          <p:cNvSpPr txBox="1"/>
          <p:nvPr/>
        </p:nvSpPr>
        <p:spPr>
          <a:xfrm>
            <a:off x="6862763" y="668178"/>
            <a:ext cx="1209256" cy="307777"/>
          </a:xfrm>
          <a:prstGeom prst="rect">
            <a:avLst/>
          </a:prstGeom>
          <a:noFill/>
        </p:spPr>
        <p:txBody>
          <a:bodyPr wrap="square" rtlCol="0">
            <a:spAutoFit/>
          </a:bodyPr>
          <a:lstStyle/>
          <a:p>
            <a:pPr algn="ctr"/>
            <a:r>
              <a:rPr lang="de-DE" sz="1400" b="1" dirty="0"/>
              <a:t>NRWege</a:t>
            </a:r>
          </a:p>
        </p:txBody>
      </p:sp>
      <p:sp>
        <p:nvSpPr>
          <p:cNvPr id="2" name="Rechteck 1">
            <a:extLst>
              <a:ext uri="{FF2B5EF4-FFF2-40B4-BE49-F238E27FC236}">
                <a16:creationId xmlns:a16="http://schemas.microsoft.com/office/drawing/2014/main" xmlns="" id="{B27E4B98-7D20-429C-B253-43F72AE0C775}"/>
              </a:ext>
            </a:extLst>
          </p:cNvPr>
          <p:cNvSpPr/>
          <p:nvPr/>
        </p:nvSpPr>
        <p:spPr>
          <a:xfrm>
            <a:off x="1071980" y="975955"/>
            <a:ext cx="4572000" cy="923330"/>
          </a:xfrm>
          <a:prstGeom prst="rect">
            <a:avLst/>
          </a:prstGeom>
        </p:spPr>
        <p:txBody>
          <a:bodyPr>
            <a:spAutoFit/>
          </a:bodyPr>
          <a:lstStyle/>
          <a:p>
            <a:pPr marL="342900" lvl="0" indent="-342900">
              <a:buFont typeface="Arial" panose="020B0604020202020204" pitchFamily="34" charset="0"/>
              <a:buChar char="•"/>
            </a:pPr>
            <a:r>
              <a:rPr lang="de-DE" dirty="0">
                <a:solidFill>
                  <a:srgbClr val="0060AF"/>
                </a:solidFill>
              </a:rPr>
              <a:t>rund </a:t>
            </a:r>
            <a:r>
              <a:rPr lang="de-DE" dirty="0">
                <a:solidFill>
                  <a:srgbClr val="FCE3CC">
                    <a:lumMod val="50000"/>
                  </a:srgbClr>
                </a:solidFill>
              </a:rPr>
              <a:t>500 studentische Initiativen </a:t>
            </a:r>
            <a:r>
              <a:rPr lang="de-DE" dirty="0">
                <a:solidFill>
                  <a:srgbClr val="0060AF"/>
                </a:solidFill>
              </a:rPr>
              <a:t>deutschlandweit mit bisher über 4.000 geförderten Studierenden </a:t>
            </a:r>
          </a:p>
        </p:txBody>
      </p:sp>
      <p:sp>
        <p:nvSpPr>
          <p:cNvPr id="4" name="Rechteck 3">
            <a:extLst>
              <a:ext uri="{FF2B5EF4-FFF2-40B4-BE49-F238E27FC236}">
                <a16:creationId xmlns:a16="http://schemas.microsoft.com/office/drawing/2014/main" xmlns="" id="{77226569-6439-40AB-A52D-A491E5F5037E}"/>
              </a:ext>
            </a:extLst>
          </p:cNvPr>
          <p:cNvSpPr/>
          <p:nvPr/>
        </p:nvSpPr>
        <p:spPr>
          <a:xfrm>
            <a:off x="383458" y="3766498"/>
            <a:ext cx="4572000" cy="646331"/>
          </a:xfrm>
          <a:prstGeom prst="rect">
            <a:avLst/>
          </a:prstGeom>
        </p:spPr>
        <p:txBody>
          <a:bodyPr>
            <a:spAutoFit/>
          </a:bodyPr>
          <a:lstStyle/>
          <a:p>
            <a:pPr marL="342900" lvl="0" indent="-342900">
              <a:buFont typeface="Arial" panose="020B0604020202020204" pitchFamily="34" charset="0"/>
              <a:buChar char="•"/>
            </a:pPr>
            <a:r>
              <a:rPr lang="de-DE" dirty="0">
                <a:solidFill>
                  <a:srgbClr val="0060AF"/>
                </a:solidFill>
              </a:rPr>
              <a:t>über </a:t>
            </a:r>
            <a:r>
              <a:rPr lang="de-DE" dirty="0">
                <a:solidFill>
                  <a:srgbClr val="FCE3CC">
                    <a:lumMod val="50000"/>
                  </a:srgbClr>
                </a:solidFill>
              </a:rPr>
              <a:t>30.000 Geflüchtete </a:t>
            </a:r>
            <a:r>
              <a:rPr lang="de-DE" dirty="0">
                <a:solidFill>
                  <a:srgbClr val="0060AF"/>
                </a:solidFill>
              </a:rPr>
              <a:t>nehmen pro Jahr an einer Initiative teil</a:t>
            </a:r>
          </a:p>
        </p:txBody>
      </p:sp>
      <p:sp>
        <p:nvSpPr>
          <p:cNvPr id="5" name="Rechteck 4">
            <a:extLst>
              <a:ext uri="{FF2B5EF4-FFF2-40B4-BE49-F238E27FC236}">
                <a16:creationId xmlns:a16="http://schemas.microsoft.com/office/drawing/2014/main" xmlns="" id="{97428E0A-028D-46C4-B34C-A71549B2D259}"/>
              </a:ext>
            </a:extLst>
          </p:cNvPr>
          <p:cNvSpPr/>
          <p:nvPr/>
        </p:nvSpPr>
        <p:spPr>
          <a:xfrm>
            <a:off x="4409831" y="4208918"/>
            <a:ext cx="4572000" cy="923330"/>
          </a:xfrm>
          <a:prstGeom prst="rect">
            <a:avLst/>
          </a:prstGeom>
        </p:spPr>
        <p:txBody>
          <a:bodyPr>
            <a:spAutoFit/>
          </a:bodyPr>
          <a:lstStyle/>
          <a:p>
            <a:pPr marL="342900" lvl="0" indent="-342900">
              <a:buFont typeface="Arial" panose="020B0604020202020204" pitchFamily="34" charset="0"/>
              <a:buChar char="•"/>
            </a:pPr>
            <a:r>
              <a:rPr lang="de-DE" dirty="0">
                <a:solidFill>
                  <a:srgbClr val="FCE3CC">
                    <a:lumMod val="50000"/>
                  </a:srgbClr>
                </a:solidFill>
              </a:rPr>
              <a:t>19%</a:t>
            </a:r>
            <a:r>
              <a:rPr lang="de-DE" dirty="0">
                <a:solidFill>
                  <a:srgbClr val="0060AF"/>
                </a:solidFill>
              </a:rPr>
              <a:t> der aktiven Studierenden in den Projekten haben selbst einen </a:t>
            </a:r>
            <a:r>
              <a:rPr lang="de-DE" dirty="0">
                <a:solidFill>
                  <a:srgbClr val="FCE3CC">
                    <a:lumMod val="50000"/>
                  </a:srgbClr>
                </a:solidFill>
              </a:rPr>
              <a:t>Fluchthintergrund</a:t>
            </a:r>
          </a:p>
        </p:txBody>
      </p:sp>
      <p:sp>
        <p:nvSpPr>
          <p:cNvPr id="16" name="Rechteck 15">
            <a:extLst>
              <a:ext uri="{FF2B5EF4-FFF2-40B4-BE49-F238E27FC236}">
                <a16:creationId xmlns:a16="http://schemas.microsoft.com/office/drawing/2014/main" xmlns="" id="{86E7402F-8B21-4008-B5AA-A004CC5A5F15}"/>
              </a:ext>
            </a:extLst>
          </p:cNvPr>
          <p:cNvSpPr/>
          <p:nvPr/>
        </p:nvSpPr>
        <p:spPr>
          <a:xfrm>
            <a:off x="1307807" y="5298189"/>
            <a:ext cx="4572000" cy="646331"/>
          </a:xfrm>
          <a:prstGeom prst="rect">
            <a:avLst/>
          </a:prstGeom>
        </p:spPr>
        <p:txBody>
          <a:bodyPr>
            <a:spAutoFit/>
          </a:bodyPr>
          <a:lstStyle/>
          <a:p>
            <a:pPr marL="342900" lvl="0" indent="-342900">
              <a:buFont typeface="Arial" panose="020B0604020202020204" pitchFamily="34" charset="0"/>
              <a:buChar char="•"/>
            </a:pPr>
            <a:r>
              <a:rPr lang="de-DE" dirty="0">
                <a:solidFill>
                  <a:srgbClr val="FCE3CC">
                    <a:lumMod val="50000"/>
                  </a:srgbClr>
                </a:solidFill>
              </a:rPr>
              <a:t>45% </a:t>
            </a:r>
            <a:r>
              <a:rPr lang="de-DE" dirty="0">
                <a:solidFill>
                  <a:srgbClr val="0060AF"/>
                </a:solidFill>
              </a:rPr>
              <a:t>der Initiativen stehen allen </a:t>
            </a:r>
            <a:r>
              <a:rPr lang="de-DE" dirty="0">
                <a:solidFill>
                  <a:srgbClr val="FCE3CC">
                    <a:lumMod val="50000"/>
                  </a:srgbClr>
                </a:solidFill>
              </a:rPr>
              <a:t>internationalen Studierenden </a:t>
            </a:r>
            <a:r>
              <a:rPr lang="de-DE" dirty="0">
                <a:solidFill>
                  <a:srgbClr val="0060AF"/>
                </a:solidFill>
              </a:rPr>
              <a:t>offen </a:t>
            </a:r>
          </a:p>
        </p:txBody>
      </p:sp>
    </p:spTree>
    <p:extLst>
      <p:ext uri="{BB962C8B-B14F-4D97-AF65-F5344CB8AC3E}">
        <p14:creationId xmlns:p14="http://schemas.microsoft.com/office/powerpoint/2010/main" val="24152905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descr="Ein Bild, das Zeichnung enthält.&#10;&#10;Automatisch generierte Beschreibung">
            <a:extLst>
              <a:ext uri="{FF2B5EF4-FFF2-40B4-BE49-F238E27FC236}">
                <a16:creationId xmlns:a16="http://schemas.microsoft.com/office/drawing/2014/main" xmlns="" id="{8528183C-F875-4FCC-B48B-1A4511377274}"/>
              </a:ext>
            </a:extLst>
          </p:cNvPr>
          <p:cNvPicPr>
            <a:picLocks noChangeAspect="1"/>
          </p:cNvPicPr>
          <p:nvPr/>
        </p:nvPicPr>
        <p:blipFill rotWithShape="1">
          <a:blip r:embed="rId3">
            <a:duotone>
              <a:schemeClr val="accent2">
                <a:shade val="45000"/>
                <a:satMod val="135000"/>
              </a:schemeClr>
              <a:prstClr val="white"/>
            </a:duotone>
          </a:blip>
          <a:srcRect l="19256" t="9566" r="5866"/>
          <a:stretch/>
        </p:blipFill>
        <p:spPr>
          <a:xfrm>
            <a:off x="6026772" y="4264621"/>
            <a:ext cx="2315186" cy="1839698"/>
          </a:xfrm>
          <a:prstGeom prst="rect">
            <a:avLst/>
          </a:prstGeom>
        </p:spPr>
      </p:pic>
      <p:sp>
        <p:nvSpPr>
          <p:cNvPr id="2" name="Titel 1">
            <a:extLst>
              <a:ext uri="{FF2B5EF4-FFF2-40B4-BE49-F238E27FC236}">
                <a16:creationId xmlns:a16="http://schemas.microsoft.com/office/drawing/2014/main" xmlns="" id="{BAD75FAC-5613-4E58-9D1D-8E5BACC5CD0E}"/>
              </a:ext>
            </a:extLst>
          </p:cNvPr>
          <p:cNvSpPr>
            <a:spLocks noGrp="1"/>
          </p:cNvSpPr>
          <p:nvPr>
            <p:ph type="title"/>
          </p:nvPr>
        </p:nvSpPr>
        <p:spPr/>
        <p:txBody>
          <a:bodyPr/>
          <a:lstStyle/>
          <a:p>
            <a:r>
              <a:rPr lang="de-DE" dirty="0">
                <a:effectLst>
                  <a:outerShdw blurRad="50800" dist="38100" dir="2700000" algn="tl" rotWithShape="0">
                    <a:prstClr val="black">
                      <a:alpha val="40000"/>
                    </a:prstClr>
                  </a:outerShdw>
                </a:effectLst>
              </a:rPr>
              <a:t>Phase 3: 	Auswirkungen des Welcome-Programms an den 			Hochschulen</a:t>
            </a:r>
            <a:endParaRPr lang="de-DE" sz="2000" dirty="0">
              <a:effectLst>
                <a:outerShdw blurRad="50800" dist="38100" dir="2700000" algn="tl" rotWithShape="0">
                  <a:prstClr val="black">
                    <a:alpha val="40000"/>
                  </a:prstClr>
                </a:outerShdw>
              </a:effectLst>
            </a:endParaRPr>
          </a:p>
        </p:txBody>
      </p:sp>
      <p:sp>
        <p:nvSpPr>
          <p:cNvPr id="3" name="Foliennummernplatzhalter 2">
            <a:extLst>
              <a:ext uri="{FF2B5EF4-FFF2-40B4-BE49-F238E27FC236}">
                <a16:creationId xmlns:a16="http://schemas.microsoft.com/office/drawing/2014/main" xmlns="" id="{C4DF12F5-5208-4618-9582-04298234E392}"/>
              </a:ext>
            </a:extLst>
          </p:cNvPr>
          <p:cNvSpPr>
            <a:spLocks noGrp="1"/>
          </p:cNvSpPr>
          <p:nvPr>
            <p:ph type="sldNum" sz="quarter" idx="12"/>
          </p:nvPr>
        </p:nvSpPr>
        <p:spPr/>
        <p:txBody>
          <a:bodyPr/>
          <a:lstStyle/>
          <a:p>
            <a:fld id="{917E9A67-508C-2544-868A-47185330C568}" type="slidenum">
              <a:rPr lang="de-DE" smtClean="0"/>
              <a:pPr/>
              <a:t>14</a:t>
            </a:fld>
            <a:endParaRPr lang="de-DE" dirty="0"/>
          </a:p>
        </p:txBody>
      </p:sp>
      <p:sp>
        <p:nvSpPr>
          <p:cNvPr id="4" name="Textplatzhalter 3">
            <a:extLst>
              <a:ext uri="{FF2B5EF4-FFF2-40B4-BE49-F238E27FC236}">
                <a16:creationId xmlns:a16="http://schemas.microsoft.com/office/drawing/2014/main" xmlns="" id="{DFDD50EC-3F69-4F5B-8D92-453E6622E0EC}"/>
              </a:ext>
            </a:extLst>
          </p:cNvPr>
          <p:cNvSpPr>
            <a:spLocks noGrp="1"/>
          </p:cNvSpPr>
          <p:nvPr>
            <p:ph type="body" sz="quarter" idx="13"/>
          </p:nvPr>
        </p:nvSpPr>
        <p:spPr>
          <a:xfrm>
            <a:off x="-649302" y="1254915"/>
            <a:ext cx="8175259" cy="5349485"/>
          </a:xfrm>
        </p:spPr>
        <p:txBody>
          <a:bodyPr/>
          <a:lstStyle/>
          <a:p>
            <a:pPr marL="1790700" lvl="4" indent="-285750">
              <a:buClr>
                <a:srgbClr val="0070C0"/>
              </a:buClr>
              <a:buSzPct val="150000"/>
              <a:buFont typeface="Wingdings" panose="05000000000000000000" pitchFamily="2" charset="2"/>
              <a:buChar char="ü"/>
            </a:pPr>
            <a:endParaRPr lang="de-DE" sz="1800" dirty="0"/>
          </a:p>
          <a:p>
            <a:pPr marL="1790700" lvl="4" indent="-285750">
              <a:buClr>
                <a:srgbClr val="0070C0"/>
              </a:buClr>
              <a:buSzPct val="150000"/>
              <a:buFont typeface="Wingdings" panose="05000000000000000000" pitchFamily="2" charset="2"/>
              <a:buChar char="ü"/>
            </a:pPr>
            <a:endParaRPr lang="de-DE" sz="1000" dirty="0"/>
          </a:p>
          <a:p>
            <a:pPr marL="1790700" lvl="4" indent="-285750">
              <a:buClr>
                <a:srgbClr val="0070C0"/>
              </a:buClr>
              <a:buSzPct val="150000"/>
              <a:buFont typeface="Wingdings" panose="05000000000000000000" pitchFamily="2" charset="2"/>
              <a:buChar char="ü"/>
            </a:pPr>
            <a:r>
              <a:rPr lang="de-DE" sz="2000" b="0" dirty="0"/>
              <a:t>Professionalisierung studentischen Engagements und Auf- und Ausbau besserer Strukturen</a:t>
            </a:r>
          </a:p>
          <a:p>
            <a:pPr marL="1790700" lvl="4" indent="-285750">
              <a:buClr>
                <a:srgbClr val="0070C0"/>
              </a:buClr>
              <a:buSzPct val="150000"/>
              <a:buFont typeface="Wingdings" panose="05000000000000000000" pitchFamily="2" charset="2"/>
              <a:buChar char="ü"/>
            </a:pPr>
            <a:endParaRPr lang="de-DE" sz="800" dirty="0"/>
          </a:p>
          <a:p>
            <a:pPr marL="1790700" lvl="4" indent="-285750">
              <a:buClr>
                <a:srgbClr val="0070C0"/>
              </a:buClr>
              <a:buSzPct val="150000"/>
              <a:buFont typeface="Wingdings" panose="05000000000000000000" pitchFamily="2" charset="2"/>
              <a:buChar char="ü"/>
            </a:pPr>
            <a:r>
              <a:rPr lang="de-DE" sz="2000" dirty="0"/>
              <a:t>zielgerichtetere Beratungs- und Betreuungsangebote</a:t>
            </a:r>
          </a:p>
          <a:p>
            <a:pPr marL="1790700" lvl="4" indent="-285750">
              <a:buClr>
                <a:srgbClr val="0070C0"/>
              </a:buClr>
              <a:buSzPct val="150000"/>
              <a:buFont typeface="Wingdings" panose="05000000000000000000" pitchFamily="2" charset="2"/>
              <a:buChar char="ü"/>
            </a:pPr>
            <a:endParaRPr lang="de-DE" sz="1000" dirty="0"/>
          </a:p>
          <a:p>
            <a:pPr marL="1790700" lvl="4" indent="-285750">
              <a:buClr>
                <a:srgbClr val="0070C0"/>
              </a:buClr>
              <a:buSzPct val="150000"/>
              <a:buFont typeface="Wingdings" panose="05000000000000000000" pitchFamily="2" charset="2"/>
              <a:buChar char="ü"/>
            </a:pPr>
            <a:r>
              <a:rPr lang="de-DE" sz="2000" dirty="0"/>
              <a:t>bessere Vernetzung mit anderen hochschulinternen sowie hochschulexternen Initiativen</a:t>
            </a:r>
            <a:endParaRPr lang="de-DE" sz="2000" b="0" dirty="0"/>
          </a:p>
          <a:p>
            <a:pPr marL="1790700" lvl="4" indent="-285750">
              <a:buClr>
                <a:srgbClr val="0070C0"/>
              </a:buClr>
              <a:buSzPct val="150000"/>
              <a:buFont typeface="Wingdings" panose="05000000000000000000" pitchFamily="2" charset="2"/>
              <a:buChar char="ü"/>
            </a:pPr>
            <a:endParaRPr lang="de-DE" sz="800" dirty="0"/>
          </a:p>
          <a:p>
            <a:pPr marL="1790700" lvl="4" indent="-285750">
              <a:buClr>
                <a:srgbClr val="0070C0"/>
              </a:buClr>
              <a:buSzPct val="150000"/>
              <a:buFont typeface="Wingdings" panose="05000000000000000000" pitchFamily="2" charset="2"/>
              <a:buChar char="ü"/>
            </a:pPr>
            <a:r>
              <a:rPr lang="de-DE" sz="2000" dirty="0"/>
              <a:t>steigendes Interesse bei Geflüchteten, sich selbst zu engagieren</a:t>
            </a:r>
          </a:p>
          <a:p>
            <a:pPr marL="1790700" lvl="4" indent="-285750">
              <a:buClr>
                <a:srgbClr val="0070C0"/>
              </a:buClr>
              <a:buSzPct val="150000"/>
              <a:buFont typeface="Wingdings" panose="05000000000000000000" pitchFamily="2" charset="2"/>
              <a:buChar char="ü"/>
            </a:pPr>
            <a:endParaRPr lang="de-DE" sz="700" b="0" dirty="0"/>
          </a:p>
          <a:p>
            <a:pPr marL="1790700" lvl="4" indent="-285750">
              <a:buClr>
                <a:srgbClr val="0070C0"/>
              </a:buClr>
              <a:buSzPct val="150000"/>
              <a:buFont typeface="Wingdings" panose="05000000000000000000" pitchFamily="2" charset="2"/>
              <a:buChar char="ü"/>
            </a:pPr>
            <a:endParaRPr lang="de-DE" sz="700" b="0" dirty="0"/>
          </a:p>
          <a:p>
            <a:pPr marL="1790700" lvl="4" indent="-285750">
              <a:buClr>
                <a:srgbClr val="0070C0"/>
              </a:buClr>
              <a:buSzPct val="150000"/>
              <a:buFont typeface="Wingdings" panose="05000000000000000000" pitchFamily="2" charset="2"/>
              <a:buChar char="ü"/>
            </a:pPr>
            <a:endParaRPr lang="de-DE" sz="1800" b="0" dirty="0"/>
          </a:p>
        </p:txBody>
      </p:sp>
    </p:spTree>
    <p:extLst>
      <p:ext uri="{BB962C8B-B14F-4D97-AF65-F5344CB8AC3E}">
        <p14:creationId xmlns:p14="http://schemas.microsoft.com/office/powerpoint/2010/main" val="20043048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xmlns="" id="{81DF9F88-EDB4-40CA-A03B-C6E31FA64201}"/>
              </a:ext>
            </a:extLst>
          </p:cNvPr>
          <p:cNvSpPr>
            <a:spLocks noGrp="1"/>
          </p:cNvSpPr>
          <p:nvPr>
            <p:ph type="sldNum" sz="quarter" idx="12"/>
          </p:nvPr>
        </p:nvSpPr>
        <p:spPr/>
        <p:txBody>
          <a:bodyPr/>
          <a:lstStyle/>
          <a:p>
            <a:fld id="{917E9A67-508C-2544-868A-47185330C568}" type="slidenum">
              <a:rPr lang="de-DE" smtClean="0"/>
              <a:pPr/>
              <a:t>15</a:t>
            </a:fld>
            <a:endParaRPr lang="de-DE" dirty="0"/>
          </a:p>
        </p:txBody>
      </p:sp>
      <p:sp>
        <p:nvSpPr>
          <p:cNvPr id="7" name="Rechteck: abgerundete Ecken 6">
            <a:extLst>
              <a:ext uri="{FF2B5EF4-FFF2-40B4-BE49-F238E27FC236}">
                <a16:creationId xmlns:a16="http://schemas.microsoft.com/office/drawing/2014/main" xmlns="" id="{8CC1B3E1-DDBC-46DA-9A15-18C0E7FFFA08}"/>
              </a:ext>
            </a:extLst>
          </p:cNvPr>
          <p:cNvSpPr/>
          <p:nvPr/>
        </p:nvSpPr>
        <p:spPr>
          <a:xfrm>
            <a:off x="1071980" y="2420612"/>
            <a:ext cx="7000039" cy="1088132"/>
          </a:xfrm>
          <a:prstGeom prst="roundRect">
            <a:avLst/>
          </a:prstGeom>
          <a:solidFill>
            <a:srgbClr val="E3DC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Textfeld 5">
            <a:extLst>
              <a:ext uri="{FF2B5EF4-FFF2-40B4-BE49-F238E27FC236}">
                <a16:creationId xmlns:a16="http://schemas.microsoft.com/office/drawing/2014/main" xmlns="" id="{2075AA97-B6D6-405A-B5E4-DBF92A2E57C9}"/>
              </a:ext>
            </a:extLst>
          </p:cNvPr>
          <p:cNvSpPr txBox="1"/>
          <p:nvPr/>
        </p:nvSpPr>
        <p:spPr>
          <a:xfrm>
            <a:off x="1307807" y="2672290"/>
            <a:ext cx="6262576" cy="584775"/>
          </a:xfrm>
          <a:prstGeom prst="rect">
            <a:avLst/>
          </a:prstGeom>
          <a:noFill/>
        </p:spPr>
        <p:txBody>
          <a:bodyPr wrap="square" rtlCol="0">
            <a:spAutoFit/>
          </a:bodyPr>
          <a:lstStyle/>
          <a:p>
            <a:pPr algn="ctr"/>
            <a:r>
              <a:rPr lang="de-DE" sz="3200" b="1" dirty="0"/>
              <a:t>PHASE 4: 	KARRIERE</a:t>
            </a:r>
          </a:p>
        </p:txBody>
      </p:sp>
      <p:sp>
        <p:nvSpPr>
          <p:cNvPr id="10" name="Gleichschenkliges Dreieck 9">
            <a:extLst>
              <a:ext uri="{FF2B5EF4-FFF2-40B4-BE49-F238E27FC236}">
                <a16:creationId xmlns:a16="http://schemas.microsoft.com/office/drawing/2014/main" xmlns="" id="{4D9AC855-0B93-43F2-8BF0-F6C31CC3E866}"/>
              </a:ext>
            </a:extLst>
          </p:cNvPr>
          <p:cNvSpPr/>
          <p:nvPr/>
        </p:nvSpPr>
        <p:spPr>
          <a:xfrm rot="5400000">
            <a:off x="1563163" y="2730761"/>
            <a:ext cx="488742" cy="467833"/>
          </a:xfrm>
          <a:prstGeom prst="triangle">
            <a:avLst>
              <a:gd name="adj" fmla="val 5000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Rechteck 10">
            <a:extLst>
              <a:ext uri="{FF2B5EF4-FFF2-40B4-BE49-F238E27FC236}">
                <a16:creationId xmlns:a16="http://schemas.microsoft.com/office/drawing/2014/main" xmlns="" id="{1AEDC1D3-4133-44A1-BFA3-1C12C00BA9E7}"/>
              </a:ext>
            </a:extLst>
          </p:cNvPr>
          <p:cNvSpPr/>
          <p:nvPr/>
        </p:nvSpPr>
        <p:spPr>
          <a:xfrm>
            <a:off x="0" y="0"/>
            <a:ext cx="9144000" cy="108813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8" name="Ellipse 7">
            <a:extLst>
              <a:ext uri="{FF2B5EF4-FFF2-40B4-BE49-F238E27FC236}">
                <a16:creationId xmlns:a16="http://schemas.microsoft.com/office/drawing/2014/main" xmlns="" id="{96CEED5C-5EA4-4219-84BA-1A1FA9A32359}"/>
              </a:ext>
            </a:extLst>
          </p:cNvPr>
          <p:cNvSpPr/>
          <p:nvPr/>
        </p:nvSpPr>
        <p:spPr>
          <a:xfrm>
            <a:off x="7073627" y="59073"/>
            <a:ext cx="1647323" cy="1625590"/>
          </a:xfrm>
          <a:prstGeom prst="ellipse">
            <a:avLst/>
          </a:prstGeom>
          <a:solidFill>
            <a:srgbClr val="FF3300">
              <a:alpha val="40000"/>
            </a:srgbClr>
          </a:solidFill>
          <a:ln>
            <a:solidFill>
              <a:srgbClr val="E3DC8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Textfeld 8">
            <a:extLst>
              <a:ext uri="{FF2B5EF4-FFF2-40B4-BE49-F238E27FC236}">
                <a16:creationId xmlns:a16="http://schemas.microsoft.com/office/drawing/2014/main" xmlns="" id="{639E5958-7E9C-4F8E-8072-F66811679EF8}"/>
              </a:ext>
            </a:extLst>
          </p:cNvPr>
          <p:cNvSpPr txBox="1"/>
          <p:nvPr/>
        </p:nvSpPr>
        <p:spPr>
          <a:xfrm>
            <a:off x="7048158" y="507197"/>
            <a:ext cx="1750387" cy="615553"/>
          </a:xfrm>
          <a:prstGeom prst="rect">
            <a:avLst/>
          </a:prstGeom>
          <a:noFill/>
        </p:spPr>
        <p:txBody>
          <a:bodyPr wrap="square" rtlCol="0">
            <a:spAutoFit/>
          </a:bodyPr>
          <a:lstStyle/>
          <a:p>
            <a:pPr algn="ctr"/>
            <a:r>
              <a:rPr lang="de-DE" sz="2000" b="1" dirty="0"/>
              <a:t>NRWege</a:t>
            </a:r>
          </a:p>
          <a:p>
            <a:pPr algn="ctr"/>
            <a:r>
              <a:rPr lang="de-DE" sz="1400" b="1" dirty="0"/>
              <a:t>Leuchttürme</a:t>
            </a:r>
          </a:p>
        </p:txBody>
      </p:sp>
      <p:sp>
        <p:nvSpPr>
          <p:cNvPr id="12" name="Ellipse 11">
            <a:extLst>
              <a:ext uri="{FF2B5EF4-FFF2-40B4-BE49-F238E27FC236}">
                <a16:creationId xmlns:a16="http://schemas.microsoft.com/office/drawing/2014/main" xmlns="" id="{2A3C0F63-5DFA-40CA-B9FD-B1248D994C77}"/>
              </a:ext>
            </a:extLst>
          </p:cNvPr>
          <p:cNvSpPr/>
          <p:nvPr/>
        </p:nvSpPr>
        <p:spPr>
          <a:xfrm>
            <a:off x="7193795" y="1491521"/>
            <a:ext cx="1724925" cy="1625590"/>
          </a:xfrm>
          <a:prstGeom prst="ellipse">
            <a:avLst/>
          </a:prstGeom>
          <a:solidFill>
            <a:srgbClr val="DEEBF7">
              <a:alpha val="40000"/>
            </a:srgbClr>
          </a:solidFill>
          <a:ln>
            <a:solidFill>
              <a:srgbClr val="E3DC8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Textfeld 12">
            <a:extLst>
              <a:ext uri="{FF2B5EF4-FFF2-40B4-BE49-F238E27FC236}">
                <a16:creationId xmlns:a16="http://schemas.microsoft.com/office/drawing/2014/main" xmlns="" id="{C0645ECA-D464-409E-8EF2-EEC18FC1D818}"/>
              </a:ext>
            </a:extLst>
          </p:cNvPr>
          <p:cNvSpPr txBox="1"/>
          <p:nvPr/>
        </p:nvSpPr>
        <p:spPr>
          <a:xfrm>
            <a:off x="7589429" y="2150427"/>
            <a:ext cx="1113182" cy="307777"/>
          </a:xfrm>
          <a:prstGeom prst="rect">
            <a:avLst/>
          </a:prstGeom>
          <a:noFill/>
        </p:spPr>
        <p:txBody>
          <a:bodyPr wrap="square" rtlCol="0">
            <a:spAutoFit/>
          </a:bodyPr>
          <a:lstStyle/>
          <a:p>
            <a:pPr algn="ctr"/>
            <a:r>
              <a:rPr lang="de-DE" sz="1400" b="1" dirty="0"/>
              <a:t>INTEGRA</a:t>
            </a:r>
          </a:p>
        </p:txBody>
      </p:sp>
      <p:sp>
        <p:nvSpPr>
          <p:cNvPr id="14" name="Ellipse 13">
            <a:extLst>
              <a:ext uri="{FF2B5EF4-FFF2-40B4-BE49-F238E27FC236}">
                <a16:creationId xmlns:a16="http://schemas.microsoft.com/office/drawing/2014/main" xmlns="" id="{19F5305F-7556-4E2D-B30E-E47CAD3CE2CE}"/>
              </a:ext>
            </a:extLst>
          </p:cNvPr>
          <p:cNvSpPr/>
          <p:nvPr/>
        </p:nvSpPr>
        <p:spPr>
          <a:xfrm>
            <a:off x="5942106" y="1016649"/>
            <a:ext cx="1647323" cy="1625590"/>
          </a:xfrm>
          <a:prstGeom prst="ellipse">
            <a:avLst/>
          </a:prstGeom>
          <a:solidFill>
            <a:srgbClr val="990033">
              <a:alpha val="36863"/>
            </a:srgbClr>
          </a:solidFill>
          <a:ln>
            <a:solidFill>
              <a:srgbClr val="E3DC8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Textfeld 14">
            <a:extLst>
              <a:ext uri="{FF2B5EF4-FFF2-40B4-BE49-F238E27FC236}">
                <a16:creationId xmlns:a16="http://schemas.microsoft.com/office/drawing/2014/main" xmlns="" id="{36BCD27B-DE5A-440E-83A6-D4DF937FBB34}"/>
              </a:ext>
            </a:extLst>
          </p:cNvPr>
          <p:cNvSpPr txBox="1"/>
          <p:nvPr/>
        </p:nvSpPr>
        <p:spPr>
          <a:xfrm>
            <a:off x="6226926" y="1641226"/>
            <a:ext cx="1046692" cy="338554"/>
          </a:xfrm>
          <a:prstGeom prst="rect">
            <a:avLst/>
          </a:prstGeom>
          <a:noFill/>
        </p:spPr>
        <p:txBody>
          <a:bodyPr wrap="square" rtlCol="0">
            <a:spAutoFit/>
          </a:bodyPr>
          <a:lstStyle/>
          <a:p>
            <a:pPr algn="ctr"/>
            <a:r>
              <a:rPr lang="de-DE" sz="1600" b="1" dirty="0"/>
              <a:t>PROFI</a:t>
            </a:r>
          </a:p>
        </p:txBody>
      </p:sp>
      <p:sp>
        <p:nvSpPr>
          <p:cNvPr id="17" name="Flussdiagramm: Alternativer Prozess 16">
            <a:extLst>
              <a:ext uri="{FF2B5EF4-FFF2-40B4-BE49-F238E27FC236}">
                <a16:creationId xmlns:a16="http://schemas.microsoft.com/office/drawing/2014/main" xmlns="" id="{9368B097-551A-4677-B785-FB9077B51E83}"/>
              </a:ext>
            </a:extLst>
          </p:cNvPr>
          <p:cNvSpPr/>
          <p:nvPr/>
        </p:nvSpPr>
        <p:spPr>
          <a:xfrm>
            <a:off x="1937031" y="800233"/>
            <a:ext cx="2313770" cy="1156394"/>
          </a:xfrm>
          <a:prstGeom prst="flowChartAlternateProcess">
            <a:avLst/>
          </a:prstGeom>
          <a:solidFill>
            <a:schemeClr val="accent2">
              <a:lumMod val="40000"/>
              <a:lumOff val="60000"/>
            </a:schemeClr>
          </a:solidFill>
          <a:ln>
            <a:noFill/>
          </a:ln>
          <a:effectLst>
            <a:outerShdw blurRad="50800" dist="38100" dir="8100000" algn="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p>
        </p:txBody>
      </p:sp>
      <p:sp>
        <p:nvSpPr>
          <p:cNvPr id="18" name="Textfeld 17">
            <a:extLst>
              <a:ext uri="{FF2B5EF4-FFF2-40B4-BE49-F238E27FC236}">
                <a16:creationId xmlns:a16="http://schemas.microsoft.com/office/drawing/2014/main" xmlns="" id="{F383BD43-CC9E-4E52-AC6B-052512AD9889}"/>
              </a:ext>
            </a:extLst>
          </p:cNvPr>
          <p:cNvSpPr txBox="1"/>
          <p:nvPr/>
        </p:nvSpPr>
        <p:spPr>
          <a:xfrm>
            <a:off x="2013724" y="887626"/>
            <a:ext cx="2296632" cy="954107"/>
          </a:xfrm>
          <a:prstGeom prst="rect">
            <a:avLst/>
          </a:prstGeom>
          <a:noFill/>
        </p:spPr>
        <p:txBody>
          <a:bodyPr wrap="square" rtlCol="0">
            <a:spAutoFit/>
          </a:bodyPr>
          <a:lstStyle/>
          <a:p>
            <a:r>
              <a:rPr lang="de-DE" sz="1400" b="1" dirty="0"/>
              <a:t>38% wünschen sich mehr fachliche und 20% mehr sprachliche Begleitung im Studium</a:t>
            </a:r>
          </a:p>
        </p:txBody>
      </p:sp>
      <p:pic>
        <p:nvPicPr>
          <p:cNvPr id="19" name="Grafik 18" descr="Kundenbewertung RNL">
            <a:extLst>
              <a:ext uri="{FF2B5EF4-FFF2-40B4-BE49-F238E27FC236}">
                <a16:creationId xmlns:a16="http://schemas.microsoft.com/office/drawing/2014/main" xmlns="" id="{46DF7656-0EFA-41CE-8D88-3081D9CEAC47}"/>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3737469" y="471943"/>
            <a:ext cx="686060" cy="686060"/>
          </a:xfrm>
          <a:prstGeom prst="rect">
            <a:avLst/>
          </a:prstGeom>
        </p:spPr>
      </p:pic>
      <p:sp>
        <p:nvSpPr>
          <p:cNvPr id="20" name="Flussdiagramm: Alternativer Prozess 19">
            <a:extLst>
              <a:ext uri="{FF2B5EF4-FFF2-40B4-BE49-F238E27FC236}">
                <a16:creationId xmlns:a16="http://schemas.microsoft.com/office/drawing/2014/main" xmlns="" id="{F420A693-F4BE-4F47-98F0-89430C870393}"/>
              </a:ext>
            </a:extLst>
          </p:cNvPr>
          <p:cNvSpPr/>
          <p:nvPr/>
        </p:nvSpPr>
        <p:spPr>
          <a:xfrm>
            <a:off x="5456883" y="3760422"/>
            <a:ext cx="2586778" cy="2356605"/>
          </a:xfrm>
          <a:prstGeom prst="flowChartAlternateProcess">
            <a:avLst/>
          </a:prstGeom>
          <a:solidFill>
            <a:schemeClr val="bg1">
              <a:lumMod val="85000"/>
            </a:schemeClr>
          </a:solidFill>
          <a:ln>
            <a:noFill/>
          </a:ln>
          <a:effectLst>
            <a:outerShdw blurRad="50800" dist="38100" dir="8100000" algn="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p>
        </p:txBody>
      </p:sp>
      <p:sp>
        <p:nvSpPr>
          <p:cNvPr id="21" name="Textfeld 20">
            <a:extLst>
              <a:ext uri="{FF2B5EF4-FFF2-40B4-BE49-F238E27FC236}">
                <a16:creationId xmlns:a16="http://schemas.microsoft.com/office/drawing/2014/main" xmlns="" id="{E40FBB05-42FC-4BCF-AA94-487CF53F2989}"/>
              </a:ext>
            </a:extLst>
          </p:cNvPr>
          <p:cNvSpPr txBox="1"/>
          <p:nvPr/>
        </p:nvSpPr>
        <p:spPr>
          <a:xfrm>
            <a:off x="5594785" y="3909712"/>
            <a:ext cx="2586779" cy="2092881"/>
          </a:xfrm>
          <a:prstGeom prst="rect">
            <a:avLst/>
          </a:prstGeom>
          <a:noFill/>
        </p:spPr>
        <p:txBody>
          <a:bodyPr wrap="square" rtlCol="0">
            <a:spAutoFit/>
          </a:bodyPr>
          <a:lstStyle/>
          <a:p>
            <a:r>
              <a:rPr lang="de-DE" sz="1300" b="1" dirty="0"/>
              <a:t>71% fühlen sich gut bis sehr gut in Deutschland integriert </a:t>
            </a:r>
          </a:p>
          <a:p>
            <a:endParaRPr lang="de-DE" sz="1300" b="1" dirty="0"/>
          </a:p>
          <a:p>
            <a:r>
              <a:rPr lang="de-DE" sz="1300" b="1" dirty="0"/>
              <a:t>Besonders geholfen bei der Integration haben:</a:t>
            </a:r>
          </a:p>
          <a:p>
            <a:r>
              <a:rPr lang="de-DE" sz="1300" dirty="0"/>
              <a:t>39% Beratungen der IO</a:t>
            </a:r>
          </a:p>
          <a:p>
            <a:r>
              <a:rPr lang="de-DE" sz="1300" dirty="0"/>
              <a:t>43%Studienvorbereitungskurse</a:t>
            </a:r>
          </a:p>
          <a:p>
            <a:r>
              <a:rPr lang="de-DE" sz="1300" dirty="0"/>
              <a:t>24% Mentoring, Buddy-Programme &amp; Welcome-Initiativen</a:t>
            </a:r>
          </a:p>
        </p:txBody>
      </p:sp>
      <p:pic>
        <p:nvPicPr>
          <p:cNvPr id="22" name="Grafik 21" descr="Kundenbewertung RNL">
            <a:extLst>
              <a:ext uri="{FF2B5EF4-FFF2-40B4-BE49-F238E27FC236}">
                <a16:creationId xmlns:a16="http://schemas.microsoft.com/office/drawing/2014/main" xmlns="" id="{6CED5525-6BE5-4652-A86B-D1271B722028}"/>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7564389" y="5515006"/>
            <a:ext cx="479272" cy="479272"/>
          </a:xfrm>
          <a:prstGeom prst="rect">
            <a:avLst/>
          </a:prstGeom>
        </p:spPr>
      </p:pic>
      <p:grpSp>
        <p:nvGrpSpPr>
          <p:cNvPr id="23" name="Gruppieren 22">
            <a:extLst>
              <a:ext uri="{FF2B5EF4-FFF2-40B4-BE49-F238E27FC236}">
                <a16:creationId xmlns:a16="http://schemas.microsoft.com/office/drawing/2014/main" xmlns="" id="{67DCBAC1-ABED-4541-864A-CAD020FCA449}"/>
              </a:ext>
            </a:extLst>
          </p:cNvPr>
          <p:cNvGrpSpPr/>
          <p:nvPr/>
        </p:nvGrpSpPr>
        <p:grpSpPr>
          <a:xfrm>
            <a:off x="620095" y="3879709"/>
            <a:ext cx="2724681" cy="1445743"/>
            <a:chOff x="-6561887" y="3402247"/>
            <a:chExt cx="2724681" cy="1445743"/>
          </a:xfrm>
        </p:grpSpPr>
        <p:sp>
          <p:nvSpPr>
            <p:cNvPr id="24" name="Flussdiagramm: Alternativer Prozess 23">
              <a:extLst>
                <a:ext uri="{FF2B5EF4-FFF2-40B4-BE49-F238E27FC236}">
                  <a16:creationId xmlns:a16="http://schemas.microsoft.com/office/drawing/2014/main" xmlns="" id="{2C2E993E-6E51-47C9-A003-F95B88280B1D}"/>
                </a:ext>
              </a:extLst>
            </p:cNvPr>
            <p:cNvSpPr/>
            <p:nvPr/>
          </p:nvSpPr>
          <p:spPr>
            <a:xfrm>
              <a:off x="-6561887" y="3402247"/>
              <a:ext cx="2586779" cy="1190893"/>
            </a:xfrm>
            <a:prstGeom prst="flowChartAlternateProcess">
              <a:avLst/>
            </a:prstGeom>
            <a:solidFill>
              <a:srgbClr val="FFFFB7"/>
            </a:solidFill>
            <a:ln>
              <a:noFill/>
            </a:ln>
            <a:effectLst>
              <a:outerShdw blurRad="50800" dist="38100" dir="8100000" algn="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p>
          </p:txBody>
        </p:sp>
        <p:sp>
          <p:nvSpPr>
            <p:cNvPr id="25" name="Textfeld 24">
              <a:extLst>
                <a:ext uri="{FF2B5EF4-FFF2-40B4-BE49-F238E27FC236}">
                  <a16:creationId xmlns:a16="http://schemas.microsoft.com/office/drawing/2014/main" xmlns="" id="{77350D0A-A0A2-4E65-9A4B-A5D662D54A11}"/>
                </a:ext>
              </a:extLst>
            </p:cNvPr>
            <p:cNvSpPr txBox="1"/>
            <p:nvPr/>
          </p:nvSpPr>
          <p:spPr>
            <a:xfrm>
              <a:off x="-6376178" y="3539514"/>
              <a:ext cx="2296632" cy="830997"/>
            </a:xfrm>
            <a:prstGeom prst="rect">
              <a:avLst/>
            </a:prstGeom>
            <a:noFill/>
          </p:spPr>
          <p:txBody>
            <a:bodyPr wrap="square" rtlCol="0">
              <a:spAutoFit/>
            </a:bodyPr>
            <a:lstStyle/>
            <a:p>
              <a:r>
                <a:rPr lang="de-DE" sz="1600" b="1" dirty="0"/>
                <a:t>89% möchten nach dem Studium in Deutschland arbeiten</a:t>
              </a:r>
            </a:p>
          </p:txBody>
        </p:sp>
        <p:pic>
          <p:nvPicPr>
            <p:cNvPr id="26" name="Grafik 25" descr="Kundenbewertung RNL">
              <a:extLst>
                <a:ext uri="{FF2B5EF4-FFF2-40B4-BE49-F238E27FC236}">
                  <a16:creationId xmlns:a16="http://schemas.microsoft.com/office/drawing/2014/main" xmlns="" id="{D814A61A-B204-41D1-AA73-176E2B6F2AD5}"/>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4365229" y="4319967"/>
              <a:ext cx="528023" cy="528023"/>
            </a:xfrm>
            <a:prstGeom prst="rect">
              <a:avLst/>
            </a:prstGeom>
          </p:spPr>
        </p:pic>
      </p:grpSp>
    </p:spTree>
    <p:extLst>
      <p:ext uri="{BB962C8B-B14F-4D97-AF65-F5344CB8AC3E}">
        <p14:creationId xmlns:p14="http://schemas.microsoft.com/office/powerpoint/2010/main" val="15340209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976C40FF-5B57-4531-8B31-258C0B9EC657}"/>
              </a:ext>
            </a:extLst>
          </p:cNvPr>
          <p:cNvSpPr>
            <a:spLocks noGrp="1"/>
          </p:cNvSpPr>
          <p:nvPr>
            <p:ph type="title"/>
          </p:nvPr>
        </p:nvSpPr>
        <p:spPr/>
        <p:txBody>
          <a:bodyPr/>
          <a:lstStyle/>
          <a:p>
            <a:r>
              <a:rPr lang="de-DE" dirty="0">
                <a:solidFill>
                  <a:srgbClr val="FFFFFF"/>
                </a:solidFill>
                <a:effectLst>
                  <a:outerShdw blurRad="50800" dist="38100" dir="2700000" algn="tl" rotWithShape="0">
                    <a:prstClr val="black">
                      <a:alpha val="40000"/>
                    </a:prstClr>
                  </a:outerShdw>
                </a:effectLst>
              </a:rPr>
              <a:t>Phase 4: 	Internationalisierung weiter denken – PROFI und 			NRWege Leuchttürme ab 2020</a:t>
            </a:r>
            <a:endParaRPr lang="de-DE" dirty="0"/>
          </a:p>
        </p:txBody>
      </p:sp>
      <p:sp>
        <p:nvSpPr>
          <p:cNvPr id="3" name="Foliennummernplatzhalter 2">
            <a:extLst>
              <a:ext uri="{FF2B5EF4-FFF2-40B4-BE49-F238E27FC236}">
                <a16:creationId xmlns:a16="http://schemas.microsoft.com/office/drawing/2014/main" xmlns="" id="{F279291B-579B-4AE1-9246-AA4E655261D1}"/>
              </a:ext>
            </a:extLst>
          </p:cNvPr>
          <p:cNvSpPr>
            <a:spLocks noGrp="1"/>
          </p:cNvSpPr>
          <p:nvPr>
            <p:ph type="sldNum" sz="quarter" idx="12"/>
          </p:nvPr>
        </p:nvSpPr>
        <p:spPr/>
        <p:txBody>
          <a:bodyPr/>
          <a:lstStyle/>
          <a:p>
            <a:fld id="{917E9A67-508C-2544-868A-47185330C568}" type="slidenum">
              <a:rPr lang="de-DE" smtClean="0"/>
              <a:pPr/>
              <a:t>16</a:t>
            </a:fld>
            <a:endParaRPr lang="de-DE" dirty="0"/>
          </a:p>
        </p:txBody>
      </p:sp>
      <p:pic>
        <p:nvPicPr>
          <p:cNvPr id="5" name="Grafik 4" descr="Leuchtturmszenerie">
            <a:extLst>
              <a:ext uri="{FF2B5EF4-FFF2-40B4-BE49-F238E27FC236}">
                <a16:creationId xmlns:a16="http://schemas.microsoft.com/office/drawing/2014/main" xmlns="" id="{71411654-E11C-4978-9402-5071F19D4D4E}"/>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207850" y="2015073"/>
            <a:ext cx="1180214" cy="1180214"/>
          </a:xfrm>
          <a:prstGeom prst="rect">
            <a:avLst/>
          </a:prstGeom>
          <a:effectLst>
            <a:outerShdw blurRad="50800" dist="38100" dir="5400000" algn="t" rotWithShape="0">
              <a:prstClr val="black">
                <a:alpha val="40000"/>
              </a:prstClr>
            </a:outerShdw>
          </a:effectLst>
        </p:spPr>
      </p:pic>
      <p:sp>
        <p:nvSpPr>
          <p:cNvPr id="6" name="Textfeld 5">
            <a:extLst>
              <a:ext uri="{FF2B5EF4-FFF2-40B4-BE49-F238E27FC236}">
                <a16:creationId xmlns:a16="http://schemas.microsoft.com/office/drawing/2014/main" xmlns="" id="{3C487DAD-8EAF-4D5F-BD99-E15B7B3056FC}"/>
              </a:ext>
            </a:extLst>
          </p:cNvPr>
          <p:cNvSpPr txBox="1"/>
          <p:nvPr/>
        </p:nvSpPr>
        <p:spPr>
          <a:xfrm>
            <a:off x="312775" y="1291234"/>
            <a:ext cx="4444410" cy="400110"/>
          </a:xfrm>
          <a:prstGeom prst="rect">
            <a:avLst/>
          </a:prstGeom>
          <a:noFill/>
        </p:spPr>
        <p:txBody>
          <a:bodyPr wrap="square" rtlCol="0">
            <a:spAutoFit/>
          </a:bodyPr>
          <a:lstStyle/>
          <a:p>
            <a:r>
              <a:rPr lang="de-DE" sz="2000" b="1" dirty="0">
                <a:effectLst>
                  <a:outerShdw blurRad="50800" dist="38100" dir="8100000" algn="tr" rotWithShape="0">
                    <a:prstClr val="black">
                      <a:alpha val="40000"/>
                    </a:prstClr>
                  </a:outerShdw>
                </a:effectLst>
              </a:rPr>
              <a:t>NRWege Leuchttürme: 12 Projekte</a:t>
            </a:r>
          </a:p>
        </p:txBody>
      </p:sp>
      <p:sp>
        <p:nvSpPr>
          <p:cNvPr id="8" name="Textfeld 7">
            <a:extLst>
              <a:ext uri="{FF2B5EF4-FFF2-40B4-BE49-F238E27FC236}">
                <a16:creationId xmlns:a16="http://schemas.microsoft.com/office/drawing/2014/main" xmlns="" id="{E3A27663-5AE1-4799-9B13-14173001265B}"/>
              </a:ext>
            </a:extLst>
          </p:cNvPr>
          <p:cNvSpPr txBox="1"/>
          <p:nvPr/>
        </p:nvSpPr>
        <p:spPr>
          <a:xfrm>
            <a:off x="2724820" y="2051182"/>
            <a:ext cx="3381153" cy="1107996"/>
          </a:xfrm>
          <a:prstGeom prst="rect">
            <a:avLst/>
          </a:prstGeom>
          <a:noFill/>
        </p:spPr>
        <p:txBody>
          <a:bodyPr wrap="square" rtlCol="0">
            <a:spAutoFit/>
          </a:bodyPr>
          <a:lstStyle/>
          <a:p>
            <a:pPr algn="ctr"/>
            <a:r>
              <a:rPr lang="de-DE" sz="1600" b="1" dirty="0"/>
              <a:t>I.</a:t>
            </a:r>
          </a:p>
          <a:p>
            <a:pPr algn="ctr"/>
            <a:r>
              <a:rPr lang="de-DE" sz="1600" b="1" dirty="0"/>
              <a:t>Qualifizierung von geflüchteten Lehrkräften für den Schuldienst</a:t>
            </a:r>
          </a:p>
          <a:p>
            <a:endParaRPr lang="de-DE" dirty="0"/>
          </a:p>
        </p:txBody>
      </p:sp>
      <p:sp>
        <p:nvSpPr>
          <p:cNvPr id="9" name="Textfeld 8">
            <a:extLst>
              <a:ext uri="{FF2B5EF4-FFF2-40B4-BE49-F238E27FC236}">
                <a16:creationId xmlns:a16="http://schemas.microsoft.com/office/drawing/2014/main" xmlns="" id="{A452CABB-A18B-4849-AFC9-9DA3A3814B37}"/>
              </a:ext>
            </a:extLst>
          </p:cNvPr>
          <p:cNvSpPr txBox="1"/>
          <p:nvPr/>
        </p:nvSpPr>
        <p:spPr>
          <a:xfrm>
            <a:off x="2426896" y="3396847"/>
            <a:ext cx="3997643" cy="1354217"/>
          </a:xfrm>
          <a:prstGeom prst="rect">
            <a:avLst/>
          </a:prstGeom>
          <a:noFill/>
        </p:spPr>
        <p:txBody>
          <a:bodyPr wrap="square" rtlCol="0">
            <a:spAutoFit/>
          </a:bodyPr>
          <a:lstStyle/>
          <a:p>
            <a:pPr algn="ctr"/>
            <a:r>
              <a:rPr lang="de-DE" sz="1600" b="1" dirty="0"/>
              <a:t>II.</a:t>
            </a:r>
          </a:p>
          <a:p>
            <a:pPr algn="ctr"/>
            <a:r>
              <a:rPr lang="de-DE" sz="1600" b="1" dirty="0"/>
              <a:t>Nachqualifizierung von Akademikern </a:t>
            </a:r>
          </a:p>
          <a:p>
            <a:pPr algn="ctr"/>
            <a:r>
              <a:rPr lang="de-DE" sz="1600" b="1" dirty="0"/>
              <a:t>mit Fluchthintergrund für den </a:t>
            </a:r>
          </a:p>
          <a:p>
            <a:pPr algn="ctr"/>
            <a:r>
              <a:rPr lang="de-DE" sz="1600" b="1" dirty="0"/>
              <a:t>deutschen Arbeitsmarkt</a:t>
            </a:r>
          </a:p>
          <a:p>
            <a:pPr algn="ctr"/>
            <a:endParaRPr lang="de-DE" dirty="0"/>
          </a:p>
        </p:txBody>
      </p:sp>
      <p:sp>
        <p:nvSpPr>
          <p:cNvPr id="10" name="Textfeld 9">
            <a:extLst>
              <a:ext uri="{FF2B5EF4-FFF2-40B4-BE49-F238E27FC236}">
                <a16:creationId xmlns:a16="http://schemas.microsoft.com/office/drawing/2014/main" xmlns="" id="{988D63BF-5DB6-43FC-A348-11B5D67BBC8C}"/>
              </a:ext>
            </a:extLst>
          </p:cNvPr>
          <p:cNvSpPr txBox="1"/>
          <p:nvPr/>
        </p:nvSpPr>
        <p:spPr>
          <a:xfrm>
            <a:off x="2078006" y="4829738"/>
            <a:ext cx="4674782" cy="1600438"/>
          </a:xfrm>
          <a:prstGeom prst="rect">
            <a:avLst/>
          </a:prstGeom>
          <a:noFill/>
        </p:spPr>
        <p:txBody>
          <a:bodyPr wrap="square" rtlCol="0">
            <a:spAutoFit/>
          </a:bodyPr>
          <a:lstStyle/>
          <a:p>
            <a:pPr algn="ctr"/>
            <a:r>
              <a:rPr lang="de-DE" sz="1600" b="1" dirty="0"/>
              <a:t>III.</a:t>
            </a:r>
          </a:p>
          <a:p>
            <a:pPr algn="ctr"/>
            <a:r>
              <a:rPr lang="de-DE" sz="1600" b="1" dirty="0"/>
              <a:t>Innovative (digitale) </a:t>
            </a:r>
          </a:p>
          <a:p>
            <a:pPr algn="ctr"/>
            <a:r>
              <a:rPr lang="de-DE" sz="1600" b="1" dirty="0"/>
              <a:t>Formate in der </a:t>
            </a:r>
          </a:p>
          <a:p>
            <a:pPr algn="ctr"/>
            <a:r>
              <a:rPr lang="de-DE" sz="1600" b="1" dirty="0"/>
              <a:t>Betreuung internationaler </a:t>
            </a:r>
          </a:p>
          <a:p>
            <a:pPr algn="ctr"/>
            <a:r>
              <a:rPr lang="de-DE" sz="1600" b="1" dirty="0"/>
              <a:t>Studierender</a:t>
            </a:r>
          </a:p>
          <a:p>
            <a:endParaRPr lang="de-DE" dirty="0"/>
          </a:p>
        </p:txBody>
      </p:sp>
      <p:pic>
        <p:nvPicPr>
          <p:cNvPr id="11" name="Grafik 10" descr="Abschlusshut">
            <a:extLst>
              <a:ext uri="{FF2B5EF4-FFF2-40B4-BE49-F238E27FC236}">
                <a16:creationId xmlns:a16="http://schemas.microsoft.com/office/drawing/2014/main" xmlns="" id="{DE58218C-4C20-4E3F-BAB2-6270589A0797}"/>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6180880" y="5423597"/>
            <a:ext cx="1354293" cy="1354293"/>
          </a:xfrm>
          <a:prstGeom prst="rect">
            <a:avLst/>
          </a:prstGeom>
          <a:effectLst>
            <a:outerShdw blurRad="50800" dist="38100" dir="2700000" algn="tl" rotWithShape="0">
              <a:prstClr val="black">
                <a:alpha val="40000"/>
              </a:prstClr>
            </a:outerShdw>
          </a:effectLst>
        </p:spPr>
      </p:pic>
      <p:sp>
        <p:nvSpPr>
          <p:cNvPr id="12" name="Textfeld 11">
            <a:extLst>
              <a:ext uri="{FF2B5EF4-FFF2-40B4-BE49-F238E27FC236}">
                <a16:creationId xmlns:a16="http://schemas.microsoft.com/office/drawing/2014/main" xmlns="" id="{45D489BD-AB29-47F2-AD23-1169B486371F}"/>
              </a:ext>
            </a:extLst>
          </p:cNvPr>
          <p:cNvSpPr txBox="1"/>
          <p:nvPr/>
        </p:nvSpPr>
        <p:spPr>
          <a:xfrm>
            <a:off x="6424539" y="5254672"/>
            <a:ext cx="2798132" cy="400110"/>
          </a:xfrm>
          <a:prstGeom prst="rect">
            <a:avLst/>
          </a:prstGeom>
          <a:noFill/>
          <a:effectLst>
            <a:outerShdw blurRad="50800" dist="38100" dir="2700000" algn="tl" rotWithShape="0">
              <a:prstClr val="black">
                <a:alpha val="40000"/>
              </a:prstClr>
            </a:outerShdw>
          </a:effectLst>
        </p:spPr>
        <p:txBody>
          <a:bodyPr wrap="square" rtlCol="0">
            <a:spAutoFit/>
          </a:bodyPr>
          <a:lstStyle/>
          <a:p>
            <a:r>
              <a:rPr lang="de-DE" sz="2000" b="1" dirty="0"/>
              <a:t>PROFI: 17 Projekte</a:t>
            </a:r>
          </a:p>
        </p:txBody>
      </p:sp>
      <p:sp>
        <p:nvSpPr>
          <p:cNvPr id="37" name="Textfeld 36">
            <a:extLst>
              <a:ext uri="{FF2B5EF4-FFF2-40B4-BE49-F238E27FC236}">
                <a16:creationId xmlns:a16="http://schemas.microsoft.com/office/drawing/2014/main" xmlns="" id="{5C1E6212-5578-4408-9A51-F285122DF0B0}"/>
              </a:ext>
            </a:extLst>
          </p:cNvPr>
          <p:cNvSpPr txBox="1"/>
          <p:nvPr/>
        </p:nvSpPr>
        <p:spPr>
          <a:xfrm>
            <a:off x="312775" y="1631518"/>
            <a:ext cx="2658801" cy="276999"/>
          </a:xfrm>
          <a:prstGeom prst="rect">
            <a:avLst/>
          </a:prstGeom>
          <a:noFill/>
        </p:spPr>
        <p:txBody>
          <a:bodyPr wrap="square" rtlCol="0">
            <a:spAutoFit/>
          </a:bodyPr>
          <a:lstStyle/>
          <a:p>
            <a:r>
              <a:rPr lang="de-DE" sz="1200" u="sng" dirty="0">
                <a:solidFill>
                  <a:srgbClr val="0000FF"/>
                </a:solidFill>
              </a:rPr>
              <a:t>www.daad.de/nrwege-leuchttuerme</a:t>
            </a:r>
          </a:p>
        </p:txBody>
      </p:sp>
      <p:sp>
        <p:nvSpPr>
          <p:cNvPr id="38" name="Textfeld 37">
            <a:extLst>
              <a:ext uri="{FF2B5EF4-FFF2-40B4-BE49-F238E27FC236}">
                <a16:creationId xmlns:a16="http://schemas.microsoft.com/office/drawing/2014/main" xmlns="" id="{86108E7D-6070-4993-AA1C-9901F6DF6B79}"/>
              </a:ext>
            </a:extLst>
          </p:cNvPr>
          <p:cNvSpPr txBox="1"/>
          <p:nvPr/>
        </p:nvSpPr>
        <p:spPr>
          <a:xfrm>
            <a:off x="7417325" y="5710193"/>
            <a:ext cx="1512621" cy="276999"/>
          </a:xfrm>
          <a:prstGeom prst="rect">
            <a:avLst/>
          </a:prstGeom>
          <a:noFill/>
        </p:spPr>
        <p:txBody>
          <a:bodyPr wrap="square" rtlCol="0">
            <a:spAutoFit/>
          </a:bodyPr>
          <a:lstStyle/>
          <a:p>
            <a:r>
              <a:rPr lang="de-DE" sz="1200" u="sng" dirty="0">
                <a:solidFill>
                  <a:srgbClr val="0000FF"/>
                </a:solidFill>
              </a:rPr>
              <a:t>www.daad.de/profi</a:t>
            </a:r>
          </a:p>
        </p:txBody>
      </p:sp>
      <p:grpSp>
        <p:nvGrpSpPr>
          <p:cNvPr id="4" name="Gruppieren 3">
            <a:extLst>
              <a:ext uri="{FF2B5EF4-FFF2-40B4-BE49-F238E27FC236}">
                <a16:creationId xmlns:a16="http://schemas.microsoft.com/office/drawing/2014/main" xmlns="" id="{754E2EED-A210-4349-AF03-AD6685D30B5F}"/>
              </a:ext>
            </a:extLst>
          </p:cNvPr>
          <p:cNvGrpSpPr/>
          <p:nvPr/>
        </p:nvGrpSpPr>
        <p:grpSpPr>
          <a:xfrm>
            <a:off x="6767982" y="1310909"/>
            <a:ext cx="1861785" cy="955530"/>
            <a:chOff x="9839406" y="1458348"/>
            <a:chExt cx="1861785" cy="964615"/>
          </a:xfrm>
        </p:grpSpPr>
        <p:sp>
          <p:nvSpPr>
            <p:cNvPr id="36" name="Flussdiagramm: Alternativer Prozess 35">
              <a:extLst>
                <a:ext uri="{FF2B5EF4-FFF2-40B4-BE49-F238E27FC236}">
                  <a16:creationId xmlns:a16="http://schemas.microsoft.com/office/drawing/2014/main" xmlns="" id="{7F60C41F-7F37-41AE-B56C-DED20E6863E6}"/>
                </a:ext>
              </a:extLst>
            </p:cNvPr>
            <p:cNvSpPr/>
            <p:nvPr/>
          </p:nvSpPr>
          <p:spPr>
            <a:xfrm>
              <a:off x="9839406" y="1458348"/>
              <a:ext cx="1861785" cy="795754"/>
            </a:xfrm>
            <a:prstGeom prst="flowChartAlternateProcess">
              <a:avLst/>
            </a:prstGeom>
            <a:solidFill>
              <a:srgbClr val="FFFFB7"/>
            </a:solidFill>
            <a:ln>
              <a:noFill/>
            </a:ln>
            <a:effectLst>
              <a:outerShdw blurRad="50800" dist="38100" dir="8100000" algn="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39" name="Textfeld 38">
              <a:extLst>
                <a:ext uri="{FF2B5EF4-FFF2-40B4-BE49-F238E27FC236}">
                  <a16:creationId xmlns:a16="http://schemas.microsoft.com/office/drawing/2014/main" xmlns="" id="{3B173DEF-6069-4CD2-99A4-3E0B988823A7}"/>
                </a:ext>
              </a:extLst>
            </p:cNvPr>
            <p:cNvSpPr txBox="1"/>
            <p:nvPr/>
          </p:nvSpPr>
          <p:spPr>
            <a:xfrm>
              <a:off x="9839406" y="1529002"/>
              <a:ext cx="1861785" cy="554568"/>
            </a:xfrm>
            <a:prstGeom prst="rect">
              <a:avLst/>
            </a:prstGeom>
            <a:noFill/>
          </p:spPr>
          <p:txBody>
            <a:bodyPr wrap="square" rtlCol="0">
              <a:spAutoFit/>
            </a:bodyPr>
            <a:lstStyle/>
            <a:p>
              <a:r>
                <a:rPr lang="de-DE" sz="1400" b="1" dirty="0"/>
                <a:t>22% akademischer Abschluss aus dem Heimatland </a:t>
              </a:r>
            </a:p>
          </p:txBody>
        </p:sp>
        <p:pic>
          <p:nvPicPr>
            <p:cNvPr id="40" name="Grafik 39" descr="Kundenbewertung RNL">
              <a:extLst>
                <a:ext uri="{FF2B5EF4-FFF2-40B4-BE49-F238E27FC236}">
                  <a16:creationId xmlns:a16="http://schemas.microsoft.com/office/drawing/2014/main" xmlns="" id="{C6259FB8-3FD9-4F5E-B5CE-F99F20765D3A}"/>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11143818" y="2026538"/>
              <a:ext cx="428047" cy="396425"/>
            </a:xfrm>
            <a:prstGeom prst="rect">
              <a:avLst/>
            </a:prstGeom>
          </p:spPr>
        </p:pic>
      </p:grpSp>
    </p:spTree>
    <p:extLst>
      <p:ext uri="{BB962C8B-B14F-4D97-AF65-F5344CB8AC3E}">
        <p14:creationId xmlns:p14="http://schemas.microsoft.com/office/powerpoint/2010/main" val="19881369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479C375B-2AC8-4407-ACCF-D0878A34359C}"/>
              </a:ext>
            </a:extLst>
          </p:cNvPr>
          <p:cNvSpPr>
            <a:spLocks noGrp="1"/>
          </p:cNvSpPr>
          <p:nvPr>
            <p:ph type="title"/>
          </p:nvPr>
        </p:nvSpPr>
        <p:spPr/>
        <p:txBody>
          <a:bodyPr/>
          <a:lstStyle/>
          <a:p>
            <a:r>
              <a:rPr lang="de-DE" dirty="0">
                <a:effectLst>
                  <a:outerShdw blurRad="50800" dist="38100" dir="2700000" algn="tl" rotWithShape="0">
                    <a:prstClr val="black">
                      <a:alpha val="40000"/>
                    </a:prstClr>
                  </a:outerShdw>
                </a:effectLst>
              </a:rPr>
              <a:t>Erfolge und Herausforderungen</a:t>
            </a:r>
          </a:p>
        </p:txBody>
      </p:sp>
      <p:sp>
        <p:nvSpPr>
          <p:cNvPr id="3" name="Foliennummernplatzhalter 2">
            <a:extLst>
              <a:ext uri="{FF2B5EF4-FFF2-40B4-BE49-F238E27FC236}">
                <a16:creationId xmlns:a16="http://schemas.microsoft.com/office/drawing/2014/main" xmlns="" id="{D055A542-617A-4861-80BF-A548DD1ECAB4}"/>
              </a:ext>
            </a:extLst>
          </p:cNvPr>
          <p:cNvSpPr>
            <a:spLocks noGrp="1"/>
          </p:cNvSpPr>
          <p:nvPr>
            <p:ph type="sldNum" sz="quarter" idx="12"/>
          </p:nvPr>
        </p:nvSpPr>
        <p:spPr/>
        <p:txBody>
          <a:bodyPr/>
          <a:lstStyle/>
          <a:p>
            <a:fld id="{917E9A67-508C-2544-868A-47185330C568}" type="slidenum">
              <a:rPr lang="de-DE" smtClean="0"/>
              <a:pPr/>
              <a:t>17</a:t>
            </a:fld>
            <a:endParaRPr lang="de-DE" dirty="0"/>
          </a:p>
        </p:txBody>
      </p:sp>
      <p:sp>
        <p:nvSpPr>
          <p:cNvPr id="4" name="Textplatzhalter 3">
            <a:extLst>
              <a:ext uri="{FF2B5EF4-FFF2-40B4-BE49-F238E27FC236}">
                <a16:creationId xmlns:a16="http://schemas.microsoft.com/office/drawing/2014/main" xmlns="" id="{66711367-B48D-428D-B619-535BF1B0EE0A}"/>
              </a:ext>
            </a:extLst>
          </p:cNvPr>
          <p:cNvSpPr>
            <a:spLocks noGrp="1"/>
          </p:cNvSpPr>
          <p:nvPr>
            <p:ph type="body" sz="quarter" idx="13"/>
          </p:nvPr>
        </p:nvSpPr>
        <p:spPr>
          <a:xfrm>
            <a:off x="809831" y="1382067"/>
            <a:ext cx="6128076" cy="1941555"/>
          </a:xfrm>
        </p:spPr>
        <p:txBody>
          <a:bodyPr/>
          <a:lstStyle/>
          <a:p>
            <a:pPr marL="0" indent="0">
              <a:buNone/>
            </a:pPr>
            <a:r>
              <a:rPr lang="de-DE" dirty="0"/>
              <a:t>Erfolge:</a:t>
            </a:r>
          </a:p>
          <a:p>
            <a:pPr>
              <a:buFont typeface="Wingdings" panose="05000000000000000000" pitchFamily="2" charset="2"/>
              <a:buChar char="ü"/>
            </a:pPr>
            <a:r>
              <a:rPr lang="de-DE" sz="1800" dirty="0"/>
              <a:t>Über 30.000 Geflüchtete wurden im Rahmen der DAAD-Programme umfassend auf ein Studium vorbereitet</a:t>
            </a:r>
          </a:p>
          <a:p>
            <a:pPr>
              <a:buFont typeface="Wingdings" panose="05000000000000000000" pitchFamily="2" charset="2"/>
              <a:buChar char="ü"/>
            </a:pPr>
            <a:r>
              <a:rPr lang="de-DE" sz="1800" dirty="0"/>
              <a:t>~32.000 Geflüchtete sind inzwischen immatrikuliert</a:t>
            </a:r>
          </a:p>
        </p:txBody>
      </p:sp>
      <p:sp>
        <p:nvSpPr>
          <p:cNvPr id="5" name="Rechteck: abgerundete Ecken 4">
            <a:extLst>
              <a:ext uri="{FF2B5EF4-FFF2-40B4-BE49-F238E27FC236}">
                <a16:creationId xmlns:a16="http://schemas.microsoft.com/office/drawing/2014/main" xmlns="" id="{45C08FC8-02B0-4D04-9C14-79DCDB15FBE7}"/>
              </a:ext>
            </a:extLst>
          </p:cNvPr>
          <p:cNvSpPr/>
          <p:nvPr/>
        </p:nvSpPr>
        <p:spPr>
          <a:xfrm>
            <a:off x="4792766" y="4035416"/>
            <a:ext cx="3933313" cy="2315384"/>
          </a:xfrm>
          <a:prstGeom prst="roundRect">
            <a:avLst/>
          </a:prstGeom>
          <a:solidFill>
            <a:schemeClr val="accent2">
              <a:lumMod val="40000"/>
              <a:lumOff val="60000"/>
            </a:schemeClr>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3" name="Textfeld 12">
            <a:extLst>
              <a:ext uri="{FF2B5EF4-FFF2-40B4-BE49-F238E27FC236}">
                <a16:creationId xmlns:a16="http://schemas.microsoft.com/office/drawing/2014/main" xmlns="" id="{FE9ED34E-FA90-4C9C-B04D-21BE444E9236}"/>
              </a:ext>
            </a:extLst>
          </p:cNvPr>
          <p:cNvSpPr txBox="1"/>
          <p:nvPr/>
        </p:nvSpPr>
        <p:spPr>
          <a:xfrm>
            <a:off x="5149735" y="4204530"/>
            <a:ext cx="3576344" cy="2031325"/>
          </a:xfrm>
          <a:prstGeom prst="rect">
            <a:avLst/>
          </a:prstGeom>
          <a:noFill/>
        </p:spPr>
        <p:txBody>
          <a:bodyPr wrap="square" rtlCol="0">
            <a:spAutoFit/>
          </a:bodyPr>
          <a:lstStyle/>
          <a:p>
            <a:r>
              <a:rPr lang="de-DE" b="1" dirty="0">
                <a:solidFill>
                  <a:schemeClr val="tx1">
                    <a:lumMod val="85000"/>
                    <a:lumOff val="15000"/>
                  </a:schemeClr>
                </a:solidFill>
              </a:rPr>
              <a:t>Ziel: </a:t>
            </a:r>
          </a:p>
          <a:p>
            <a:r>
              <a:rPr lang="de-DE" b="1" dirty="0">
                <a:solidFill>
                  <a:schemeClr val="tx1">
                    <a:lumMod val="85000"/>
                    <a:lumOff val="15000"/>
                  </a:schemeClr>
                </a:solidFill>
              </a:rPr>
              <a:t>Implementierung eines </a:t>
            </a:r>
          </a:p>
          <a:p>
            <a:r>
              <a:rPr lang="de-DE" b="1" dirty="0">
                <a:solidFill>
                  <a:schemeClr val="tx1">
                    <a:lumMod val="85000"/>
                    <a:lumOff val="15000"/>
                  </a:schemeClr>
                </a:solidFill>
              </a:rPr>
              <a:t>ganzheitlichen Programms </a:t>
            </a:r>
          </a:p>
          <a:p>
            <a:r>
              <a:rPr lang="de-DE" b="1" dirty="0">
                <a:solidFill>
                  <a:schemeClr val="tx1">
                    <a:lumMod val="85000"/>
                    <a:lumOff val="15000"/>
                  </a:schemeClr>
                </a:solidFill>
              </a:rPr>
              <a:t>von der Studienvorbereitung </a:t>
            </a:r>
          </a:p>
          <a:p>
            <a:r>
              <a:rPr lang="de-DE" b="1" dirty="0">
                <a:solidFill>
                  <a:schemeClr val="tx1">
                    <a:lumMod val="85000"/>
                    <a:lumOff val="15000"/>
                  </a:schemeClr>
                </a:solidFill>
              </a:rPr>
              <a:t>über die -begleitung zum </a:t>
            </a:r>
          </a:p>
          <a:p>
            <a:r>
              <a:rPr lang="de-DE" b="1" dirty="0">
                <a:solidFill>
                  <a:schemeClr val="tx1">
                    <a:lumMod val="85000"/>
                    <a:lumOff val="15000"/>
                  </a:schemeClr>
                </a:solidFill>
              </a:rPr>
              <a:t>Übergang in den Arbeitsmarkt </a:t>
            </a:r>
          </a:p>
          <a:p>
            <a:endParaRPr lang="de-DE" dirty="0"/>
          </a:p>
        </p:txBody>
      </p:sp>
      <p:sp>
        <p:nvSpPr>
          <p:cNvPr id="7" name="Textfeld 6">
            <a:extLst>
              <a:ext uri="{FF2B5EF4-FFF2-40B4-BE49-F238E27FC236}">
                <a16:creationId xmlns:a16="http://schemas.microsoft.com/office/drawing/2014/main" xmlns="" id="{FCCCE4B0-480E-44AC-BA46-11F3A603617A}"/>
              </a:ext>
            </a:extLst>
          </p:cNvPr>
          <p:cNvSpPr txBox="1"/>
          <p:nvPr/>
        </p:nvSpPr>
        <p:spPr>
          <a:xfrm>
            <a:off x="563525" y="3697349"/>
            <a:ext cx="3912782" cy="2146742"/>
          </a:xfrm>
          <a:prstGeom prst="rect">
            <a:avLst/>
          </a:prstGeom>
          <a:noFill/>
        </p:spPr>
        <p:txBody>
          <a:bodyPr wrap="square" rtlCol="0">
            <a:spAutoFit/>
          </a:bodyPr>
          <a:lstStyle/>
          <a:p>
            <a:pPr lvl="0">
              <a:spcAft>
                <a:spcPts val="1500"/>
              </a:spcAft>
              <a:buClr>
                <a:srgbClr val="E98A11"/>
              </a:buClr>
            </a:pPr>
            <a:r>
              <a:rPr lang="de-DE" sz="2400" b="1" dirty="0">
                <a:solidFill>
                  <a:srgbClr val="0060AF"/>
                </a:solidFill>
              </a:rPr>
              <a:t>Herausforderungen: </a:t>
            </a:r>
          </a:p>
          <a:p>
            <a:pPr marL="361950" lvl="0" indent="-361950">
              <a:spcAft>
                <a:spcPts val="1500"/>
              </a:spcAft>
              <a:buClr>
                <a:srgbClr val="E98A11"/>
              </a:buClr>
              <a:buFont typeface="Wingdings" panose="05000000000000000000" pitchFamily="2" charset="2"/>
              <a:buChar char="Ø"/>
            </a:pPr>
            <a:r>
              <a:rPr lang="de-DE" b="1" dirty="0">
                <a:solidFill>
                  <a:srgbClr val="0060AF"/>
                </a:solidFill>
              </a:rPr>
              <a:t>Sicherung des Studienerfolgs</a:t>
            </a:r>
          </a:p>
          <a:p>
            <a:pPr marL="361950" lvl="0" indent="-361950">
              <a:spcAft>
                <a:spcPts val="1500"/>
              </a:spcAft>
              <a:buClr>
                <a:srgbClr val="E98A11"/>
              </a:buClr>
              <a:buFont typeface="Wingdings" panose="05000000000000000000" pitchFamily="2" charset="2"/>
              <a:buChar char="Ø"/>
            </a:pPr>
            <a:r>
              <a:rPr lang="de-DE" b="1" dirty="0">
                <a:solidFill>
                  <a:srgbClr val="0060AF"/>
                </a:solidFill>
              </a:rPr>
              <a:t>(Nach-)Qualifizierung von Akademikern</a:t>
            </a:r>
          </a:p>
          <a:p>
            <a:pPr marL="361950" lvl="0" indent="-361950">
              <a:spcAft>
                <a:spcPts val="1500"/>
              </a:spcAft>
              <a:buClr>
                <a:srgbClr val="E98A11"/>
              </a:buClr>
              <a:buFont typeface="Wingdings" panose="05000000000000000000" pitchFamily="2" charset="2"/>
              <a:buChar char="Ø"/>
            </a:pPr>
            <a:r>
              <a:rPr lang="de-DE" b="1" dirty="0">
                <a:solidFill>
                  <a:srgbClr val="0060AF"/>
                </a:solidFill>
              </a:rPr>
              <a:t>Übergang in den Arbeitsmarkt</a:t>
            </a:r>
          </a:p>
        </p:txBody>
      </p:sp>
      <p:pic>
        <p:nvPicPr>
          <p:cNvPr id="9" name="Grafik 8" descr="Volltreffer">
            <a:extLst>
              <a:ext uri="{FF2B5EF4-FFF2-40B4-BE49-F238E27FC236}">
                <a16:creationId xmlns:a16="http://schemas.microsoft.com/office/drawing/2014/main" xmlns="" id="{06B9C0BA-0209-451D-A224-A9A913A7F780}"/>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7781675" y="3697349"/>
            <a:ext cx="914400" cy="914400"/>
          </a:xfrm>
          <a:prstGeom prst="rect">
            <a:avLst/>
          </a:prstGeom>
        </p:spPr>
      </p:pic>
    </p:spTree>
    <p:extLst>
      <p:ext uri="{BB962C8B-B14F-4D97-AF65-F5344CB8AC3E}">
        <p14:creationId xmlns:p14="http://schemas.microsoft.com/office/powerpoint/2010/main" val="25927691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xmlns="" id="{A554915B-E72A-45C0-91C2-BE938F961A7D}"/>
              </a:ext>
            </a:extLst>
          </p:cNvPr>
          <p:cNvPicPr>
            <a:picLocks noChangeAspect="1"/>
          </p:cNvPicPr>
          <p:nvPr/>
        </p:nvPicPr>
        <p:blipFill>
          <a:blip r:embed="rId3"/>
          <a:stretch>
            <a:fillRect/>
          </a:stretch>
        </p:blipFill>
        <p:spPr>
          <a:xfrm>
            <a:off x="7294093" y="3535376"/>
            <a:ext cx="1792517" cy="2618217"/>
          </a:xfrm>
          <a:prstGeom prst="rect">
            <a:avLst/>
          </a:prstGeom>
        </p:spPr>
      </p:pic>
      <p:sp>
        <p:nvSpPr>
          <p:cNvPr id="2" name="Titel 1">
            <a:extLst>
              <a:ext uri="{FF2B5EF4-FFF2-40B4-BE49-F238E27FC236}">
                <a16:creationId xmlns:a16="http://schemas.microsoft.com/office/drawing/2014/main" xmlns="" id="{1B8F7D5B-749F-41CC-B87C-5E03727B967F}"/>
              </a:ext>
            </a:extLst>
          </p:cNvPr>
          <p:cNvSpPr>
            <a:spLocks noGrp="1"/>
          </p:cNvSpPr>
          <p:nvPr>
            <p:ph type="title"/>
          </p:nvPr>
        </p:nvSpPr>
        <p:spPr>
          <a:xfrm>
            <a:off x="360000" y="392944"/>
            <a:ext cx="8424000" cy="792000"/>
          </a:xfrm>
        </p:spPr>
        <p:txBody>
          <a:bodyPr/>
          <a:lstStyle/>
          <a:p>
            <a:r>
              <a:rPr lang="de-DE" dirty="0">
                <a:solidFill>
                  <a:schemeClr val="bg1"/>
                </a:solidFill>
                <a:effectLst>
                  <a:outerShdw blurRad="50800" dist="38100" dir="2700000" algn="tl" rotWithShape="0">
                    <a:prstClr val="black">
                      <a:alpha val="40000"/>
                    </a:prstClr>
                  </a:outerShdw>
                </a:effectLst>
              </a:rPr>
              <a:t>Datengrundlage für die Auswertungen und Erkenntnisse</a:t>
            </a:r>
          </a:p>
        </p:txBody>
      </p:sp>
      <p:sp>
        <p:nvSpPr>
          <p:cNvPr id="3" name="Foliennummernplatzhalter 2">
            <a:extLst>
              <a:ext uri="{FF2B5EF4-FFF2-40B4-BE49-F238E27FC236}">
                <a16:creationId xmlns:a16="http://schemas.microsoft.com/office/drawing/2014/main" xmlns="" id="{615D9679-4340-49D3-A85F-1FA61144464E}"/>
              </a:ext>
            </a:extLst>
          </p:cNvPr>
          <p:cNvSpPr>
            <a:spLocks noGrp="1"/>
          </p:cNvSpPr>
          <p:nvPr>
            <p:ph type="sldNum" sz="quarter" idx="12"/>
          </p:nvPr>
        </p:nvSpPr>
        <p:spPr/>
        <p:txBody>
          <a:bodyPr/>
          <a:lstStyle/>
          <a:p>
            <a:fld id="{917E9A67-508C-2544-868A-47185330C568}" type="slidenum">
              <a:rPr lang="de-DE" smtClean="0"/>
              <a:pPr/>
              <a:t>2</a:t>
            </a:fld>
            <a:endParaRPr lang="de-DE" dirty="0"/>
          </a:p>
        </p:txBody>
      </p:sp>
      <p:sp>
        <p:nvSpPr>
          <p:cNvPr id="4" name="Textplatzhalter 3">
            <a:extLst>
              <a:ext uri="{FF2B5EF4-FFF2-40B4-BE49-F238E27FC236}">
                <a16:creationId xmlns:a16="http://schemas.microsoft.com/office/drawing/2014/main" xmlns="" id="{5528F01B-681A-420C-88BB-BF1FA563FDAF}"/>
              </a:ext>
            </a:extLst>
          </p:cNvPr>
          <p:cNvSpPr>
            <a:spLocks noGrp="1"/>
          </p:cNvSpPr>
          <p:nvPr>
            <p:ph type="body" sz="quarter" idx="13"/>
          </p:nvPr>
        </p:nvSpPr>
        <p:spPr>
          <a:xfrm>
            <a:off x="360000" y="1260539"/>
            <a:ext cx="5117522" cy="4045108"/>
          </a:xfrm>
        </p:spPr>
        <p:txBody>
          <a:bodyPr/>
          <a:lstStyle/>
          <a:p>
            <a:pPr>
              <a:buFont typeface="Wingdings" panose="05000000000000000000" pitchFamily="2" charset="2"/>
              <a:buChar char="ü"/>
            </a:pPr>
            <a:endParaRPr lang="de-DE" sz="2000" dirty="0"/>
          </a:p>
          <a:p>
            <a:pPr>
              <a:buFont typeface="Wingdings" panose="05000000000000000000" pitchFamily="2" charset="2"/>
              <a:buChar char="ü"/>
            </a:pPr>
            <a:r>
              <a:rPr lang="de-DE" sz="2000" dirty="0"/>
              <a:t>Auswertung der Sachberichte im Programm Integra und Welcome (2016-2019) sowie der Daten von uni-assist (2016-19)</a:t>
            </a:r>
          </a:p>
          <a:p>
            <a:pPr>
              <a:buFont typeface="Wingdings" panose="05000000000000000000" pitchFamily="2" charset="2"/>
              <a:buChar char="ü"/>
            </a:pPr>
            <a:r>
              <a:rPr lang="de-DE" sz="2000" b="0" dirty="0">
                <a:solidFill>
                  <a:schemeClr val="accent2"/>
                </a:solidFill>
              </a:rPr>
              <a:t>Publikationen von bisher drei Studien in  Zusammenarbeit mit dem DZHW (2016-2018)</a:t>
            </a:r>
          </a:p>
          <a:p>
            <a:pPr>
              <a:buFont typeface="Wingdings" panose="05000000000000000000" pitchFamily="2" charset="2"/>
              <a:buChar char="ü"/>
            </a:pPr>
            <a:r>
              <a:rPr lang="de-DE" sz="2000" b="0" dirty="0">
                <a:solidFill>
                  <a:schemeClr val="accent2"/>
                </a:solidFill>
              </a:rPr>
              <a:t>Angaben der Integra- und NRWege Kursteilnehmer aus einer Umfrage in 2019</a:t>
            </a:r>
          </a:p>
        </p:txBody>
      </p:sp>
      <p:pic>
        <p:nvPicPr>
          <p:cNvPr id="6" name="Grafik 5">
            <a:extLst>
              <a:ext uri="{FF2B5EF4-FFF2-40B4-BE49-F238E27FC236}">
                <a16:creationId xmlns:a16="http://schemas.microsoft.com/office/drawing/2014/main" xmlns="" id="{DFF91153-9AA2-43BF-A46F-B0FBA0950A6C}"/>
              </a:ext>
            </a:extLst>
          </p:cNvPr>
          <p:cNvPicPr>
            <a:picLocks noChangeAspect="1"/>
          </p:cNvPicPr>
          <p:nvPr/>
        </p:nvPicPr>
        <p:blipFill>
          <a:blip r:embed="rId4"/>
          <a:stretch>
            <a:fillRect/>
          </a:stretch>
        </p:blipFill>
        <p:spPr>
          <a:xfrm>
            <a:off x="6768874" y="1192592"/>
            <a:ext cx="1628136" cy="2327487"/>
          </a:xfrm>
          <a:prstGeom prst="rect">
            <a:avLst/>
          </a:prstGeom>
        </p:spPr>
      </p:pic>
      <p:pic>
        <p:nvPicPr>
          <p:cNvPr id="9" name="Grafik 8">
            <a:extLst>
              <a:ext uri="{FF2B5EF4-FFF2-40B4-BE49-F238E27FC236}">
                <a16:creationId xmlns:a16="http://schemas.microsoft.com/office/drawing/2014/main" xmlns="" id="{F460EDBA-3F66-4719-BFBA-09A5EB0C7AC2}"/>
              </a:ext>
            </a:extLst>
          </p:cNvPr>
          <p:cNvPicPr>
            <a:picLocks noChangeAspect="1"/>
          </p:cNvPicPr>
          <p:nvPr/>
        </p:nvPicPr>
        <p:blipFill>
          <a:blip r:embed="rId5"/>
          <a:stretch>
            <a:fillRect/>
          </a:stretch>
        </p:blipFill>
        <p:spPr>
          <a:xfrm>
            <a:off x="5371196" y="2668723"/>
            <a:ext cx="1783539" cy="2712519"/>
          </a:xfrm>
          <a:prstGeom prst="rect">
            <a:avLst/>
          </a:prstGeom>
        </p:spPr>
      </p:pic>
      <p:pic>
        <p:nvPicPr>
          <p:cNvPr id="7" name="Grafik 6" descr="Welt">
            <a:extLst>
              <a:ext uri="{FF2B5EF4-FFF2-40B4-BE49-F238E27FC236}">
                <a16:creationId xmlns:a16="http://schemas.microsoft.com/office/drawing/2014/main" xmlns="" id="{8B0D7718-05C3-43D8-AE9F-25129E4DEAAE}"/>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3213161" y="5706899"/>
            <a:ext cx="403663" cy="403663"/>
          </a:xfrm>
          <a:prstGeom prst="rect">
            <a:avLst/>
          </a:prstGeom>
        </p:spPr>
      </p:pic>
      <p:sp>
        <p:nvSpPr>
          <p:cNvPr id="10" name="Textfeld 9">
            <a:extLst>
              <a:ext uri="{FF2B5EF4-FFF2-40B4-BE49-F238E27FC236}">
                <a16:creationId xmlns:a16="http://schemas.microsoft.com/office/drawing/2014/main" xmlns="" id="{AAEADD8F-C2F5-48B5-B691-1AA5DF0BFDDC}"/>
              </a:ext>
            </a:extLst>
          </p:cNvPr>
          <p:cNvSpPr txBox="1"/>
          <p:nvPr/>
        </p:nvSpPr>
        <p:spPr>
          <a:xfrm>
            <a:off x="3521131" y="5698199"/>
            <a:ext cx="3912781" cy="369332"/>
          </a:xfrm>
          <a:prstGeom prst="rect">
            <a:avLst/>
          </a:prstGeom>
          <a:noFill/>
        </p:spPr>
        <p:txBody>
          <a:bodyPr wrap="square" rtlCol="0">
            <a:spAutoFit/>
          </a:bodyPr>
          <a:lstStyle/>
          <a:p>
            <a:r>
              <a:rPr lang="de-DE" dirty="0">
                <a:solidFill>
                  <a:schemeClr val="accent2"/>
                </a:solidFill>
              </a:rPr>
              <a:t> </a:t>
            </a:r>
            <a:r>
              <a:rPr lang="de-DE" u="sng" dirty="0">
                <a:solidFill>
                  <a:srgbClr val="0000FF"/>
                </a:solidFill>
              </a:rPr>
              <a:t>www.daad.de/fluechtlinge-studie </a:t>
            </a:r>
            <a:endParaRPr lang="de-DE" dirty="0"/>
          </a:p>
        </p:txBody>
      </p:sp>
    </p:spTree>
    <p:extLst>
      <p:ext uri="{BB962C8B-B14F-4D97-AF65-F5344CB8AC3E}">
        <p14:creationId xmlns:p14="http://schemas.microsoft.com/office/powerpoint/2010/main" val="34098641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xmlns="" id="{81DF9F88-EDB4-40CA-A03B-C6E31FA64201}"/>
              </a:ext>
            </a:extLst>
          </p:cNvPr>
          <p:cNvSpPr>
            <a:spLocks noGrp="1"/>
          </p:cNvSpPr>
          <p:nvPr>
            <p:ph type="sldNum" sz="quarter" idx="12"/>
          </p:nvPr>
        </p:nvSpPr>
        <p:spPr/>
        <p:txBody>
          <a:bodyPr/>
          <a:lstStyle/>
          <a:p>
            <a:fld id="{917E9A67-508C-2544-868A-47185330C568}" type="slidenum">
              <a:rPr lang="de-DE" smtClean="0"/>
              <a:pPr/>
              <a:t>3</a:t>
            </a:fld>
            <a:endParaRPr lang="de-DE" dirty="0"/>
          </a:p>
        </p:txBody>
      </p:sp>
      <p:sp>
        <p:nvSpPr>
          <p:cNvPr id="7" name="Rechteck: abgerundete Ecken 6">
            <a:extLst>
              <a:ext uri="{FF2B5EF4-FFF2-40B4-BE49-F238E27FC236}">
                <a16:creationId xmlns:a16="http://schemas.microsoft.com/office/drawing/2014/main" xmlns="" id="{8CC1B3E1-DDBC-46DA-9A15-18C0E7FFFA08}"/>
              </a:ext>
            </a:extLst>
          </p:cNvPr>
          <p:cNvSpPr/>
          <p:nvPr/>
        </p:nvSpPr>
        <p:spPr>
          <a:xfrm>
            <a:off x="1071980" y="1174708"/>
            <a:ext cx="7000039" cy="1088132"/>
          </a:xfrm>
          <a:prstGeom prst="roundRect">
            <a:avLst/>
          </a:prstGeom>
          <a:solidFill>
            <a:srgbClr val="B89F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Textfeld 5">
            <a:extLst>
              <a:ext uri="{FF2B5EF4-FFF2-40B4-BE49-F238E27FC236}">
                <a16:creationId xmlns:a16="http://schemas.microsoft.com/office/drawing/2014/main" xmlns="" id="{2075AA97-B6D6-405A-B5E4-DBF92A2E57C9}"/>
              </a:ext>
            </a:extLst>
          </p:cNvPr>
          <p:cNvSpPr txBox="1"/>
          <p:nvPr/>
        </p:nvSpPr>
        <p:spPr>
          <a:xfrm>
            <a:off x="1383136" y="1440246"/>
            <a:ext cx="6262576" cy="584775"/>
          </a:xfrm>
          <a:prstGeom prst="rect">
            <a:avLst/>
          </a:prstGeom>
          <a:noFill/>
        </p:spPr>
        <p:txBody>
          <a:bodyPr wrap="square" rtlCol="0">
            <a:spAutoFit/>
          </a:bodyPr>
          <a:lstStyle/>
          <a:p>
            <a:pPr algn="ctr"/>
            <a:r>
              <a:rPr lang="de-DE" sz="3200" b="1" dirty="0"/>
              <a:t>PHASE 1: 	EINSTIEG</a:t>
            </a:r>
          </a:p>
        </p:txBody>
      </p:sp>
      <p:sp>
        <p:nvSpPr>
          <p:cNvPr id="10" name="Gleichschenkliges Dreieck 9">
            <a:extLst>
              <a:ext uri="{FF2B5EF4-FFF2-40B4-BE49-F238E27FC236}">
                <a16:creationId xmlns:a16="http://schemas.microsoft.com/office/drawing/2014/main" xmlns="" id="{4D9AC855-0B93-43F2-8BF0-F6C31CC3E866}"/>
              </a:ext>
            </a:extLst>
          </p:cNvPr>
          <p:cNvSpPr/>
          <p:nvPr/>
        </p:nvSpPr>
        <p:spPr>
          <a:xfrm rot="5400000">
            <a:off x="1658857" y="1517395"/>
            <a:ext cx="488742" cy="467833"/>
          </a:xfrm>
          <a:prstGeom prst="triangle">
            <a:avLst>
              <a:gd name="adj" fmla="val 5000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Rechteck 10">
            <a:extLst>
              <a:ext uri="{FF2B5EF4-FFF2-40B4-BE49-F238E27FC236}">
                <a16:creationId xmlns:a16="http://schemas.microsoft.com/office/drawing/2014/main" xmlns="" id="{1AEDC1D3-4133-44A1-BFA3-1C12C00BA9E7}"/>
              </a:ext>
            </a:extLst>
          </p:cNvPr>
          <p:cNvSpPr/>
          <p:nvPr/>
        </p:nvSpPr>
        <p:spPr>
          <a:xfrm>
            <a:off x="0" y="0"/>
            <a:ext cx="9144000" cy="108813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2" name="Ellipse 11">
            <a:extLst>
              <a:ext uri="{FF2B5EF4-FFF2-40B4-BE49-F238E27FC236}">
                <a16:creationId xmlns:a16="http://schemas.microsoft.com/office/drawing/2014/main" xmlns="" id="{1FBC1652-5D4B-4649-8341-25C5690AE0D9}"/>
              </a:ext>
            </a:extLst>
          </p:cNvPr>
          <p:cNvSpPr/>
          <p:nvPr/>
        </p:nvSpPr>
        <p:spPr>
          <a:xfrm>
            <a:off x="6842365" y="1174708"/>
            <a:ext cx="1713019" cy="1641949"/>
          </a:xfrm>
          <a:prstGeom prst="ellipse">
            <a:avLst/>
          </a:prstGeom>
          <a:solidFill>
            <a:srgbClr val="FFFFFF">
              <a:alpha val="40000"/>
            </a:srgbClr>
          </a:solidFill>
          <a:ln>
            <a:solidFill>
              <a:srgbClr val="B89F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Textfeld 12">
            <a:extLst>
              <a:ext uri="{FF2B5EF4-FFF2-40B4-BE49-F238E27FC236}">
                <a16:creationId xmlns:a16="http://schemas.microsoft.com/office/drawing/2014/main" xmlns="" id="{5C36E121-21DE-417F-889A-46DA4BB4E92D}"/>
              </a:ext>
            </a:extLst>
          </p:cNvPr>
          <p:cNvSpPr txBox="1"/>
          <p:nvPr/>
        </p:nvSpPr>
        <p:spPr>
          <a:xfrm>
            <a:off x="6896940" y="1584983"/>
            <a:ext cx="1603869" cy="954107"/>
          </a:xfrm>
          <a:prstGeom prst="rect">
            <a:avLst/>
          </a:prstGeom>
          <a:noFill/>
        </p:spPr>
        <p:txBody>
          <a:bodyPr wrap="square" rtlCol="0">
            <a:spAutoFit/>
          </a:bodyPr>
          <a:lstStyle/>
          <a:p>
            <a:pPr algn="ctr"/>
            <a:r>
              <a:rPr lang="de-DE" sz="1400" b="1" dirty="0"/>
              <a:t>TestAS, </a:t>
            </a:r>
          </a:p>
          <a:p>
            <a:pPr algn="ctr"/>
            <a:r>
              <a:rPr lang="de-DE" sz="1400" b="1" dirty="0"/>
              <a:t>uni-assist </a:t>
            </a:r>
          </a:p>
          <a:p>
            <a:pPr algn="ctr"/>
            <a:r>
              <a:rPr lang="de-DE" sz="1400" b="1" dirty="0"/>
              <a:t>&amp; </a:t>
            </a:r>
          </a:p>
          <a:p>
            <a:pPr algn="ctr"/>
            <a:r>
              <a:rPr lang="de-DE" sz="1400" b="1" dirty="0"/>
              <a:t>onSet</a:t>
            </a:r>
          </a:p>
        </p:txBody>
      </p:sp>
      <p:sp>
        <p:nvSpPr>
          <p:cNvPr id="5" name="Textfeld 4">
            <a:extLst>
              <a:ext uri="{FF2B5EF4-FFF2-40B4-BE49-F238E27FC236}">
                <a16:creationId xmlns:a16="http://schemas.microsoft.com/office/drawing/2014/main" xmlns="" id="{FD206AC4-A8B7-4E9E-AC19-D7C1BA747546}"/>
              </a:ext>
            </a:extLst>
          </p:cNvPr>
          <p:cNvSpPr txBox="1"/>
          <p:nvPr/>
        </p:nvSpPr>
        <p:spPr>
          <a:xfrm>
            <a:off x="1436299" y="2301908"/>
            <a:ext cx="6262576" cy="2933367"/>
          </a:xfrm>
          <a:prstGeom prst="rect">
            <a:avLst/>
          </a:prstGeom>
          <a:noFill/>
        </p:spPr>
        <p:txBody>
          <a:bodyPr wrap="square" rtlCol="0">
            <a:spAutoFit/>
          </a:bodyPr>
          <a:lstStyle/>
          <a:p>
            <a:pPr marL="285750" indent="-285750">
              <a:buFont typeface="Arial" panose="020B0604020202020204" pitchFamily="34" charset="0"/>
              <a:buChar char="•"/>
            </a:pPr>
            <a:endParaRPr lang="de-DE" dirty="0"/>
          </a:p>
          <a:p>
            <a:pPr>
              <a:lnSpc>
                <a:spcPct val="150000"/>
              </a:lnSpc>
            </a:pPr>
            <a:r>
              <a:rPr lang="de-DE" b="1" dirty="0"/>
              <a:t>Beratung und Diagnostik:</a:t>
            </a:r>
          </a:p>
          <a:p>
            <a:pPr marL="285750" indent="-285750">
              <a:lnSpc>
                <a:spcPct val="150000"/>
              </a:lnSpc>
              <a:buFont typeface="Arial" panose="020B0604020202020204" pitchFamily="34" charset="0"/>
              <a:buChar char="•"/>
            </a:pPr>
            <a:r>
              <a:rPr lang="de-DE" sz="2000" dirty="0"/>
              <a:t>Aufenthalts- / Schutzstatus </a:t>
            </a:r>
          </a:p>
          <a:p>
            <a:pPr marL="285750" indent="-285750">
              <a:lnSpc>
                <a:spcPct val="150000"/>
              </a:lnSpc>
              <a:buFont typeface="Arial" panose="020B0604020202020204" pitchFamily="34" charset="0"/>
              <a:buChar char="•"/>
            </a:pPr>
            <a:r>
              <a:rPr lang="de-DE" sz="2000" dirty="0"/>
              <a:t>Studienvoraussetzungen </a:t>
            </a:r>
          </a:p>
          <a:p>
            <a:pPr marL="285750" indent="-285750">
              <a:lnSpc>
                <a:spcPct val="150000"/>
              </a:lnSpc>
              <a:buFont typeface="Arial" panose="020B0604020202020204" pitchFamily="34" charset="0"/>
              <a:buChar char="•"/>
            </a:pPr>
            <a:r>
              <a:rPr lang="de-DE" sz="2000" dirty="0"/>
              <a:t>Sprachkenntnisse </a:t>
            </a:r>
          </a:p>
          <a:p>
            <a:pPr marL="285750" indent="-285750">
              <a:lnSpc>
                <a:spcPct val="150000"/>
              </a:lnSpc>
              <a:buFont typeface="Arial" panose="020B0604020202020204" pitchFamily="34" charset="0"/>
              <a:buChar char="•"/>
            </a:pPr>
            <a:r>
              <a:rPr lang="de-DE" sz="2000" dirty="0"/>
              <a:t>Weitere Kompetenzen und Qualifikationen</a:t>
            </a:r>
          </a:p>
          <a:p>
            <a:pPr marL="285750" indent="-285750">
              <a:lnSpc>
                <a:spcPct val="120000"/>
              </a:lnSpc>
              <a:buFont typeface="Arial" panose="020B0604020202020204" pitchFamily="34" charset="0"/>
              <a:buChar char="•"/>
            </a:pPr>
            <a:endParaRPr lang="de-DE" dirty="0"/>
          </a:p>
        </p:txBody>
      </p:sp>
    </p:spTree>
    <p:extLst>
      <p:ext uri="{BB962C8B-B14F-4D97-AF65-F5344CB8AC3E}">
        <p14:creationId xmlns:p14="http://schemas.microsoft.com/office/powerpoint/2010/main" val="29469634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6E4379DB-41AD-40DA-B73E-1732CDCC4602}"/>
              </a:ext>
            </a:extLst>
          </p:cNvPr>
          <p:cNvSpPr>
            <a:spLocks noGrp="1"/>
          </p:cNvSpPr>
          <p:nvPr>
            <p:ph type="title"/>
          </p:nvPr>
        </p:nvSpPr>
        <p:spPr/>
        <p:txBody>
          <a:bodyPr/>
          <a:lstStyle/>
          <a:p>
            <a:r>
              <a:rPr lang="de-DE" dirty="0">
                <a:effectLst>
                  <a:outerShdw blurRad="50800" dist="38100" dir="2700000" algn="tl" rotWithShape="0">
                    <a:prstClr val="black">
                      <a:alpha val="40000"/>
                    </a:prstClr>
                  </a:outerShdw>
                </a:effectLst>
              </a:rPr>
              <a:t>Phase 1: 	Bewerbungsverfahren uni-assist, TestAS und 				onSET </a:t>
            </a:r>
            <a:r>
              <a:rPr lang="de-DE" b="0" dirty="0">
                <a:effectLst>
                  <a:outerShdw blurRad="50800" dist="38100" dir="2700000" algn="tl" rotWithShape="0">
                    <a:prstClr val="black">
                      <a:alpha val="40000"/>
                    </a:prstClr>
                  </a:outerShdw>
                </a:effectLst>
              </a:rPr>
              <a:t>(Projektlaufzeit: 2016 – 2019)</a:t>
            </a:r>
          </a:p>
        </p:txBody>
      </p:sp>
      <p:sp>
        <p:nvSpPr>
          <p:cNvPr id="3" name="Foliennummernplatzhalter 2">
            <a:extLst>
              <a:ext uri="{FF2B5EF4-FFF2-40B4-BE49-F238E27FC236}">
                <a16:creationId xmlns:a16="http://schemas.microsoft.com/office/drawing/2014/main" xmlns="" id="{1B3BAE8E-1F40-4C8C-BD22-665180531CE1}"/>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17E9A67-508C-2544-868A-47185330C568}" type="slidenum">
              <a:rPr kumimoji="0" lang="de-DE" sz="10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de-DE" sz="1000" b="0" i="0" u="none" strike="noStrike" kern="1200" cap="none" spc="0" normalizeH="0" baseline="0" noProof="0" dirty="0">
              <a:ln>
                <a:noFill/>
              </a:ln>
              <a:solidFill>
                <a:prstClr val="black"/>
              </a:solidFill>
              <a:effectLst/>
              <a:uLnTx/>
              <a:uFillTx/>
              <a:latin typeface="Arial"/>
              <a:ea typeface="+mn-ea"/>
              <a:cs typeface="+mn-cs"/>
            </a:endParaRPr>
          </a:p>
        </p:txBody>
      </p:sp>
      <p:sp>
        <p:nvSpPr>
          <p:cNvPr id="4" name="Textfeld 3">
            <a:extLst>
              <a:ext uri="{FF2B5EF4-FFF2-40B4-BE49-F238E27FC236}">
                <a16:creationId xmlns:a16="http://schemas.microsoft.com/office/drawing/2014/main" xmlns="" id="{ECC8C727-C438-4D32-8558-8005C5A89494}"/>
              </a:ext>
            </a:extLst>
          </p:cNvPr>
          <p:cNvSpPr txBox="1"/>
          <p:nvPr/>
        </p:nvSpPr>
        <p:spPr>
          <a:xfrm>
            <a:off x="1475051" y="1548331"/>
            <a:ext cx="1212112" cy="908864"/>
          </a:xfrm>
          <a:prstGeom prst="flowChartConnector">
            <a:avLst/>
          </a:prstGeom>
          <a:noFill/>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de-DE" b="1" dirty="0">
                <a:effectLst>
                  <a:outerShdw blurRad="50800" dist="38100" dir="2700000" algn="tl" rotWithShape="0">
                    <a:prstClr val="black">
                      <a:alpha val="40000"/>
                    </a:prstClr>
                  </a:outerShdw>
                </a:effectLst>
              </a:rPr>
              <a:t>Uni-assist</a:t>
            </a:r>
          </a:p>
        </p:txBody>
      </p:sp>
      <p:sp>
        <p:nvSpPr>
          <p:cNvPr id="6" name="Ellipse 5">
            <a:extLst>
              <a:ext uri="{FF2B5EF4-FFF2-40B4-BE49-F238E27FC236}">
                <a16:creationId xmlns:a16="http://schemas.microsoft.com/office/drawing/2014/main" xmlns="" id="{30F94052-CC1F-4727-9AE6-1CE3A19C47AC}"/>
              </a:ext>
            </a:extLst>
          </p:cNvPr>
          <p:cNvSpPr/>
          <p:nvPr/>
        </p:nvSpPr>
        <p:spPr>
          <a:xfrm>
            <a:off x="1570744" y="1507008"/>
            <a:ext cx="1020726" cy="999461"/>
          </a:xfrm>
          <a:prstGeom prst="ellipse">
            <a:avLst/>
          </a:prstGeom>
          <a:noFill/>
          <a:ln w="19050">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p>
        </p:txBody>
      </p:sp>
      <p:sp>
        <p:nvSpPr>
          <p:cNvPr id="7" name="Textfeld 6">
            <a:extLst>
              <a:ext uri="{FF2B5EF4-FFF2-40B4-BE49-F238E27FC236}">
                <a16:creationId xmlns:a16="http://schemas.microsoft.com/office/drawing/2014/main" xmlns="" id="{65A61309-DEFB-48C8-A8D8-07AD7AE42EEA}"/>
              </a:ext>
            </a:extLst>
          </p:cNvPr>
          <p:cNvSpPr txBox="1"/>
          <p:nvPr/>
        </p:nvSpPr>
        <p:spPr>
          <a:xfrm>
            <a:off x="2782856" y="1415266"/>
            <a:ext cx="5366451" cy="1631216"/>
          </a:xfrm>
          <a:prstGeom prst="rect">
            <a:avLst/>
          </a:prstGeom>
          <a:noFill/>
        </p:spPr>
        <p:txBody>
          <a:bodyPr wrap="square" rtlCol="0">
            <a:spAutoFit/>
          </a:bodyPr>
          <a:lstStyle/>
          <a:p>
            <a:pPr lvl="0"/>
            <a:r>
              <a:rPr lang="de-DE" sz="2000" b="1" dirty="0"/>
              <a:t>19.186 BewerberInnen</a:t>
            </a:r>
          </a:p>
          <a:p>
            <a:r>
              <a:rPr lang="de-DE" sz="2000" dirty="0">
                <a:solidFill>
                  <a:srgbClr val="0070C0"/>
                </a:solidFill>
              </a:rPr>
              <a:t>75 Nationen</a:t>
            </a:r>
          </a:p>
          <a:p>
            <a:pPr lvl="0"/>
            <a:r>
              <a:rPr lang="de-DE" sz="2000" dirty="0">
                <a:solidFill>
                  <a:srgbClr val="0070C0"/>
                </a:solidFill>
              </a:rPr>
              <a:t>76% aus Syrien</a:t>
            </a:r>
          </a:p>
          <a:p>
            <a:pPr lvl="0"/>
            <a:r>
              <a:rPr lang="de-DE" sz="2000" dirty="0">
                <a:solidFill>
                  <a:srgbClr val="0070C0"/>
                </a:solidFill>
              </a:rPr>
              <a:t>79% männlich</a:t>
            </a:r>
          </a:p>
          <a:p>
            <a:pPr lvl="0"/>
            <a:r>
              <a:rPr lang="de-DE" sz="2000" dirty="0">
                <a:solidFill>
                  <a:srgbClr val="0070C0"/>
                </a:solidFill>
              </a:rPr>
              <a:t>44% mit Studienerfahrung</a:t>
            </a:r>
          </a:p>
        </p:txBody>
      </p:sp>
      <p:sp>
        <p:nvSpPr>
          <p:cNvPr id="12" name="Ellipse 11">
            <a:extLst>
              <a:ext uri="{FF2B5EF4-FFF2-40B4-BE49-F238E27FC236}">
                <a16:creationId xmlns:a16="http://schemas.microsoft.com/office/drawing/2014/main" xmlns="" id="{46C0105C-3F3F-4C2C-BC38-1AD419941FFD}"/>
              </a:ext>
            </a:extLst>
          </p:cNvPr>
          <p:cNvSpPr/>
          <p:nvPr/>
        </p:nvSpPr>
        <p:spPr>
          <a:xfrm>
            <a:off x="1570744" y="3479953"/>
            <a:ext cx="1020726" cy="999461"/>
          </a:xfrm>
          <a:prstGeom prst="ellipse">
            <a:avLst/>
          </a:prstGeom>
          <a:noFill/>
          <a:ln w="19050">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3" name="Textfeld 12">
            <a:extLst>
              <a:ext uri="{FF2B5EF4-FFF2-40B4-BE49-F238E27FC236}">
                <a16:creationId xmlns:a16="http://schemas.microsoft.com/office/drawing/2014/main" xmlns="" id="{074EBBF4-B0E9-40B5-9701-0B2B2AA7B7AB}"/>
              </a:ext>
            </a:extLst>
          </p:cNvPr>
          <p:cNvSpPr txBox="1"/>
          <p:nvPr/>
        </p:nvSpPr>
        <p:spPr>
          <a:xfrm>
            <a:off x="1383654" y="3741813"/>
            <a:ext cx="1435395" cy="519351"/>
          </a:xfrm>
          <a:prstGeom prst="flowChartConnector">
            <a:avLst/>
          </a:prstGeom>
          <a:noFill/>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de-DE" b="1" dirty="0">
                <a:effectLst>
                  <a:outerShdw blurRad="50800" dist="38100" dir="2700000" algn="tl" rotWithShape="0">
                    <a:prstClr val="black">
                      <a:alpha val="40000"/>
                    </a:prstClr>
                  </a:outerShdw>
                </a:effectLst>
              </a:rPr>
              <a:t>TestAS</a:t>
            </a:r>
          </a:p>
        </p:txBody>
      </p:sp>
      <p:sp>
        <p:nvSpPr>
          <p:cNvPr id="10" name="Textfeld 9">
            <a:extLst>
              <a:ext uri="{FF2B5EF4-FFF2-40B4-BE49-F238E27FC236}">
                <a16:creationId xmlns:a16="http://schemas.microsoft.com/office/drawing/2014/main" xmlns="" id="{0480E614-FF48-437A-9A89-8DE7EDB7E7A8}"/>
              </a:ext>
            </a:extLst>
          </p:cNvPr>
          <p:cNvSpPr txBox="1"/>
          <p:nvPr/>
        </p:nvSpPr>
        <p:spPr>
          <a:xfrm>
            <a:off x="2687163" y="3130466"/>
            <a:ext cx="5015146" cy="1477328"/>
          </a:xfrm>
          <a:prstGeom prst="rect">
            <a:avLst/>
          </a:prstGeom>
          <a:noFill/>
        </p:spPr>
        <p:txBody>
          <a:bodyPr wrap="square" rtlCol="0">
            <a:spAutoFit/>
          </a:bodyPr>
          <a:lstStyle/>
          <a:p>
            <a:pPr lvl="0"/>
            <a:r>
              <a:rPr lang="de-DE" b="1" dirty="0"/>
              <a:t>8.742 abgelegte Tests</a:t>
            </a:r>
          </a:p>
          <a:p>
            <a:r>
              <a:rPr lang="de-DE" dirty="0">
                <a:solidFill>
                  <a:schemeClr val="accent6">
                    <a:lumMod val="50000"/>
                  </a:schemeClr>
                </a:solidFill>
              </a:rPr>
              <a:t>69 Nationen</a:t>
            </a:r>
          </a:p>
          <a:p>
            <a:pPr lvl="0"/>
            <a:r>
              <a:rPr lang="de-DE" dirty="0">
                <a:solidFill>
                  <a:schemeClr val="accent6">
                    <a:lumMod val="50000"/>
                  </a:schemeClr>
                </a:solidFill>
              </a:rPr>
              <a:t>75% aus Syrien</a:t>
            </a:r>
          </a:p>
          <a:p>
            <a:pPr lvl="0"/>
            <a:r>
              <a:rPr lang="de-DE" dirty="0">
                <a:solidFill>
                  <a:schemeClr val="accent6">
                    <a:lumMod val="50000"/>
                  </a:schemeClr>
                </a:solidFill>
              </a:rPr>
              <a:t>78% männlich</a:t>
            </a:r>
          </a:p>
          <a:p>
            <a:pPr lvl="0"/>
            <a:r>
              <a:rPr lang="de-DE" dirty="0">
                <a:solidFill>
                  <a:schemeClr val="accent6">
                    <a:lumMod val="50000"/>
                  </a:schemeClr>
                </a:solidFill>
              </a:rPr>
              <a:t>74% Testsprache Arabisch</a:t>
            </a:r>
          </a:p>
        </p:txBody>
      </p:sp>
      <p:sp>
        <p:nvSpPr>
          <p:cNvPr id="15" name="Ellipse 14">
            <a:extLst>
              <a:ext uri="{FF2B5EF4-FFF2-40B4-BE49-F238E27FC236}">
                <a16:creationId xmlns:a16="http://schemas.microsoft.com/office/drawing/2014/main" xmlns="" id="{899E0929-170D-4084-9EC3-E4DD7F1CA2ED}"/>
              </a:ext>
            </a:extLst>
          </p:cNvPr>
          <p:cNvSpPr/>
          <p:nvPr/>
        </p:nvSpPr>
        <p:spPr>
          <a:xfrm>
            <a:off x="1627512" y="5061694"/>
            <a:ext cx="1020726" cy="999461"/>
          </a:xfrm>
          <a:prstGeom prst="ellipse">
            <a:avLst/>
          </a:prstGeom>
          <a:noFill/>
          <a:ln w="19050">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6" name="Textfeld 15">
            <a:extLst>
              <a:ext uri="{FF2B5EF4-FFF2-40B4-BE49-F238E27FC236}">
                <a16:creationId xmlns:a16="http://schemas.microsoft.com/office/drawing/2014/main" xmlns="" id="{15D8935E-EFCB-4D4B-A4F2-8C872EE602FD}"/>
              </a:ext>
            </a:extLst>
          </p:cNvPr>
          <p:cNvSpPr txBox="1"/>
          <p:nvPr/>
        </p:nvSpPr>
        <p:spPr>
          <a:xfrm>
            <a:off x="1425186" y="5267463"/>
            <a:ext cx="1307805" cy="519351"/>
          </a:xfrm>
          <a:prstGeom prst="flowChartConnector">
            <a:avLst/>
          </a:prstGeom>
          <a:noFill/>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de-DE" b="1" dirty="0">
                <a:effectLst>
                  <a:outerShdw blurRad="50800" dist="38100" dir="2700000" algn="tl" rotWithShape="0">
                    <a:prstClr val="black">
                      <a:alpha val="40000"/>
                    </a:prstClr>
                  </a:outerShdw>
                </a:effectLst>
              </a:rPr>
              <a:t>onSET</a:t>
            </a:r>
          </a:p>
        </p:txBody>
      </p:sp>
      <p:sp>
        <p:nvSpPr>
          <p:cNvPr id="17" name="Textfeld 16">
            <a:extLst>
              <a:ext uri="{FF2B5EF4-FFF2-40B4-BE49-F238E27FC236}">
                <a16:creationId xmlns:a16="http://schemas.microsoft.com/office/drawing/2014/main" xmlns="" id="{9BB51825-3F70-4431-A90B-6231B5998F44}"/>
              </a:ext>
            </a:extLst>
          </p:cNvPr>
          <p:cNvSpPr txBox="1"/>
          <p:nvPr/>
        </p:nvSpPr>
        <p:spPr>
          <a:xfrm>
            <a:off x="2732991" y="4842569"/>
            <a:ext cx="3571212" cy="1200329"/>
          </a:xfrm>
          <a:prstGeom prst="rect">
            <a:avLst/>
          </a:prstGeom>
          <a:noFill/>
        </p:spPr>
        <p:txBody>
          <a:bodyPr wrap="square" rtlCol="0">
            <a:spAutoFit/>
          </a:bodyPr>
          <a:lstStyle/>
          <a:p>
            <a:pPr lvl="0"/>
            <a:r>
              <a:rPr lang="de-DE" b="1" dirty="0"/>
              <a:t> 9.120 abgelegte Tests</a:t>
            </a:r>
          </a:p>
          <a:p>
            <a:pPr lvl="0"/>
            <a:r>
              <a:rPr lang="de-DE" dirty="0">
                <a:solidFill>
                  <a:schemeClr val="accent3">
                    <a:lumMod val="75000"/>
                  </a:schemeClr>
                </a:solidFill>
              </a:rPr>
              <a:t> 91% Testsprache Deutsch</a:t>
            </a:r>
          </a:p>
          <a:p>
            <a:pPr lvl="0"/>
            <a:r>
              <a:rPr lang="de-DE" dirty="0">
                <a:solidFill>
                  <a:schemeClr val="accent3">
                    <a:lumMod val="75000"/>
                  </a:schemeClr>
                </a:solidFill>
              </a:rPr>
              <a:t> 65% aus Syrien</a:t>
            </a:r>
          </a:p>
          <a:p>
            <a:pPr lvl="0"/>
            <a:r>
              <a:rPr lang="de-DE" dirty="0">
                <a:solidFill>
                  <a:schemeClr val="accent3">
                    <a:lumMod val="75000"/>
                  </a:schemeClr>
                </a:solidFill>
              </a:rPr>
              <a:t> 78% männlich</a:t>
            </a:r>
          </a:p>
        </p:txBody>
      </p:sp>
    </p:spTree>
    <p:extLst>
      <p:ext uri="{BB962C8B-B14F-4D97-AF65-F5344CB8AC3E}">
        <p14:creationId xmlns:p14="http://schemas.microsoft.com/office/powerpoint/2010/main" val="39002628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xmlns="" id="{81DF9F88-EDB4-40CA-A03B-C6E31FA64201}"/>
              </a:ext>
            </a:extLst>
          </p:cNvPr>
          <p:cNvSpPr>
            <a:spLocks noGrp="1"/>
          </p:cNvSpPr>
          <p:nvPr>
            <p:ph type="sldNum" sz="quarter" idx="12"/>
          </p:nvPr>
        </p:nvSpPr>
        <p:spPr/>
        <p:txBody>
          <a:bodyPr/>
          <a:lstStyle/>
          <a:p>
            <a:fld id="{917E9A67-508C-2544-868A-47185330C568}" type="slidenum">
              <a:rPr lang="de-DE" smtClean="0"/>
              <a:pPr/>
              <a:t>5</a:t>
            </a:fld>
            <a:endParaRPr lang="de-DE" dirty="0"/>
          </a:p>
        </p:txBody>
      </p:sp>
      <p:sp>
        <p:nvSpPr>
          <p:cNvPr id="7" name="Rechteck: abgerundete Ecken 6">
            <a:extLst>
              <a:ext uri="{FF2B5EF4-FFF2-40B4-BE49-F238E27FC236}">
                <a16:creationId xmlns:a16="http://schemas.microsoft.com/office/drawing/2014/main" xmlns="" id="{8CC1B3E1-DDBC-46DA-9A15-18C0E7FFFA08}"/>
              </a:ext>
            </a:extLst>
          </p:cNvPr>
          <p:cNvSpPr/>
          <p:nvPr/>
        </p:nvSpPr>
        <p:spPr>
          <a:xfrm>
            <a:off x="1238836" y="2756147"/>
            <a:ext cx="7000039" cy="1088132"/>
          </a:xfrm>
          <a:prstGeom prst="round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Textfeld 5">
            <a:extLst>
              <a:ext uri="{FF2B5EF4-FFF2-40B4-BE49-F238E27FC236}">
                <a16:creationId xmlns:a16="http://schemas.microsoft.com/office/drawing/2014/main" xmlns="" id="{2075AA97-B6D6-405A-B5E4-DBF92A2E57C9}"/>
              </a:ext>
            </a:extLst>
          </p:cNvPr>
          <p:cNvSpPr txBox="1"/>
          <p:nvPr/>
        </p:nvSpPr>
        <p:spPr>
          <a:xfrm>
            <a:off x="1807534" y="2929591"/>
            <a:ext cx="6262576" cy="584775"/>
          </a:xfrm>
          <a:prstGeom prst="rect">
            <a:avLst/>
          </a:prstGeom>
          <a:noFill/>
        </p:spPr>
        <p:txBody>
          <a:bodyPr wrap="square" rtlCol="0">
            <a:spAutoFit/>
          </a:bodyPr>
          <a:lstStyle/>
          <a:p>
            <a:pPr algn="ctr"/>
            <a:r>
              <a:rPr lang="de-DE" sz="3200" b="1" dirty="0"/>
              <a:t>PHASE 2: 	VORBEREITUNG</a:t>
            </a:r>
          </a:p>
        </p:txBody>
      </p:sp>
      <p:sp>
        <p:nvSpPr>
          <p:cNvPr id="10" name="Gleichschenkliges Dreieck 9">
            <a:extLst>
              <a:ext uri="{FF2B5EF4-FFF2-40B4-BE49-F238E27FC236}">
                <a16:creationId xmlns:a16="http://schemas.microsoft.com/office/drawing/2014/main" xmlns="" id="{4D9AC855-0B93-43F2-8BF0-F6C31CC3E866}"/>
              </a:ext>
            </a:extLst>
          </p:cNvPr>
          <p:cNvSpPr/>
          <p:nvPr/>
        </p:nvSpPr>
        <p:spPr>
          <a:xfrm rot="5400000">
            <a:off x="1563163" y="3028832"/>
            <a:ext cx="488742" cy="467833"/>
          </a:xfrm>
          <a:prstGeom prst="triangle">
            <a:avLst>
              <a:gd name="adj" fmla="val 5000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Rechteck 10">
            <a:extLst>
              <a:ext uri="{FF2B5EF4-FFF2-40B4-BE49-F238E27FC236}">
                <a16:creationId xmlns:a16="http://schemas.microsoft.com/office/drawing/2014/main" xmlns="" id="{1AEDC1D3-4133-44A1-BFA3-1C12C00BA9E7}"/>
              </a:ext>
            </a:extLst>
          </p:cNvPr>
          <p:cNvSpPr/>
          <p:nvPr/>
        </p:nvSpPr>
        <p:spPr>
          <a:xfrm>
            <a:off x="0" y="-43031"/>
            <a:ext cx="9144000" cy="108813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8" name="Ellipse 7">
            <a:extLst>
              <a:ext uri="{FF2B5EF4-FFF2-40B4-BE49-F238E27FC236}">
                <a16:creationId xmlns:a16="http://schemas.microsoft.com/office/drawing/2014/main" xmlns="" id="{3E093BDB-3DAD-49ED-BE88-FA72E0059C3A}"/>
              </a:ext>
            </a:extLst>
          </p:cNvPr>
          <p:cNvSpPr/>
          <p:nvPr/>
        </p:nvSpPr>
        <p:spPr>
          <a:xfrm>
            <a:off x="7357756" y="877158"/>
            <a:ext cx="1358772" cy="1241779"/>
          </a:xfrm>
          <a:prstGeom prst="ellipse">
            <a:avLst/>
          </a:prstGeom>
          <a:solidFill>
            <a:srgbClr val="DEEBF7">
              <a:alpha val="40000"/>
            </a:srgb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Ellipse 8">
            <a:extLst>
              <a:ext uri="{FF2B5EF4-FFF2-40B4-BE49-F238E27FC236}">
                <a16:creationId xmlns:a16="http://schemas.microsoft.com/office/drawing/2014/main" xmlns="" id="{3AFF7796-8B87-4DCD-864E-BD226896CCF2}"/>
              </a:ext>
            </a:extLst>
          </p:cNvPr>
          <p:cNvSpPr/>
          <p:nvPr/>
        </p:nvSpPr>
        <p:spPr>
          <a:xfrm>
            <a:off x="6570921" y="1456660"/>
            <a:ext cx="1358772" cy="1241779"/>
          </a:xfrm>
          <a:prstGeom prst="ellipse">
            <a:avLst/>
          </a:prstGeom>
          <a:solidFill>
            <a:srgbClr val="FBE5D6">
              <a:alpha val="40000"/>
            </a:srgb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Textfeld 11">
            <a:extLst>
              <a:ext uri="{FF2B5EF4-FFF2-40B4-BE49-F238E27FC236}">
                <a16:creationId xmlns:a16="http://schemas.microsoft.com/office/drawing/2014/main" xmlns="" id="{9E6AC3D0-3679-4609-9180-D68228E572D9}"/>
              </a:ext>
            </a:extLst>
          </p:cNvPr>
          <p:cNvSpPr txBox="1"/>
          <p:nvPr/>
        </p:nvSpPr>
        <p:spPr>
          <a:xfrm>
            <a:off x="7489105" y="1313280"/>
            <a:ext cx="1075765" cy="307777"/>
          </a:xfrm>
          <a:prstGeom prst="rect">
            <a:avLst/>
          </a:prstGeom>
          <a:noFill/>
        </p:spPr>
        <p:txBody>
          <a:bodyPr wrap="square" rtlCol="0">
            <a:spAutoFit/>
          </a:bodyPr>
          <a:lstStyle/>
          <a:p>
            <a:pPr algn="ctr"/>
            <a:r>
              <a:rPr lang="de-DE" sz="1400" b="1" dirty="0"/>
              <a:t>INTEGRA</a:t>
            </a:r>
          </a:p>
        </p:txBody>
      </p:sp>
      <p:sp>
        <p:nvSpPr>
          <p:cNvPr id="13" name="Textfeld 12">
            <a:extLst>
              <a:ext uri="{FF2B5EF4-FFF2-40B4-BE49-F238E27FC236}">
                <a16:creationId xmlns:a16="http://schemas.microsoft.com/office/drawing/2014/main" xmlns="" id="{470C8054-2A6B-493E-9C98-DD9886ECB934}"/>
              </a:ext>
            </a:extLst>
          </p:cNvPr>
          <p:cNvSpPr txBox="1"/>
          <p:nvPr/>
        </p:nvSpPr>
        <p:spPr>
          <a:xfrm>
            <a:off x="6743845" y="1923660"/>
            <a:ext cx="1012923" cy="307777"/>
          </a:xfrm>
          <a:prstGeom prst="rect">
            <a:avLst/>
          </a:prstGeom>
          <a:noFill/>
        </p:spPr>
        <p:txBody>
          <a:bodyPr wrap="square" rtlCol="0">
            <a:spAutoFit/>
          </a:bodyPr>
          <a:lstStyle/>
          <a:p>
            <a:pPr algn="ctr"/>
            <a:r>
              <a:rPr lang="de-DE" sz="1400" b="1" dirty="0"/>
              <a:t>NRWege</a:t>
            </a:r>
          </a:p>
        </p:txBody>
      </p:sp>
      <p:sp>
        <p:nvSpPr>
          <p:cNvPr id="14" name="Rechteck: abgerundete Ecken 13">
            <a:extLst>
              <a:ext uri="{FF2B5EF4-FFF2-40B4-BE49-F238E27FC236}">
                <a16:creationId xmlns:a16="http://schemas.microsoft.com/office/drawing/2014/main" xmlns="" id="{21FFE7A0-69CD-49B6-A0F6-E36308704DDF}"/>
              </a:ext>
            </a:extLst>
          </p:cNvPr>
          <p:cNvSpPr/>
          <p:nvPr/>
        </p:nvSpPr>
        <p:spPr>
          <a:xfrm>
            <a:off x="7599946" y="4030919"/>
            <a:ext cx="1037435" cy="521097"/>
          </a:xfrm>
          <a:prstGeom prst="roundRect">
            <a:avLst/>
          </a:prstGeom>
          <a:solidFill>
            <a:schemeClr val="accent5"/>
          </a:solidFill>
          <a:ln w="19050">
            <a:solidFill>
              <a:schemeClr val="accent4">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de-DE" sz="2000" b="1" dirty="0">
                <a:solidFill>
                  <a:prstClr val="black"/>
                </a:solidFill>
              </a:rPr>
              <a:t>knapp 20.000</a:t>
            </a:r>
          </a:p>
        </p:txBody>
      </p:sp>
      <p:sp>
        <p:nvSpPr>
          <p:cNvPr id="15" name="Textfeld 14">
            <a:extLst>
              <a:ext uri="{FF2B5EF4-FFF2-40B4-BE49-F238E27FC236}">
                <a16:creationId xmlns:a16="http://schemas.microsoft.com/office/drawing/2014/main" xmlns="" id="{83B031DF-1F91-482C-9D04-0EC327C2199C}"/>
              </a:ext>
            </a:extLst>
          </p:cNvPr>
          <p:cNvSpPr txBox="1"/>
          <p:nvPr/>
        </p:nvSpPr>
        <p:spPr>
          <a:xfrm>
            <a:off x="4514095" y="4565657"/>
            <a:ext cx="4396505" cy="923330"/>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de-DE" b="1" i="0" u="none" strike="noStrike" kern="1200" cap="none" spc="0" normalizeH="0" baseline="0" noProof="0" dirty="0">
                <a:ln>
                  <a:noFill/>
                </a:ln>
                <a:solidFill>
                  <a:prstClr val="black"/>
                </a:solidFill>
                <a:effectLst/>
                <a:uLnTx/>
                <a:uFillTx/>
                <a:latin typeface="Arial"/>
                <a:ea typeface="+mn-ea"/>
                <a:cs typeface="+mn-cs"/>
              </a:rPr>
              <a:t>Geflüchtete haben sich durchschnittlich pro Jahr auf einen Kursplatz beworben</a:t>
            </a:r>
          </a:p>
        </p:txBody>
      </p:sp>
      <p:sp>
        <p:nvSpPr>
          <p:cNvPr id="16" name="Rechteck: abgerundete Ecken 15">
            <a:extLst>
              <a:ext uri="{FF2B5EF4-FFF2-40B4-BE49-F238E27FC236}">
                <a16:creationId xmlns:a16="http://schemas.microsoft.com/office/drawing/2014/main" xmlns="" id="{8FF998B9-4E87-4BF5-A41B-74E690BFDDA8}"/>
              </a:ext>
            </a:extLst>
          </p:cNvPr>
          <p:cNvSpPr/>
          <p:nvPr/>
        </p:nvSpPr>
        <p:spPr>
          <a:xfrm>
            <a:off x="477062" y="3925331"/>
            <a:ext cx="1189835" cy="543557"/>
          </a:xfrm>
          <a:prstGeom prst="roundRect">
            <a:avLst/>
          </a:prstGeom>
          <a:solidFill>
            <a:srgbClr val="FFFF66"/>
          </a:solidFill>
          <a:ln w="19050">
            <a:solidFill>
              <a:schemeClr val="accent4">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7" name="Textfeld 16">
            <a:extLst>
              <a:ext uri="{FF2B5EF4-FFF2-40B4-BE49-F238E27FC236}">
                <a16:creationId xmlns:a16="http://schemas.microsoft.com/office/drawing/2014/main" xmlns="" id="{BA7798DB-A0AD-4F3C-B198-DEDC987A3D71}"/>
              </a:ext>
            </a:extLst>
          </p:cNvPr>
          <p:cNvSpPr txBox="1"/>
          <p:nvPr/>
        </p:nvSpPr>
        <p:spPr>
          <a:xfrm>
            <a:off x="477062" y="3966278"/>
            <a:ext cx="1189835" cy="461665"/>
          </a:xfrm>
          <a:prstGeom prst="rect">
            <a:avLst/>
          </a:prstGeom>
          <a:noFill/>
        </p:spPr>
        <p:txBody>
          <a:bodyPr wrap="square" rtlCol="0">
            <a:spAutoFit/>
          </a:bodyPr>
          <a:lstStyle/>
          <a:p>
            <a:pPr algn="ctr"/>
            <a:r>
              <a:rPr lang="de-DE" sz="2400" b="1" dirty="0"/>
              <a:t>32.000</a:t>
            </a:r>
          </a:p>
        </p:txBody>
      </p:sp>
      <p:sp>
        <p:nvSpPr>
          <p:cNvPr id="2" name="Rechteck 1">
            <a:extLst>
              <a:ext uri="{FF2B5EF4-FFF2-40B4-BE49-F238E27FC236}">
                <a16:creationId xmlns:a16="http://schemas.microsoft.com/office/drawing/2014/main" xmlns="" id="{06C06549-0C1A-455F-A245-C415EE13CBFB}"/>
              </a:ext>
            </a:extLst>
          </p:cNvPr>
          <p:cNvSpPr/>
          <p:nvPr/>
        </p:nvSpPr>
        <p:spPr>
          <a:xfrm>
            <a:off x="182804" y="4700851"/>
            <a:ext cx="4572000" cy="646331"/>
          </a:xfrm>
          <a:prstGeom prst="rect">
            <a:avLst/>
          </a:prstGeom>
        </p:spPr>
        <p:txBody>
          <a:bodyPr>
            <a:spAutoFit/>
          </a:bodyPr>
          <a:lstStyle/>
          <a:p>
            <a:pPr lvl="0">
              <a:defRPr/>
            </a:pPr>
            <a:r>
              <a:rPr lang="de-DE" b="1" dirty="0">
                <a:solidFill>
                  <a:prstClr val="black"/>
                </a:solidFill>
              </a:rPr>
              <a:t>Geflüchtete inzwischen in </a:t>
            </a:r>
            <a:br>
              <a:rPr lang="de-DE" b="1" dirty="0">
                <a:solidFill>
                  <a:prstClr val="black"/>
                </a:solidFill>
              </a:rPr>
            </a:br>
            <a:r>
              <a:rPr lang="de-DE" b="1" dirty="0">
                <a:solidFill>
                  <a:prstClr val="black"/>
                </a:solidFill>
              </a:rPr>
              <a:t>ein Studium eingeschrieben </a:t>
            </a:r>
            <a:r>
              <a:rPr lang="de-DE" sz="1400" dirty="0">
                <a:solidFill>
                  <a:prstClr val="black"/>
                </a:solidFill>
              </a:rPr>
              <a:t>(Schätzung)</a:t>
            </a:r>
            <a:endParaRPr lang="de-DE" sz="2000" dirty="0">
              <a:solidFill>
                <a:prstClr val="black"/>
              </a:solidFill>
            </a:endParaRPr>
          </a:p>
        </p:txBody>
      </p:sp>
      <p:sp>
        <p:nvSpPr>
          <p:cNvPr id="20" name="Rechteck: abgerundete Ecken 19">
            <a:extLst>
              <a:ext uri="{FF2B5EF4-FFF2-40B4-BE49-F238E27FC236}">
                <a16:creationId xmlns:a16="http://schemas.microsoft.com/office/drawing/2014/main" xmlns="" id="{4A48C854-8C46-457F-8262-5F048D09B886}"/>
              </a:ext>
            </a:extLst>
          </p:cNvPr>
          <p:cNvSpPr/>
          <p:nvPr/>
        </p:nvSpPr>
        <p:spPr>
          <a:xfrm>
            <a:off x="360000" y="849762"/>
            <a:ext cx="1189835" cy="949646"/>
          </a:xfrm>
          <a:prstGeom prst="roundRect">
            <a:avLst/>
          </a:prstGeom>
          <a:solidFill>
            <a:schemeClr val="accent5"/>
          </a:solidFill>
          <a:ln w="19050">
            <a:solidFill>
              <a:schemeClr val="accent4">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de-DE" sz="2000" dirty="0">
                <a:solidFill>
                  <a:prstClr val="black"/>
                </a:solidFill>
              </a:rPr>
              <a:t>über</a:t>
            </a:r>
          </a:p>
          <a:p>
            <a:pPr lvl="0" algn="ctr"/>
            <a:r>
              <a:rPr lang="de-DE" sz="2000" b="1" dirty="0">
                <a:solidFill>
                  <a:prstClr val="black"/>
                </a:solidFill>
              </a:rPr>
              <a:t>30.000</a:t>
            </a:r>
          </a:p>
        </p:txBody>
      </p:sp>
      <p:sp>
        <p:nvSpPr>
          <p:cNvPr id="4" name="Rechteck 3">
            <a:extLst>
              <a:ext uri="{FF2B5EF4-FFF2-40B4-BE49-F238E27FC236}">
                <a16:creationId xmlns:a16="http://schemas.microsoft.com/office/drawing/2014/main" xmlns="" id="{57342CFD-EA3A-4E35-8E14-ECEA6037187A}"/>
              </a:ext>
            </a:extLst>
          </p:cNvPr>
          <p:cNvSpPr/>
          <p:nvPr/>
        </p:nvSpPr>
        <p:spPr>
          <a:xfrm>
            <a:off x="496072" y="1799408"/>
            <a:ext cx="4898106" cy="369332"/>
          </a:xfrm>
          <a:prstGeom prst="rect">
            <a:avLst/>
          </a:prstGeom>
        </p:spPr>
        <p:txBody>
          <a:bodyPr wrap="square">
            <a:spAutoFit/>
          </a:bodyPr>
          <a:lstStyle/>
          <a:p>
            <a:pPr lvl="0" algn="r">
              <a:defRPr/>
            </a:pPr>
            <a:r>
              <a:rPr lang="de-DE" b="1" dirty="0">
                <a:solidFill>
                  <a:prstClr val="black"/>
                </a:solidFill>
              </a:rPr>
              <a:t>Geflüchtete als </a:t>
            </a:r>
            <a:r>
              <a:rPr lang="de-DE" b="1" dirty="0" err="1">
                <a:solidFill>
                  <a:prstClr val="black"/>
                </a:solidFill>
              </a:rPr>
              <a:t>Kursteilnehmer:innen</a:t>
            </a:r>
            <a:endParaRPr lang="de-DE" sz="2000" b="1" dirty="0">
              <a:solidFill>
                <a:prstClr val="black"/>
              </a:solidFill>
            </a:endParaRPr>
          </a:p>
        </p:txBody>
      </p:sp>
      <p:sp>
        <p:nvSpPr>
          <p:cNvPr id="21" name="Titel 1">
            <a:extLst>
              <a:ext uri="{FF2B5EF4-FFF2-40B4-BE49-F238E27FC236}">
                <a16:creationId xmlns:a16="http://schemas.microsoft.com/office/drawing/2014/main" xmlns="" id="{C85C946C-16CE-4965-8140-4331E402A7E7}"/>
              </a:ext>
            </a:extLst>
          </p:cNvPr>
          <p:cNvSpPr>
            <a:spLocks noGrp="1"/>
          </p:cNvSpPr>
          <p:nvPr>
            <p:ph type="title"/>
          </p:nvPr>
        </p:nvSpPr>
        <p:spPr>
          <a:xfrm>
            <a:off x="360000" y="197010"/>
            <a:ext cx="8424000" cy="792000"/>
          </a:xfrm>
        </p:spPr>
        <p:txBody>
          <a:bodyPr/>
          <a:lstStyle/>
          <a:p>
            <a:r>
              <a:rPr lang="de-DE" dirty="0">
                <a:solidFill>
                  <a:schemeClr val="tx1"/>
                </a:solidFill>
                <a:effectLst>
                  <a:outerShdw blurRad="50800" dist="38100" dir="2700000" algn="tl" rotWithShape="0">
                    <a:prstClr val="black">
                      <a:alpha val="40000"/>
                    </a:prstClr>
                  </a:outerShdw>
                </a:effectLst>
              </a:rPr>
              <a:t>  Integra und NRWege ins Studium</a:t>
            </a:r>
            <a:br>
              <a:rPr lang="de-DE" dirty="0">
                <a:solidFill>
                  <a:schemeClr val="tx1"/>
                </a:solidFill>
                <a:effectLst>
                  <a:outerShdw blurRad="50800" dist="38100" dir="2700000" algn="tl" rotWithShape="0">
                    <a:prstClr val="black">
                      <a:alpha val="40000"/>
                    </a:prstClr>
                  </a:outerShdw>
                </a:effectLst>
              </a:rPr>
            </a:br>
            <a:r>
              <a:rPr lang="de-DE" dirty="0">
                <a:solidFill>
                  <a:schemeClr val="tx1"/>
                </a:solidFill>
                <a:effectLst>
                  <a:outerShdw blurRad="50800" dist="38100" dir="2700000" algn="tl" rotWithShape="0">
                    <a:prstClr val="black">
                      <a:alpha val="40000"/>
                    </a:prstClr>
                  </a:outerShdw>
                </a:effectLst>
              </a:rPr>
              <a:t>			Zahlen &amp; Entwicklungen </a:t>
            </a:r>
            <a:r>
              <a:rPr lang="de-DE" sz="1600" b="0" dirty="0">
                <a:solidFill>
                  <a:schemeClr val="tx1"/>
                </a:solidFill>
                <a:effectLst>
                  <a:outerShdw blurRad="50800" dist="38100" dir="2700000" algn="tl" rotWithShape="0">
                    <a:prstClr val="black">
                      <a:alpha val="40000"/>
                    </a:prstClr>
                  </a:outerShdw>
                </a:effectLst>
              </a:rPr>
              <a:t>(2016-2019)</a:t>
            </a:r>
            <a:endParaRPr lang="de-DE" b="0" dirty="0">
              <a:solidFill>
                <a:schemeClr val="tx1"/>
              </a:solidFill>
              <a:effectLst>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2298118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12"/>
          </p:nvPr>
        </p:nvSpPr>
        <p:spPr/>
        <p:txBody>
          <a:bodyPr/>
          <a:lstStyle/>
          <a:p>
            <a:fld id="{917E9A67-508C-2544-868A-47185330C568}" type="slidenum">
              <a:rPr lang="de-DE" smtClean="0"/>
              <a:t>6</a:t>
            </a:fld>
            <a:endParaRPr lang="de-DE" dirty="0"/>
          </a:p>
        </p:txBody>
      </p:sp>
      <p:sp>
        <p:nvSpPr>
          <p:cNvPr id="4" name="Titel 1"/>
          <p:cNvSpPr>
            <a:spLocks noGrp="1"/>
          </p:cNvSpPr>
          <p:nvPr>
            <p:ph type="title"/>
          </p:nvPr>
        </p:nvSpPr>
        <p:spPr>
          <a:xfrm>
            <a:off x="360000" y="204676"/>
            <a:ext cx="8424000" cy="792000"/>
          </a:xfrm>
        </p:spPr>
        <p:txBody>
          <a:bodyPr/>
          <a:lstStyle/>
          <a:p>
            <a:r>
              <a:rPr lang="de-DE" sz="2200" dirty="0">
                <a:solidFill>
                  <a:schemeClr val="bg1"/>
                </a:solidFill>
                <a:effectLst>
                  <a:outerShdw blurRad="50800" dist="38100" dir="2700000" algn="tl" rotWithShape="0">
                    <a:prstClr val="black">
                      <a:alpha val="40000"/>
                    </a:prstClr>
                  </a:outerShdw>
                </a:effectLst>
              </a:rPr>
              <a:t>Phase 2: 	Zahlen und Entwicklungen -										Fragestellungen/Problematiken von Geflüchteten</a:t>
            </a:r>
            <a:r>
              <a:rPr lang="de-DE" b="0" dirty="0"/>
              <a:t/>
            </a:r>
            <a:br>
              <a:rPr lang="de-DE" b="0" dirty="0"/>
            </a:br>
            <a:endParaRPr lang="de-DE" b="0" dirty="0"/>
          </a:p>
        </p:txBody>
      </p:sp>
      <p:sp>
        <p:nvSpPr>
          <p:cNvPr id="7" name="Textfeld 6"/>
          <p:cNvSpPr txBox="1"/>
          <p:nvPr/>
        </p:nvSpPr>
        <p:spPr>
          <a:xfrm>
            <a:off x="472343" y="1437983"/>
            <a:ext cx="6458579" cy="3785652"/>
          </a:xfrm>
          <a:prstGeom prst="rect">
            <a:avLst/>
          </a:prstGeom>
          <a:noFill/>
        </p:spPr>
        <p:txBody>
          <a:bodyPr wrap="square" rtlCol="0">
            <a:spAutoFit/>
          </a:bodyPr>
          <a:lstStyle/>
          <a:p>
            <a:pPr marL="285750" indent="-285750">
              <a:buFont typeface="Arial" panose="020B0604020202020204" pitchFamily="34" charset="0"/>
              <a:buChar char="•"/>
            </a:pPr>
            <a:r>
              <a:rPr lang="de-DE" sz="1600" b="1" dirty="0">
                <a:solidFill>
                  <a:schemeClr val="tx2"/>
                </a:solidFill>
              </a:rPr>
              <a:t>Studienwahl/Studienorganisation</a:t>
            </a:r>
          </a:p>
          <a:p>
            <a:endParaRPr lang="de-DE" sz="1600" b="1" dirty="0">
              <a:solidFill>
                <a:schemeClr val="tx2"/>
              </a:solidFill>
            </a:endParaRPr>
          </a:p>
          <a:p>
            <a:pPr marL="285750" indent="-285750">
              <a:buFont typeface="Arial" panose="020B0604020202020204" pitchFamily="34" charset="0"/>
              <a:buChar char="•"/>
            </a:pPr>
            <a:r>
              <a:rPr lang="de-DE" sz="1600" b="1" dirty="0">
                <a:solidFill>
                  <a:schemeClr val="tx2"/>
                </a:solidFill>
              </a:rPr>
              <a:t>Unzureichende Sprach- und Fachkenntnisse</a:t>
            </a:r>
          </a:p>
          <a:p>
            <a:endParaRPr lang="de-DE" sz="1600" b="1" dirty="0">
              <a:solidFill>
                <a:schemeClr val="tx2"/>
              </a:solidFill>
            </a:endParaRPr>
          </a:p>
          <a:p>
            <a:pPr marL="285750" indent="-285750">
              <a:buFont typeface="Arial" panose="020B0604020202020204" pitchFamily="34" charset="0"/>
              <a:buChar char="•"/>
            </a:pPr>
            <a:r>
              <a:rPr lang="de-DE" sz="1600" b="1" dirty="0">
                <a:solidFill>
                  <a:schemeClr val="tx2"/>
                </a:solidFill>
              </a:rPr>
              <a:t>Finanzierung des Studiums </a:t>
            </a:r>
          </a:p>
          <a:p>
            <a:endParaRPr lang="de-DE" sz="1600" b="1" dirty="0">
              <a:solidFill>
                <a:schemeClr val="tx2"/>
              </a:solidFill>
            </a:endParaRPr>
          </a:p>
          <a:p>
            <a:pPr marL="285750" indent="-285750">
              <a:buFont typeface="Arial" panose="020B0604020202020204" pitchFamily="34" charset="0"/>
              <a:buChar char="•"/>
            </a:pPr>
            <a:r>
              <a:rPr lang="de-DE" sz="1600" b="1" dirty="0">
                <a:solidFill>
                  <a:schemeClr val="tx2"/>
                </a:solidFill>
              </a:rPr>
              <a:t>Anerkennung von Bildungsnachweisen</a:t>
            </a:r>
          </a:p>
          <a:p>
            <a:endParaRPr lang="de-DE" sz="1600" b="1" dirty="0">
              <a:solidFill>
                <a:schemeClr val="tx2"/>
              </a:solidFill>
            </a:endParaRPr>
          </a:p>
          <a:p>
            <a:pPr marL="285750" indent="-285750">
              <a:buFont typeface="Arial" panose="020B0604020202020204" pitchFamily="34" charset="0"/>
              <a:buChar char="•"/>
            </a:pPr>
            <a:r>
              <a:rPr lang="de-DE" sz="1600" b="1" dirty="0">
                <a:solidFill>
                  <a:schemeClr val="tx2"/>
                </a:solidFill>
              </a:rPr>
              <a:t>unzureichende Kenntnisse des deutschen HS-Systems</a:t>
            </a:r>
          </a:p>
          <a:p>
            <a:endParaRPr lang="de-DE" sz="1600" b="1" dirty="0">
              <a:solidFill>
                <a:schemeClr val="tx2"/>
              </a:solidFill>
            </a:endParaRPr>
          </a:p>
          <a:p>
            <a:pPr marL="285750" indent="-285750">
              <a:buFont typeface="Arial" panose="020B0604020202020204" pitchFamily="34" charset="0"/>
              <a:buChar char="•"/>
            </a:pPr>
            <a:r>
              <a:rPr lang="de-DE" sz="1600" b="1" dirty="0">
                <a:solidFill>
                  <a:schemeClr val="tx2"/>
                </a:solidFill>
              </a:rPr>
              <a:t>Auflagen der Jobcenter</a:t>
            </a:r>
          </a:p>
          <a:p>
            <a:endParaRPr lang="de-DE" sz="1600" b="1" dirty="0">
              <a:solidFill>
                <a:schemeClr val="tx2"/>
              </a:solidFill>
            </a:endParaRPr>
          </a:p>
          <a:p>
            <a:pPr marL="285750" indent="-285750">
              <a:buFont typeface="Arial" panose="020B0604020202020204" pitchFamily="34" charset="0"/>
              <a:buChar char="•"/>
            </a:pPr>
            <a:r>
              <a:rPr lang="de-DE" sz="1600" b="1" dirty="0">
                <a:solidFill>
                  <a:schemeClr val="tx2"/>
                </a:solidFill>
              </a:rPr>
              <a:t>Wohnungsmarkt/Wohnsituation </a:t>
            </a:r>
          </a:p>
          <a:p>
            <a:pPr marL="285750" indent="-285750">
              <a:buFont typeface="Arial" panose="020B0604020202020204" pitchFamily="34" charset="0"/>
              <a:buChar char="•"/>
            </a:pPr>
            <a:endParaRPr lang="de-DE" sz="1600" b="1" dirty="0">
              <a:solidFill>
                <a:schemeClr val="tx2"/>
              </a:solidFill>
            </a:endParaRPr>
          </a:p>
          <a:p>
            <a:pPr marL="285750" indent="-285750">
              <a:buFont typeface="Arial" panose="020B0604020202020204" pitchFamily="34" charset="0"/>
              <a:buChar char="•"/>
            </a:pPr>
            <a:r>
              <a:rPr lang="de-DE" sz="1600" b="1" dirty="0">
                <a:solidFill>
                  <a:schemeClr val="tx2"/>
                </a:solidFill>
              </a:rPr>
              <a:t>Fragen zum deutschen Arbeitsmarkt</a:t>
            </a:r>
          </a:p>
        </p:txBody>
      </p:sp>
    </p:spTree>
    <p:extLst>
      <p:ext uri="{BB962C8B-B14F-4D97-AF65-F5344CB8AC3E}">
        <p14:creationId xmlns:p14="http://schemas.microsoft.com/office/powerpoint/2010/main" val="35628158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12"/>
          </p:nvPr>
        </p:nvSpPr>
        <p:spPr/>
        <p:txBody>
          <a:bodyPr/>
          <a:lstStyle/>
          <a:p>
            <a:fld id="{917E9A67-508C-2544-868A-47185330C568}" type="slidenum">
              <a:rPr lang="de-DE" smtClean="0"/>
              <a:t>7</a:t>
            </a:fld>
            <a:endParaRPr lang="de-DE" dirty="0"/>
          </a:p>
        </p:txBody>
      </p:sp>
      <p:sp>
        <p:nvSpPr>
          <p:cNvPr id="4" name="Titel 1"/>
          <p:cNvSpPr>
            <a:spLocks noGrp="1"/>
          </p:cNvSpPr>
          <p:nvPr>
            <p:ph type="title"/>
          </p:nvPr>
        </p:nvSpPr>
        <p:spPr>
          <a:xfrm>
            <a:off x="360000" y="204676"/>
            <a:ext cx="8424000" cy="792000"/>
          </a:xfrm>
        </p:spPr>
        <p:txBody>
          <a:bodyPr/>
          <a:lstStyle/>
          <a:p>
            <a:r>
              <a:rPr lang="de-DE" sz="2200" dirty="0">
                <a:solidFill>
                  <a:schemeClr val="bg1"/>
                </a:solidFill>
                <a:effectLst>
                  <a:outerShdw blurRad="50800" dist="38100" dir="2700000" algn="tl" rotWithShape="0">
                    <a:prstClr val="black">
                      <a:alpha val="40000"/>
                    </a:prstClr>
                  </a:outerShdw>
                </a:effectLst>
              </a:rPr>
              <a:t>Phase 2: 	Zahlen und Entwicklungen -										Problematiken von Geflüchteten im Studium</a:t>
            </a:r>
            <a:r>
              <a:rPr lang="de-DE" b="0" dirty="0"/>
              <a:t/>
            </a:r>
            <a:br>
              <a:rPr lang="de-DE" b="0" dirty="0"/>
            </a:br>
            <a:endParaRPr lang="de-DE" b="0" dirty="0"/>
          </a:p>
        </p:txBody>
      </p:sp>
      <p:grpSp>
        <p:nvGrpSpPr>
          <p:cNvPr id="2" name="Gruppieren 1">
            <a:extLst>
              <a:ext uri="{FF2B5EF4-FFF2-40B4-BE49-F238E27FC236}">
                <a16:creationId xmlns:a16="http://schemas.microsoft.com/office/drawing/2014/main" xmlns="" id="{0EB8BCEA-468D-482E-9C87-58BF667B14A8}"/>
              </a:ext>
            </a:extLst>
          </p:cNvPr>
          <p:cNvGrpSpPr/>
          <p:nvPr/>
        </p:nvGrpSpPr>
        <p:grpSpPr>
          <a:xfrm>
            <a:off x="983532" y="1598537"/>
            <a:ext cx="7133773" cy="3879841"/>
            <a:chOff x="5930782" y="3552987"/>
            <a:chExt cx="3167024" cy="2410936"/>
          </a:xfrm>
        </p:grpSpPr>
        <p:sp>
          <p:nvSpPr>
            <p:cNvPr id="9" name="Flussdiagramm: Alternativer Prozess 8">
              <a:extLst>
                <a:ext uri="{FF2B5EF4-FFF2-40B4-BE49-F238E27FC236}">
                  <a16:creationId xmlns:a16="http://schemas.microsoft.com/office/drawing/2014/main" xmlns="" id="{5B114CEB-55CB-4296-A6DD-DFBF12AA77AA}"/>
                </a:ext>
              </a:extLst>
            </p:cNvPr>
            <p:cNvSpPr/>
            <p:nvPr/>
          </p:nvSpPr>
          <p:spPr>
            <a:xfrm>
              <a:off x="5973398" y="3739877"/>
              <a:ext cx="3033526" cy="2224046"/>
            </a:xfrm>
            <a:prstGeom prst="flowChartAlternateProcess">
              <a:avLst/>
            </a:prstGeom>
            <a:solidFill>
              <a:schemeClr val="accent6">
                <a:lumMod val="90000"/>
              </a:schemeClr>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0" name="Textfeld 9">
              <a:extLst>
                <a:ext uri="{FF2B5EF4-FFF2-40B4-BE49-F238E27FC236}">
                  <a16:creationId xmlns:a16="http://schemas.microsoft.com/office/drawing/2014/main" xmlns="" id="{19E551F6-B0DC-4434-8939-597D4CE7DA8F}"/>
                </a:ext>
              </a:extLst>
            </p:cNvPr>
            <p:cNvSpPr txBox="1"/>
            <p:nvPr/>
          </p:nvSpPr>
          <p:spPr>
            <a:xfrm>
              <a:off x="6064280" y="4055589"/>
              <a:ext cx="3033526" cy="1663897"/>
            </a:xfrm>
            <a:prstGeom prst="rect">
              <a:avLst/>
            </a:prstGeom>
            <a:noFill/>
          </p:spPr>
          <p:txBody>
            <a:bodyPr wrap="square" rtlCol="0">
              <a:spAutoFit/>
            </a:bodyPr>
            <a:lstStyle/>
            <a:p>
              <a:r>
                <a:rPr lang="de-DE" sz="2400" b="1" dirty="0"/>
                <a:t>Am häufigsten genannte Gründe für einen möglichen Abbruch des Studiums:</a:t>
              </a:r>
            </a:p>
            <a:p>
              <a:pPr marL="171450" indent="-171450">
                <a:buFontTx/>
                <a:buChar char="-"/>
              </a:pPr>
              <a:r>
                <a:rPr lang="de-DE" sz="2400" dirty="0"/>
                <a:t>Finanzierungsprobleme </a:t>
              </a:r>
            </a:p>
            <a:p>
              <a:pPr marL="171450" indent="-171450">
                <a:buFontTx/>
                <a:buChar char="-"/>
              </a:pPr>
              <a:r>
                <a:rPr lang="de-DE" sz="2400" dirty="0"/>
                <a:t>Sprachprobleme</a:t>
              </a:r>
            </a:p>
            <a:p>
              <a:pPr marL="171450" indent="-171450">
                <a:buFontTx/>
                <a:buChar char="-"/>
              </a:pPr>
              <a:r>
                <a:rPr lang="de-DE" sz="2400" dirty="0"/>
                <a:t>Fachliche Probleme</a:t>
              </a:r>
            </a:p>
            <a:p>
              <a:pPr marL="171450" indent="-171450">
                <a:buFontTx/>
                <a:buChar char="-"/>
              </a:pPr>
              <a:r>
                <a:rPr lang="de-DE" sz="2400" dirty="0"/>
                <a:t>Probleme außerhalb des Studiums (z.B. privates Umfeld)</a:t>
              </a:r>
            </a:p>
          </p:txBody>
        </p:sp>
        <p:pic>
          <p:nvPicPr>
            <p:cNvPr id="11" name="Grafik 10" descr="Kundenbewertung RNL">
              <a:extLst>
                <a:ext uri="{FF2B5EF4-FFF2-40B4-BE49-F238E27FC236}">
                  <a16:creationId xmlns:a16="http://schemas.microsoft.com/office/drawing/2014/main" xmlns="" id="{F7039303-6FB6-463C-911C-D830BEC537F7}"/>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5930782" y="3552987"/>
              <a:ext cx="403310" cy="502602"/>
            </a:xfrm>
            <a:prstGeom prst="rect">
              <a:avLst/>
            </a:prstGeom>
          </p:spPr>
        </p:pic>
      </p:grpSp>
    </p:spTree>
    <p:extLst>
      <p:ext uri="{BB962C8B-B14F-4D97-AF65-F5344CB8AC3E}">
        <p14:creationId xmlns:p14="http://schemas.microsoft.com/office/powerpoint/2010/main" val="3094187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C4FD7737-2973-4F42-92F4-D12AAFA0A551}"/>
              </a:ext>
            </a:extLst>
          </p:cNvPr>
          <p:cNvSpPr>
            <a:spLocks noGrp="1"/>
          </p:cNvSpPr>
          <p:nvPr>
            <p:ph type="title"/>
          </p:nvPr>
        </p:nvSpPr>
        <p:spPr/>
        <p:txBody>
          <a:bodyPr/>
          <a:lstStyle/>
          <a:p>
            <a:r>
              <a:rPr lang="de-DE" dirty="0">
                <a:effectLst>
                  <a:outerShdw blurRad="50800" dist="38100" dir="2700000" algn="tl" rotWithShape="0">
                    <a:prstClr val="black">
                      <a:alpha val="40000"/>
                    </a:prstClr>
                  </a:outerShdw>
                </a:effectLst>
              </a:rPr>
              <a:t>Phase 2: 	Zahlen und Entwicklungen: Herkunftsländer im 			Vergleich seit 2016 (in %)</a:t>
            </a:r>
          </a:p>
        </p:txBody>
      </p:sp>
      <p:sp>
        <p:nvSpPr>
          <p:cNvPr id="3" name="Foliennummernplatzhalter 2">
            <a:extLst>
              <a:ext uri="{FF2B5EF4-FFF2-40B4-BE49-F238E27FC236}">
                <a16:creationId xmlns:a16="http://schemas.microsoft.com/office/drawing/2014/main" xmlns="" id="{EE5041E5-529A-41D7-B534-66B5C9DB6F54}"/>
              </a:ext>
            </a:extLst>
          </p:cNvPr>
          <p:cNvSpPr>
            <a:spLocks noGrp="1"/>
          </p:cNvSpPr>
          <p:nvPr>
            <p:ph type="sldNum" sz="quarter" idx="12"/>
          </p:nvPr>
        </p:nvSpPr>
        <p:spPr/>
        <p:txBody>
          <a:bodyPr/>
          <a:lstStyle/>
          <a:p>
            <a:fld id="{917E9A67-508C-2544-868A-47185330C568}" type="slidenum">
              <a:rPr lang="de-DE" smtClean="0"/>
              <a:pPr/>
              <a:t>8</a:t>
            </a:fld>
            <a:endParaRPr lang="de-DE" dirty="0"/>
          </a:p>
        </p:txBody>
      </p:sp>
      <p:sp>
        <p:nvSpPr>
          <p:cNvPr id="7" name="Flussdiagramm: Alternativer Prozess 6">
            <a:extLst>
              <a:ext uri="{FF2B5EF4-FFF2-40B4-BE49-F238E27FC236}">
                <a16:creationId xmlns:a16="http://schemas.microsoft.com/office/drawing/2014/main" xmlns="" id="{DDFE5532-6BBF-4CBE-9EB8-675D8A15FB86}"/>
              </a:ext>
            </a:extLst>
          </p:cNvPr>
          <p:cNvSpPr/>
          <p:nvPr/>
        </p:nvSpPr>
        <p:spPr>
          <a:xfrm>
            <a:off x="5282503" y="4723073"/>
            <a:ext cx="2807248" cy="996003"/>
          </a:xfrm>
          <a:prstGeom prst="flowChartAlternateProcess">
            <a:avLst/>
          </a:prstGeom>
          <a:solidFill>
            <a:schemeClr val="accent2">
              <a:lumMod val="40000"/>
              <a:lumOff val="60000"/>
            </a:schemeClr>
          </a:solidFill>
          <a:ln>
            <a:noFill/>
          </a:ln>
          <a:effectLst>
            <a:outerShdw blurRad="50800" dist="38100" dir="8100000" algn="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pic>
        <p:nvPicPr>
          <p:cNvPr id="9" name="Grafik 8" descr="Kundenbewertung RNL">
            <a:extLst>
              <a:ext uri="{FF2B5EF4-FFF2-40B4-BE49-F238E27FC236}">
                <a16:creationId xmlns:a16="http://schemas.microsoft.com/office/drawing/2014/main" xmlns="" id="{4249DA2B-CE6D-4933-9F5C-464F4641C2CA}"/>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4886127" y="5361866"/>
            <a:ext cx="711877" cy="714419"/>
          </a:xfrm>
          <a:prstGeom prst="rect">
            <a:avLst/>
          </a:prstGeom>
        </p:spPr>
      </p:pic>
      <p:sp>
        <p:nvSpPr>
          <p:cNvPr id="4" name="Textfeld 3">
            <a:extLst>
              <a:ext uri="{FF2B5EF4-FFF2-40B4-BE49-F238E27FC236}">
                <a16:creationId xmlns:a16="http://schemas.microsoft.com/office/drawing/2014/main" xmlns="" id="{649ED5E2-3BFF-4278-A4C2-29CA61E0C40D}"/>
              </a:ext>
            </a:extLst>
          </p:cNvPr>
          <p:cNvSpPr txBox="1"/>
          <p:nvPr/>
        </p:nvSpPr>
        <p:spPr>
          <a:xfrm>
            <a:off x="5468415" y="4805575"/>
            <a:ext cx="2621336" cy="830997"/>
          </a:xfrm>
          <a:prstGeom prst="rect">
            <a:avLst/>
          </a:prstGeom>
          <a:noFill/>
        </p:spPr>
        <p:txBody>
          <a:bodyPr wrap="square" rtlCol="0">
            <a:spAutoFit/>
          </a:bodyPr>
          <a:lstStyle/>
          <a:p>
            <a:r>
              <a:rPr lang="de-DE" sz="1600" b="1" dirty="0"/>
              <a:t>Von den Befragten im Studium kamen 84% aus Syrien</a:t>
            </a:r>
          </a:p>
        </p:txBody>
      </p:sp>
      <p:sp>
        <p:nvSpPr>
          <p:cNvPr id="6" name="Rechteck 5">
            <a:extLst>
              <a:ext uri="{FF2B5EF4-FFF2-40B4-BE49-F238E27FC236}">
                <a16:creationId xmlns:a16="http://schemas.microsoft.com/office/drawing/2014/main" xmlns="" id="{D5F2EFCE-E97B-499F-92B5-E1D332B9D7A3}"/>
              </a:ext>
            </a:extLst>
          </p:cNvPr>
          <p:cNvSpPr/>
          <p:nvPr/>
        </p:nvSpPr>
        <p:spPr>
          <a:xfrm>
            <a:off x="516367" y="1859340"/>
            <a:ext cx="7810052" cy="1703030"/>
          </a:xfrm>
          <a:prstGeom prst="rect">
            <a:avLst/>
          </a:prstGeom>
        </p:spPr>
        <p:txBody>
          <a:bodyPr wrap="square">
            <a:spAutoFit/>
          </a:bodyPr>
          <a:lstStyle/>
          <a:p>
            <a:pPr marL="285750" lvl="0" indent="-285750">
              <a:lnSpc>
                <a:spcPct val="150000"/>
              </a:lnSpc>
              <a:buFont typeface="Arial" panose="020B0604020202020204" pitchFamily="34" charset="0"/>
              <a:buChar char="•"/>
              <a:defRPr/>
            </a:pPr>
            <a:r>
              <a:rPr lang="de-DE" b="1" dirty="0"/>
              <a:t>Insgesamt Geflüchtete aus 75 Ländern in den Kursen</a:t>
            </a:r>
            <a:endParaRPr lang="de-DE" b="1" baseline="-25000" dirty="0"/>
          </a:p>
          <a:p>
            <a:pPr marL="285750" lvl="0" indent="-285750">
              <a:lnSpc>
                <a:spcPct val="150000"/>
              </a:lnSpc>
              <a:buFont typeface="Arial" panose="020B0604020202020204" pitchFamily="34" charset="0"/>
              <a:buChar char="•"/>
              <a:defRPr/>
            </a:pPr>
            <a:r>
              <a:rPr lang="de-DE" b="1" dirty="0"/>
              <a:t>syrische Teilnehmer: immer noch Großteil aller Teilnehmer</a:t>
            </a:r>
          </a:p>
          <a:p>
            <a:pPr marL="285750" lvl="0" indent="-285750">
              <a:lnSpc>
                <a:spcPct val="150000"/>
              </a:lnSpc>
              <a:buFont typeface="Arial" panose="020B0604020202020204" pitchFamily="34" charset="0"/>
              <a:buChar char="•"/>
              <a:defRPr/>
            </a:pPr>
            <a:r>
              <a:rPr lang="de-DE" b="1" dirty="0"/>
              <a:t>stark zugenommen: Anteil der Türkei</a:t>
            </a:r>
          </a:p>
          <a:p>
            <a:pPr marL="285750" lvl="0" indent="-285750">
              <a:lnSpc>
                <a:spcPct val="150000"/>
              </a:lnSpc>
              <a:buFont typeface="Arial" panose="020B0604020202020204" pitchFamily="34" charset="0"/>
              <a:buChar char="•"/>
              <a:defRPr/>
            </a:pPr>
            <a:r>
              <a:rPr lang="de-DE" b="1" dirty="0"/>
              <a:t>Entwicklung der türkischen TN von 5 (2016) auf 738 im Jahr 2019.</a:t>
            </a:r>
          </a:p>
        </p:txBody>
      </p:sp>
    </p:spTree>
    <p:extLst>
      <p:ext uri="{BB962C8B-B14F-4D97-AF65-F5344CB8AC3E}">
        <p14:creationId xmlns:p14="http://schemas.microsoft.com/office/powerpoint/2010/main" val="27555265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lussdiagramm: Alternativer Prozess 12">
            <a:extLst>
              <a:ext uri="{FF2B5EF4-FFF2-40B4-BE49-F238E27FC236}">
                <a16:creationId xmlns:a16="http://schemas.microsoft.com/office/drawing/2014/main" xmlns="" id="{EB015B56-B1C5-4A77-8053-F6C7972AF6F5}"/>
              </a:ext>
            </a:extLst>
          </p:cNvPr>
          <p:cNvSpPr/>
          <p:nvPr/>
        </p:nvSpPr>
        <p:spPr>
          <a:xfrm>
            <a:off x="4637424" y="5889411"/>
            <a:ext cx="3666875" cy="390098"/>
          </a:xfrm>
          <a:prstGeom prst="flowChartAlternateProcess">
            <a:avLst/>
          </a:prstGeom>
          <a:solidFill>
            <a:schemeClr val="accent2">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2" name="Titel 1"/>
          <p:cNvSpPr>
            <a:spLocks noGrp="1"/>
          </p:cNvSpPr>
          <p:nvPr>
            <p:ph type="title"/>
          </p:nvPr>
        </p:nvSpPr>
        <p:spPr>
          <a:xfrm>
            <a:off x="354875" y="182089"/>
            <a:ext cx="8424000" cy="792000"/>
          </a:xfrm>
        </p:spPr>
        <p:txBody>
          <a:bodyPr/>
          <a:lstStyle/>
          <a:p>
            <a:r>
              <a:rPr lang="de-DE" dirty="0">
                <a:effectLst>
                  <a:outerShdw blurRad="50800" dist="38100" dir="2700000" algn="tl" rotWithShape="0">
                    <a:prstClr val="black">
                      <a:alpha val="40000"/>
                    </a:prstClr>
                  </a:outerShdw>
                </a:effectLst>
              </a:rPr>
              <a:t>Phase 2: 	Zahlen und Entwicklungen: Teilnehmer nach 				Bildungshintergrund (2019, in %)</a:t>
            </a:r>
          </a:p>
        </p:txBody>
      </p:sp>
      <p:sp>
        <p:nvSpPr>
          <p:cNvPr id="3" name="Foliennummernplatzhalter 2"/>
          <p:cNvSpPr>
            <a:spLocks noGrp="1"/>
          </p:cNvSpPr>
          <p:nvPr>
            <p:ph type="sldNum" sz="quarter" idx="12"/>
          </p:nvPr>
        </p:nvSpPr>
        <p:spPr/>
        <p:txBody>
          <a:bodyPr/>
          <a:lstStyle/>
          <a:p>
            <a:fld id="{917E9A67-508C-2544-868A-47185330C568}" type="slidenum">
              <a:rPr lang="de-DE" smtClean="0"/>
              <a:pPr/>
              <a:t>9</a:t>
            </a:fld>
            <a:endParaRPr lang="de-DE" dirty="0"/>
          </a:p>
        </p:txBody>
      </p:sp>
      <p:graphicFrame>
        <p:nvGraphicFramePr>
          <p:cNvPr id="5" name="Diagramm 4"/>
          <p:cNvGraphicFramePr>
            <a:graphicFrameLocks noGrp="1"/>
          </p:cNvGraphicFramePr>
          <p:nvPr>
            <p:extLst>
              <p:ext uri="{D42A27DB-BD31-4B8C-83A1-F6EECF244321}">
                <p14:modId xmlns:p14="http://schemas.microsoft.com/office/powerpoint/2010/main" val="3705412961"/>
              </p:ext>
            </p:extLst>
          </p:nvPr>
        </p:nvGraphicFramePr>
        <p:xfrm>
          <a:off x="0" y="1210980"/>
          <a:ext cx="9274848" cy="4902928"/>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feld 5">
            <a:extLst>
              <a:ext uri="{FF2B5EF4-FFF2-40B4-BE49-F238E27FC236}">
                <a16:creationId xmlns:a16="http://schemas.microsoft.com/office/drawing/2014/main" xmlns="" id="{FEA6FDFC-3DE3-41DF-837E-74C09A944F2C}"/>
              </a:ext>
            </a:extLst>
          </p:cNvPr>
          <p:cNvSpPr txBox="1"/>
          <p:nvPr/>
        </p:nvSpPr>
        <p:spPr>
          <a:xfrm>
            <a:off x="4637424" y="5893014"/>
            <a:ext cx="3666875" cy="646331"/>
          </a:xfrm>
          <a:prstGeom prst="rect">
            <a:avLst/>
          </a:prstGeom>
          <a:noFill/>
        </p:spPr>
        <p:txBody>
          <a:bodyPr wrap="square" rtlCol="0">
            <a:spAutoFit/>
          </a:bodyPr>
          <a:lstStyle/>
          <a:p>
            <a:pPr algn="ctr"/>
            <a:r>
              <a:rPr lang="de-DE" b="1" dirty="0"/>
              <a:t>Altersdurchschnitt: 27-28 Jahre</a:t>
            </a:r>
          </a:p>
          <a:p>
            <a:endParaRPr lang="de-DE" dirty="0"/>
          </a:p>
        </p:txBody>
      </p:sp>
      <p:sp>
        <p:nvSpPr>
          <p:cNvPr id="4" name="Textfeld 3">
            <a:extLst>
              <a:ext uri="{FF2B5EF4-FFF2-40B4-BE49-F238E27FC236}">
                <a16:creationId xmlns:a16="http://schemas.microsoft.com/office/drawing/2014/main" xmlns="" id="{31D5324E-EDA7-431E-B56D-A8EF625D31ED}"/>
              </a:ext>
            </a:extLst>
          </p:cNvPr>
          <p:cNvSpPr txBox="1"/>
          <p:nvPr/>
        </p:nvSpPr>
        <p:spPr>
          <a:xfrm>
            <a:off x="7124716" y="1215152"/>
            <a:ext cx="1728587" cy="1877437"/>
          </a:xfrm>
          <a:prstGeom prst="rect">
            <a:avLst/>
          </a:prstGeom>
          <a:noFill/>
        </p:spPr>
        <p:txBody>
          <a:bodyPr wrap="square" rtlCol="0">
            <a:spAutoFit/>
          </a:bodyPr>
          <a:lstStyle/>
          <a:p>
            <a:r>
              <a:rPr lang="de-DE" sz="1600" dirty="0"/>
              <a:t>51% Türkei</a:t>
            </a:r>
            <a:br>
              <a:rPr lang="de-DE" sz="1600" dirty="0"/>
            </a:br>
            <a:r>
              <a:rPr lang="de-DE" sz="1600" dirty="0"/>
              <a:t>36% Iran</a:t>
            </a:r>
            <a:br>
              <a:rPr lang="de-DE" sz="1600" dirty="0"/>
            </a:br>
            <a:r>
              <a:rPr lang="de-DE" sz="1600" dirty="0"/>
              <a:t>28% Irak</a:t>
            </a:r>
            <a:br>
              <a:rPr lang="de-DE" sz="1600" dirty="0"/>
            </a:br>
            <a:r>
              <a:rPr lang="de-DE" sz="1600" dirty="0"/>
              <a:t>25% Afghanistan</a:t>
            </a:r>
          </a:p>
          <a:p>
            <a:r>
              <a:rPr lang="de-DE" sz="1600" dirty="0"/>
              <a:t>15% Syrien</a:t>
            </a:r>
            <a:br>
              <a:rPr lang="de-DE" sz="1600" dirty="0"/>
            </a:br>
            <a:r>
              <a:rPr lang="de-DE" dirty="0"/>
              <a:t/>
            </a:r>
            <a:br>
              <a:rPr lang="de-DE" dirty="0"/>
            </a:br>
            <a:endParaRPr lang="de-DE" dirty="0"/>
          </a:p>
        </p:txBody>
      </p:sp>
      <p:sp>
        <p:nvSpPr>
          <p:cNvPr id="8" name="Flussdiagramm: Alternativer Prozess 7">
            <a:extLst>
              <a:ext uri="{FF2B5EF4-FFF2-40B4-BE49-F238E27FC236}">
                <a16:creationId xmlns:a16="http://schemas.microsoft.com/office/drawing/2014/main" xmlns="" id="{350B623C-6AD1-4560-B8CF-B3A31A93DA52}"/>
              </a:ext>
            </a:extLst>
          </p:cNvPr>
          <p:cNvSpPr/>
          <p:nvPr/>
        </p:nvSpPr>
        <p:spPr>
          <a:xfrm>
            <a:off x="6842847" y="1156664"/>
            <a:ext cx="2010456" cy="1379192"/>
          </a:xfrm>
          <a:prstGeom prst="flowChartAlternateProcess">
            <a:avLst/>
          </a:prstGeom>
          <a:noFill/>
          <a:ln w="28575">
            <a:solidFill>
              <a:schemeClr val="accent4">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9" name="Pfeil: nach oben gebogen 8">
            <a:extLst>
              <a:ext uri="{FF2B5EF4-FFF2-40B4-BE49-F238E27FC236}">
                <a16:creationId xmlns:a16="http://schemas.microsoft.com/office/drawing/2014/main" xmlns="" id="{B6E2804D-F718-4E29-9202-561A2B0BAC92}"/>
              </a:ext>
            </a:extLst>
          </p:cNvPr>
          <p:cNvSpPr/>
          <p:nvPr/>
        </p:nvSpPr>
        <p:spPr>
          <a:xfrm>
            <a:off x="7038753" y="2702491"/>
            <a:ext cx="393405" cy="390098"/>
          </a:xfrm>
          <a:prstGeom prst="bentUpArrow">
            <a:avLst/>
          </a:prstGeom>
          <a:solidFill>
            <a:schemeClr val="accent4">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effectLst>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1166853063"/>
      </p:ext>
    </p:extLst>
  </p:cSld>
  <p:clrMapOvr>
    <a:masterClrMapping/>
  </p:clrMapOvr>
</p:sld>
</file>

<file path=ppt/theme/theme1.xml><?xml version="1.0" encoding="utf-8"?>
<a:theme xmlns:a="http://schemas.openxmlformats.org/drawingml/2006/main" name="Office-Design">
  <a:themeElements>
    <a:clrScheme name="Benutzerdefiniert 1">
      <a:dk1>
        <a:sysClr val="windowText" lastClr="000000"/>
      </a:dk1>
      <a:lt1>
        <a:sysClr val="window" lastClr="FFFFFF"/>
      </a:lt1>
      <a:dk2>
        <a:srgbClr val="0060AF"/>
      </a:dk2>
      <a:lt2>
        <a:srgbClr val="FFFFFF"/>
      </a:lt2>
      <a:accent1>
        <a:srgbClr val="0060AF"/>
      </a:accent1>
      <a:accent2>
        <a:srgbClr val="E98A11"/>
      </a:accent2>
      <a:accent3>
        <a:srgbClr val="87B4E6"/>
      </a:accent3>
      <a:accent4>
        <a:srgbClr val="F8C897"/>
      </a:accent4>
      <a:accent5>
        <a:srgbClr val="B7D3F3"/>
      </a:accent5>
      <a:accent6>
        <a:srgbClr val="FCE3CC"/>
      </a:accent6>
      <a:hlink>
        <a:srgbClr val="35A4FF"/>
      </a:hlink>
      <a:folHlink>
        <a:srgbClr val="800080"/>
      </a:folHlink>
    </a:clrScheme>
    <a:fontScheme name="Office Klassisch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Design">
  <a:themeElements>
    <a:clrScheme name="DAAD_Farbwelt_01">
      <a:dk1>
        <a:sysClr val="windowText" lastClr="000000"/>
      </a:dk1>
      <a:lt1>
        <a:sysClr val="window" lastClr="FFFFFF"/>
      </a:lt1>
      <a:dk2>
        <a:srgbClr val="0060AF"/>
      </a:dk2>
      <a:lt2>
        <a:srgbClr val="FFFFFF"/>
      </a:lt2>
      <a:accent1>
        <a:srgbClr val="0060AF"/>
      </a:accent1>
      <a:accent2>
        <a:srgbClr val="E98A11"/>
      </a:accent2>
      <a:accent3>
        <a:srgbClr val="87B4E6"/>
      </a:accent3>
      <a:accent4>
        <a:srgbClr val="F8C897"/>
      </a:accent4>
      <a:accent5>
        <a:srgbClr val="B7D3F3"/>
      </a:accent5>
      <a:accent6>
        <a:srgbClr val="FCE3CC"/>
      </a:accent6>
      <a:hlink>
        <a:srgbClr val="00FFFF"/>
      </a:hlink>
      <a:folHlink>
        <a:srgbClr val="800080"/>
      </a:folHlink>
    </a:clrScheme>
    <a:fontScheme name="Office Klassisch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Design">
  <a:themeElements>
    <a:clrScheme name="DAAD_Farbwelt_01">
      <a:dk1>
        <a:sysClr val="windowText" lastClr="000000"/>
      </a:dk1>
      <a:lt1>
        <a:sysClr val="window" lastClr="FFFFFF"/>
      </a:lt1>
      <a:dk2>
        <a:srgbClr val="0060AF"/>
      </a:dk2>
      <a:lt2>
        <a:srgbClr val="FFFFFF"/>
      </a:lt2>
      <a:accent1>
        <a:srgbClr val="0060AF"/>
      </a:accent1>
      <a:accent2>
        <a:srgbClr val="E98A11"/>
      </a:accent2>
      <a:accent3>
        <a:srgbClr val="87B4E6"/>
      </a:accent3>
      <a:accent4>
        <a:srgbClr val="F8C897"/>
      </a:accent4>
      <a:accent5>
        <a:srgbClr val="B7D3F3"/>
      </a:accent5>
      <a:accent6>
        <a:srgbClr val="FCE3CC"/>
      </a:accent6>
      <a:hlink>
        <a:srgbClr val="00FFFF"/>
      </a:hlink>
      <a:folHlink>
        <a:srgbClr val="800080"/>
      </a:folHlink>
    </a:clrScheme>
    <a:fontScheme name="Office Klassisch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145de765-d54b-4b65-981d-9bbc827d75dc">
      <Value>118</Value>
      <Value>551</Value>
      <Value>416</Value>
      <Value>552</Value>
    </TaxCatchAll>
    <c6bf82a65d03465fa66a4cdf9e7a306a xmlns="49d07e78-53cb-493c-9b9e-eee48c897812">
      <Terms xmlns="http://schemas.microsoft.com/office/infopath/2007/PartnerControls">
        <TermInfo xmlns="http://schemas.microsoft.com/office/infopath/2007/PartnerControls">
          <TermName xmlns="http://schemas.microsoft.com/office/infopath/2007/PartnerControls">Präsentationen/Vorträge/Reden</TermName>
          <TermId xmlns="http://schemas.microsoft.com/office/infopath/2007/PartnerControls">73fee78f-aac7-4f8e-ad4e-786841ebc73e</TermId>
        </TermInfo>
      </Terms>
    </c6bf82a65d03465fa66a4cdf9e7a306a>
    <Thema xmlns="49d07e78-53cb-493c-9b9e-eee48c897812">Standardpräsentation</Thema>
    <c9c8b130b1664562af0311ff4324788e xmlns="49d07e78-53cb-493c-9b9e-eee48c897812">
      <Terms xmlns="http://schemas.microsoft.com/office/infopath/2007/PartnerControls">
        <TermInfo xmlns="http://schemas.microsoft.com/office/infopath/2007/PartnerControls">
          <TermName xmlns="http://schemas.microsoft.com/office/infopath/2007/PartnerControls">K13</TermName>
          <TermId xmlns="http://schemas.microsoft.com/office/infopath/2007/PartnerControls">2dcbeaea-f518-4eab-9d1d-a6ad706840df</TermId>
        </TermInfo>
      </Terms>
    </c9c8b130b1664562af0311ff4324788e>
    <kd846239ecff484cbb85f09ed8893f36 xmlns="49d07e78-53cb-493c-9b9e-eee48c897812">
      <Terms xmlns="http://schemas.microsoft.com/office/infopath/2007/PartnerControls">
        <TermInfo xmlns="http://schemas.microsoft.com/office/infopath/2007/PartnerControls">
          <TermName xmlns="http://schemas.microsoft.com/office/infopath/2007/PartnerControls">Externe Kommunikation</TermName>
          <TermId xmlns="http://schemas.microsoft.com/office/infopath/2007/PartnerControls">e04ef9aa-9b14-4891-84bd-0a4a2d6cca7a</TermId>
        </TermInfo>
        <TermInfo xmlns="http://schemas.microsoft.com/office/infopath/2007/PartnerControls">
          <TermName xmlns="http://schemas.microsoft.com/office/infopath/2007/PartnerControls"> Öffentlichkeitsarbeit</TermName>
          <TermId xmlns="http://schemas.microsoft.com/office/infopath/2007/PartnerControls">949dfc68-bd92-4b5b-81e2-ba53279b88a8</TermId>
        </TermInfo>
      </Terms>
    </kd846239ecff484cbb85f09ed8893f36>
    <Archivieren xmlns="49d07e78-53cb-493c-9b9e-eee48c897812">false</Archivieren>
  </documentManagement>
</p:properties>
</file>

<file path=customXml/item3.xml><?xml version="1.0" encoding="utf-8"?>
<ct:contentTypeSchema xmlns:ct="http://schemas.microsoft.com/office/2006/metadata/contentType" xmlns:ma="http://schemas.microsoft.com/office/2006/metadata/properties/metaAttributes" ct:_="" ma:_="" ma:contentTypeName="Dokument" ma:contentTypeID="0x01010010D5AFC6BF5E8D4F952612A3C79B13D3" ma:contentTypeVersion="27" ma:contentTypeDescription="Ein neues Dokument erstellen." ma:contentTypeScope="" ma:versionID="b3ea610dccaebe34f8be9af459982758">
  <xsd:schema xmlns:xsd="http://www.w3.org/2001/XMLSchema" xmlns:xs="http://www.w3.org/2001/XMLSchema" xmlns:p="http://schemas.microsoft.com/office/2006/metadata/properties" xmlns:ns2="145de765-d54b-4b65-981d-9bbc827d75dc" xmlns:ns3="49d07e78-53cb-493c-9b9e-eee48c897812" xmlns:ns4="da5e8ca0-ca97-435e-92e8-577493b7c0e0" targetNamespace="http://schemas.microsoft.com/office/2006/metadata/properties" ma:root="true" ma:fieldsID="ffdd8d00d8185d4caba3f9fb2776cd7f" ns2:_="" ns3:_="" ns4:_="">
    <xsd:import namespace="145de765-d54b-4b65-981d-9bbc827d75dc"/>
    <xsd:import namespace="49d07e78-53cb-493c-9b9e-eee48c897812"/>
    <xsd:import namespace="da5e8ca0-ca97-435e-92e8-577493b7c0e0"/>
    <xsd:element name="properties">
      <xsd:complexType>
        <xsd:sequence>
          <xsd:element name="documentManagement">
            <xsd:complexType>
              <xsd:all>
                <xsd:element ref="ns2:TaxCatchAll" minOccurs="0"/>
                <xsd:element ref="ns3:c6bf82a65d03465fa66a4cdf9e7a306a" minOccurs="0"/>
                <xsd:element ref="ns3:Thema"/>
                <xsd:element ref="ns4:SharedWithUsers" minOccurs="0"/>
                <xsd:element ref="ns4:SharedWithDetails" minOccurs="0"/>
                <xsd:element ref="ns3:c9c8b130b1664562af0311ff4324788e" minOccurs="0"/>
                <xsd:element ref="ns3:kd846239ecff484cbb85f09ed8893f36" minOccurs="0"/>
                <xsd:element ref="ns3:Archivieren" minOccurs="0"/>
                <xsd:element ref="ns4:LastSharedByUser" minOccurs="0"/>
                <xsd:element ref="ns4:LastSharedByTime" minOccurs="0"/>
                <xsd:element ref="ns3:MediaServiceMetadata" minOccurs="0"/>
                <xsd:element ref="ns3:MediaServiceFastMetadata" minOccurs="0"/>
                <xsd:element ref="ns3:MediaServiceDateTaken" minOccurs="0"/>
                <xsd:element ref="ns3:MediaServiceAuto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45de765-d54b-4b65-981d-9bbc827d75dc" elementFormDefault="qualified">
    <xsd:import namespace="http://schemas.microsoft.com/office/2006/documentManagement/types"/>
    <xsd:import namespace="http://schemas.microsoft.com/office/infopath/2007/PartnerControls"/>
    <xsd:element name="TaxCatchAll" ma:index="8" nillable="true" ma:displayName="Taxonomy Catch All Column" ma:description="" ma:hidden="true" ma:list="{7826abe7-a86b-4f85-8355-37964c3eded5}" ma:internalName="TaxCatchAll" ma:showField="CatchAllData" ma:web="da5e8ca0-ca97-435e-92e8-577493b7c0e0">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49d07e78-53cb-493c-9b9e-eee48c897812" elementFormDefault="qualified">
    <xsd:import namespace="http://schemas.microsoft.com/office/2006/documentManagement/types"/>
    <xsd:import namespace="http://schemas.microsoft.com/office/infopath/2007/PartnerControls"/>
    <xsd:element name="c6bf82a65d03465fa66a4cdf9e7a306a" ma:index="10" ma:taxonomy="true" ma:internalName="c6bf82a65d03465fa66a4cdf9e7a306a" ma:taxonomyFieldName="Dokumentenart" ma:displayName="Dokumentenart" ma:readOnly="false" ma:fieldId="{c6bf82a6-5d03-465f-a66a-4cdf9e7a306a}" ma:sspId="a001fbed-1328-4d18-8512-813304929403" ma:termSetId="09a3c5c6-f1e5-427b-a7d0-4017eaa56902" ma:anchorId="00000000-0000-0000-0000-000000000000" ma:open="false" ma:isKeyword="false">
      <xsd:complexType>
        <xsd:sequence>
          <xsd:element ref="pc:Terms" minOccurs="0" maxOccurs="1"/>
        </xsd:sequence>
      </xsd:complexType>
    </xsd:element>
    <xsd:element name="Thema" ma:index="11" ma:displayName="Thema" ma:default="Standardpräsentation" ma:format="Dropdown" ma:internalName="Thema" ma:readOnly="false">
      <xsd:simpleType>
        <xsd:restriction base="dms:Choice">
          <xsd:enumeration value="Standardpräsentation"/>
          <xsd:enumeration value="Dokumentenvorlage"/>
          <xsd:enumeration value="Corporate-Design Richtlinie"/>
          <xsd:enumeration value="Pressearbeit"/>
          <xsd:enumeration value="Öffentlichkeitsarbeit"/>
          <xsd:enumeration value="Interne Kommunikation"/>
          <xsd:enumeration value="Internetkoordinierung"/>
          <xsd:enumeration value="Social Media"/>
          <xsd:enumeration value="Publikationen"/>
          <xsd:enumeration value="Jahresthema"/>
          <xsd:enumeration value="Marketing"/>
          <xsd:enumeration value="Jubiläum – 90 Jahre DAAD"/>
          <xsd:enumeration value="Was macht eigentlich"/>
        </xsd:restriction>
      </xsd:simpleType>
    </xsd:element>
    <xsd:element name="c9c8b130b1664562af0311ff4324788e" ma:index="15" nillable="true" ma:taxonomy="true" ma:internalName="c9c8b130b1664562af0311ff4324788e" ma:taxonomyFieldName="Organisationseinheit" ma:displayName="Organisationseinheit" ma:fieldId="{c9c8b130-b166-4562-af03-11ff4324788e}" ma:taxonomyMulti="true" ma:sspId="a001fbed-1328-4d18-8512-813304929403" ma:termSetId="0ed81661-92d4-42e9-8d0d-4895a66633ed" ma:anchorId="00000000-0000-0000-0000-000000000000" ma:open="false" ma:isKeyword="false">
      <xsd:complexType>
        <xsd:sequence>
          <xsd:element ref="pc:Terms" minOccurs="0" maxOccurs="1"/>
        </xsd:sequence>
      </xsd:complexType>
    </xsd:element>
    <xsd:element name="kd846239ecff484cbb85f09ed8893f36" ma:index="17" nillable="true" ma:taxonomy="true" ma:internalName="kd846239ecff484cbb85f09ed8893f36" ma:taxonomyFieldName="Schlagwort" ma:displayName="Schlagwort" ma:fieldId="{4d846239-ecff-484c-bb85-f09ed8893f36}" ma:taxonomyMulti="true" ma:sspId="a001fbed-1328-4d18-8512-813304929403" ma:termSetId="ad712d94-146e-418d-b223-b2f90cfd56df" ma:anchorId="00000000-0000-0000-0000-000000000000" ma:open="false" ma:isKeyword="false">
      <xsd:complexType>
        <xsd:sequence>
          <xsd:element ref="pc:Terms" minOccurs="0" maxOccurs="1"/>
        </xsd:sequence>
      </xsd:complexType>
    </xsd:element>
    <xsd:element name="Archivieren" ma:index="18" nillable="true" ma:displayName="Archivieren" ma:default="0" ma:internalName="Archivieren">
      <xsd:simpleType>
        <xsd:restriction base="dms:Boolean"/>
      </xsd:simpleType>
    </xsd:element>
    <xsd:element name="MediaServiceMetadata" ma:index="21" nillable="true" ma:displayName="MediaServiceMetadata" ma:description="" ma:hidden="true" ma:internalName="MediaServiceMetadata" ma:readOnly="true">
      <xsd:simpleType>
        <xsd:restriction base="dms:Note"/>
      </xsd:simpleType>
    </xsd:element>
    <xsd:element name="MediaServiceFastMetadata" ma:index="22" nillable="true" ma:displayName="MediaServiceFastMetadata" ma:description="" ma:hidden="true" ma:internalName="MediaServiceFastMetadata" ma:readOnly="true">
      <xsd:simpleType>
        <xsd:restriction base="dms:Note"/>
      </xsd:simpleType>
    </xsd:element>
    <xsd:element name="MediaServiceDateTaken" ma:index="23" nillable="true" ma:displayName="MediaServiceDateTaken" ma:hidden="true" ma:internalName="MediaServiceDateTaken" ma:readOnly="true">
      <xsd:simpleType>
        <xsd:restriction base="dms:Text"/>
      </xsd:simpleType>
    </xsd:element>
    <xsd:element name="MediaServiceAutoTags" ma:index="24" nillable="true" ma:displayName="MediaServiceAutoTags" ma:internalName="MediaServiceAutoTag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a5e8ca0-ca97-435e-92e8-577493b7c0e0" elementFormDefault="qualified">
    <xsd:import namespace="http://schemas.microsoft.com/office/2006/documentManagement/types"/>
    <xsd:import namespace="http://schemas.microsoft.com/office/infopath/2007/PartnerControls"/>
    <xsd:element name="SharedWithUsers" ma:index="12" nillable="true" ma:displayName="Freigegeben für" ma:description="" ma:SearchPeopleOnly="false" ma:SharePointGroup="0" ma:internalName="SharedWithUsers" ma:readOnly="true"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Freigegeben für - Details" ma:description="" ma:internalName="SharedWithDetails" ma:readOnly="true">
      <xsd:simpleType>
        <xsd:restriction base="dms:Note">
          <xsd:maxLength value="255"/>
        </xsd:restriction>
      </xsd:simpleType>
    </xsd:element>
    <xsd:element name="LastSharedByUser" ma:index="19" nillable="true" ma:displayName="Zuletzt freigegeben nach Benutzer" ma:description="" ma:internalName="LastSharedByUser" ma:readOnly="true">
      <xsd:simpleType>
        <xsd:restriction base="dms:Note">
          <xsd:maxLength value="255"/>
        </xsd:restriction>
      </xsd:simpleType>
    </xsd:element>
    <xsd:element name="LastSharedByTime" ma:index="20" nillable="true" ma:displayName="Zuletzt freigegeben nach Zeitpunkt" ma:description="" ma:format="DateTime" ma:internalName="LastSharedByTime" ma:readOnly="tru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7"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6D9B91E-6343-4ACA-A0BC-F29DAA6AC371}">
  <ds:schemaRefs>
    <ds:schemaRef ds:uri="http://schemas.microsoft.com/sharepoint/v3/contenttype/forms"/>
  </ds:schemaRefs>
</ds:datastoreItem>
</file>

<file path=customXml/itemProps2.xml><?xml version="1.0" encoding="utf-8"?>
<ds:datastoreItem xmlns:ds="http://schemas.openxmlformats.org/officeDocument/2006/customXml" ds:itemID="{90BE5579-5BE4-48D3-9B41-FFDC3DCCF983}">
  <ds:schemaRefs>
    <ds:schemaRef ds:uri="http://www.w3.org/XML/1998/namespace"/>
    <ds:schemaRef ds:uri="http://schemas.microsoft.com/office/2006/metadata/properties"/>
    <ds:schemaRef ds:uri="http://schemas.microsoft.com/office/2006/documentManagement/types"/>
    <ds:schemaRef ds:uri="http://schemas.microsoft.com/office/infopath/2007/PartnerControls"/>
    <ds:schemaRef ds:uri="http://purl.org/dc/elements/1.1/"/>
    <ds:schemaRef ds:uri="145de765-d54b-4b65-981d-9bbc827d75dc"/>
    <ds:schemaRef ds:uri="da5e8ca0-ca97-435e-92e8-577493b7c0e0"/>
    <ds:schemaRef ds:uri="http://purl.org/dc/dcmitype/"/>
    <ds:schemaRef ds:uri="http://schemas.openxmlformats.org/package/2006/metadata/core-properties"/>
    <ds:schemaRef ds:uri="49d07e78-53cb-493c-9b9e-eee48c897812"/>
    <ds:schemaRef ds:uri="http://purl.org/dc/terms/"/>
  </ds:schemaRefs>
</ds:datastoreItem>
</file>

<file path=customXml/itemProps3.xml><?xml version="1.0" encoding="utf-8"?>
<ds:datastoreItem xmlns:ds="http://schemas.openxmlformats.org/officeDocument/2006/customXml" ds:itemID="{423C1D35-31FE-45B2-BD0F-F61F8BF5555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45de765-d54b-4b65-981d-9bbc827d75dc"/>
    <ds:schemaRef ds:uri="49d07e78-53cb-493c-9b9e-eee48c897812"/>
    <ds:schemaRef ds:uri="da5e8ca0-ca97-435e-92e8-577493b7c0e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0</TotalTime>
  <Words>1180</Words>
  <Application>Microsoft Office PowerPoint</Application>
  <PresentationFormat>Bildschirmpräsentation (4:3)</PresentationFormat>
  <Paragraphs>229</Paragraphs>
  <Slides>17</Slides>
  <Notes>17</Notes>
  <HiddenSlides>0</HiddenSlides>
  <MMClips>0</MMClips>
  <ScaleCrop>false</ScaleCrop>
  <HeadingPairs>
    <vt:vector size="4" baseType="variant">
      <vt:variant>
        <vt:lpstr>Design</vt:lpstr>
      </vt:variant>
      <vt:variant>
        <vt:i4>1</vt:i4>
      </vt:variant>
      <vt:variant>
        <vt:lpstr>Folientitel</vt:lpstr>
      </vt:variant>
      <vt:variant>
        <vt:i4>17</vt:i4>
      </vt:variant>
    </vt:vector>
  </HeadingPairs>
  <TitlesOfParts>
    <vt:vector size="18" baseType="lpstr">
      <vt:lpstr>Office-Design</vt:lpstr>
      <vt:lpstr>PowerPoint-Präsentation</vt:lpstr>
      <vt:lpstr>Datengrundlage für die Auswertungen und Erkenntnisse</vt:lpstr>
      <vt:lpstr>PowerPoint-Präsentation</vt:lpstr>
      <vt:lpstr>Phase 1:  Bewerbungsverfahren uni-assist, TestAS und     onSET (Projektlaufzeit: 2016 – 2019)</vt:lpstr>
      <vt:lpstr>  Integra und NRWege ins Studium    Zahlen &amp; Entwicklungen (2016-2019)</vt:lpstr>
      <vt:lpstr>Phase 2:  Zahlen und Entwicklungen -          Fragestellungen/Problematiken von Geflüchteten </vt:lpstr>
      <vt:lpstr>Phase 2:  Zahlen und Entwicklungen -          Problematiken von Geflüchteten im Studium </vt:lpstr>
      <vt:lpstr>Phase 2:  Zahlen und Entwicklungen: Herkunftsländer im    Vergleich seit 2016 (in %)</vt:lpstr>
      <vt:lpstr>Phase 2:  Zahlen und Entwicklungen: Teilnehmer nach     Bildungshintergrund (2019, in %)</vt:lpstr>
      <vt:lpstr>Phase 2:  Zahlen und Entwicklungen            Frauenanteil Flüchtlingsprogramme</vt:lpstr>
      <vt:lpstr>Phase 2:  Zahlen und Entwicklungen     Anteil Sprachkurse und Sprachniveau seit 2016</vt:lpstr>
      <vt:lpstr> </vt:lpstr>
      <vt:lpstr>PowerPoint-Präsentation</vt:lpstr>
      <vt:lpstr>Phase 3:  Auswirkungen des Welcome-Programms an den    Hochschulen</vt:lpstr>
      <vt:lpstr>PowerPoint-Präsentation</vt:lpstr>
      <vt:lpstr>Phase 4:  Internationalisierung weiter denken – PROFI und    NRWege Leuchttürme ab 2020</vt:lpstr>
      <vt:lpstr>Erfolge und Herausforderungen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qwertz qwerty</dc:creator>
  <cp:lastModifiedBy>Christin Zimmer</cp:lastModifiedBy>
  <cp:revision>1090</cp:revision>
  <cp:lastPrinted>2021-02-22T07:25:48Z</cp:lastPrinted>
  <dcterms:created xsi:type="dcterms:W3CDTF">2015-06-03T06:27:27Z</dcterms:created>
  <dcterms:modified xsi:type="dcterms:W3CDTF">2021-03-10T15:07:00Z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0x01010010D5AFC6BF5E8D4F952612A3C79B13D3</vt:lpwstr>
  </property>
  <property fmtid="{D5CDD505-2E9C-101B-9397-08002B2CF9AE}" pid="3" name="Dokumentenart">
    <vt:lpwstr>118;#Präsentationen/Vorträge/Reden|73fee78f-aac7-4f8e-ad4e-786841ebc73e</vt:lpwstr>
  </property>
  <property fmtid="{D5CDD505-2E9C-101B-9397-08002B2CF9AE}" pid="4" name="Schlagwort">
    <vt:lpwstr>552;#Externe Kommunikation|e04ef9aa-9b14-4891-84bd-0a4a2d6cca7a;#416;# Öffentlichkeitsarbeit|949dfc68-bd92-4b5b-81e2-ba53279b88a8</vt:lpwstr>
  </property>
  <property fmtid="{D5CDD505-2E9C-101B-9397-08002B2CF9AE}" pid="5" name="Organisationseinheit">
    <vt:lpwstr>551;#K13|2dcbeaea-f518-4eab-9d1d-a6ad706840df</vt:lpwstr>
  </property>
</Properties>
</file>